
<file path=[Content_Types].xml><?xml version="1.0" encoding="utf-8"?>
<Types xmlns="http://schemas.openxmlformats.org/package/2006/content-types">
  <Default Extension="png" ContentType="image/png"/>
  <Default Extension="vsd" ContentType="application/vnd.visio"/>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tif" ContentType="image/tif"/>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104"/>
  </p:notesMasterIdLst>
  <p:handoutMasterIdLst>
    <p:handoutMasterId r:id="rId105"/>
  </p:handoutMasterIdLst>
  <p:sldIdLst>
    <p:sldId id="273" r:id="rId8"/>
    <p:sldId id="375" r:id="rId9"/>
    <p:sldId id="274" r:id="rId10"/>
    <p:sldId id="275" r:id="rId11"/>
    <p:sldId id="277" r:id="rId12"/>
    <p:sldId id="278" r:id="rId13"/>
    <p:sldId id="279" r:id="rId14"/>
    <p:sldId id="280" r:id="rId15"/>
    <p:sldId id="281" r:id="rId16"/>
    <p:sldId id="282" r:id="rId17"/>
    <p:sldId id="283" r:id="rId18"/>
    <p:sldId id="284" r:id="rId19"/>
    <p:sldId id="285" r:id="rId20"/>
    <p:sldId id="287" r:id="rId21"/>
    <p:sldId id="288" r:id="rId22"/>
    <p:sldId id="289" r:id="rId23"/>
    <p:sldId id="290" r:id="rId24"/>
    <p:sldId id="291" r:id="rId25"/>
    <p:sldId id="292" r:id="rId26"/>
    <p:sldId id="293" r:id="rId27"/>
    <p:sldId id="367" r:id="rId28"/>
    <p:sldId id="376" r:id="rId29"/>
    <p:sldId id="377" r:id="rId30"/>
    <p:sldId id="378" r:id="rId31"/>
    <p:sldId id="379" r:id="rId32"/>
    <p:sldId id="380" r:id="rId33"/>
    <p:sldId id="381" r:id="rId34"/>
    <p:sldId id="382" r:id="rId35"/>
    <p:sldId id="299" r:id="rId36"/>
    <p:sldId id="300" r:id="rId37"/>
    <p:sldId id="301" r:id="rId38"/>
    <p:sldId id="302" r:id="rId39"/>
    <p:sldId id="303" r:id="rId40"/>
    <p:sldId id="305" r:id="rId41"/>
    <p:sldId id="368" r:id="rId42"/>
    <p:sldId id="307" r:id="rId43"/>
    <p:sldId id="308" r:id="rId44"/>
    <p:sldId id="309" r:id="rId45"/>
    <p:sldId id="310" r:id="rId46"/>
    <p:sldId id="311" r:id="rId47"/>
    <p:sldId id="369" r:id="rId48"/>
    <p:sldId id="313" r:id="rId49"/>
    <p:sldId id="314" r:id="rId50"/>
    <p:sldId id="315" r:id="rId51"/>
    <p:sldId id="316" r:id="rId52"/>
    <p:sldId id="317" r:id="rId53"/>
    <p:sldId id="318" r:id="rId54"/>
    <p:sldId id="370" r:id="rId55"/>
    <p:sldId id="320" r:id="rId56"/>
    <p:sldId id="321" r:id="rId57"/>
    <p:sldId id="371"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72" r:id="rId82"/>
    <p:sldId id="347" r:id="rId83"/>
    <p:sldId id="348" r:id="rId84"/>
    <p:sldId id="349" r:id="rId85"/>
    <p:sldId id="350" r:id="rId86"/>
    <p:sldId id="351" r:id="rId87"/>
    <p:sldId id="352" r:id="rId88"/>
    <p:sldId id="374" r:id="rId89"/>
    <p:sldId id="354" r:id="rId90"/>
    <p:sldId id="355" r:id="rId91"/>
    <p:sldId id="373" r:id="rId92"/>
    <p:sldId id="357" r:id="rId93"/>
    <p:sldId id="358" r:id="rId94"/>
    <p:sldId id="359" r:id="rId95"/>
    <p:sldId id="360" r:id="rId96"/>
    <p:sldId id="361" r:id="rId97"/>
    <p:sldId id="362" r:id="rId98"/>
    <p:sldId id="363" r:id="rId99"/>
    <p:sldId id="364" r:id="rId100"/>
    <p:sldId id="365" r:id="rId101"/>
    <p:sldId id="366" r:id="rId102"/>
    <p:sldId id="270" r:id="rId103"/>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53" userDrawn="1">
          <p15:clr>
            <a:srgbClr val="A4A3A4"/>
          </p15:clr>
        </p15:guide>
        <p15:guide id="2" pos="642" userDrawn="1">
          <p15:clr>
            <a:srgbClr val="A4A3A4"/>
          </p15:clr>
        </p15:guide>
      </p15:sldGuideLst>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404040"/>
    <a:srgbClr val="EBEBEB"/>
    <a:srgbClr val="151515"/>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91"/>
  </p:normalViewPr>
  <p:slideViewPr>
    <p:cSldViewPr snapToGrid="0" snapToObjects="1">
      <p:cViewPr>
        <p:scale>
          <a:sx n="80" d="100"/>
          <a:sy n="80" d="100"/>
        </p:scale>
        <p:origin x="30" y="30"/>
      </p:cViewPr>
      <p:guideLst>
        <p:guide orient="horz" pos="1253"/>
        <p:guide pos="64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6668"/>
    </p:cViewPr>
  </p:sorterViewPr>
  <p:notesViewPr>
    <p:cSldViewPr snapToGrid="0" snapToObjects="1">
      <p:cViewPr varScale="1">
        <p:scale>
          <a:sx n="49" d="100"/>
          <a:sy n="49" d="100"/>
        </p:scale>
        <p:origin x="2640" y="64"/>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viewProps" Target="view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theme" Target="theme/theme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ableStyles" Target="tableStyle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55"/>
        <c:axId val="-1209655632"/>
        <c:axId val="-1209655088"/>
      </c:barChart>
      <c:catAx>
        <c:axId val="-1209655632"/>
        <c:scaling>
          <c:orientation val="minMax"/>
        </c:scaling>
        <c:delete val="1"/>
        <c:axPos val="l"/>
        <c:numFmt formatCode="General" sourceLinked="1"/>
        <c:majorTickMark val="none"/>
        <c:minorTickMark val="none"/>
        <c:tickLblPos val="nextTo"/>
        <c:crossAx val="-1209655088"/>
        <c:crosses val="autoZero"/>
        <c:auto val="1"/>
        <c:lblAlgn val="ctr"/>
        <c:lblOffset val="100"/>
        <c:noMultiLvlLbl val="0"/>
      </c:catAx>
      <c:valAx>
        <c:axId val="-1209655088"/>
        <c:scaling>
          <c:orientation val="minMax"/>
        </c:scaling>
        <c:delete val="1"/>
        <c:axPos val="b"/>
        <c:numFmt formatCode="General" sourceLinked="1"/>
        <c:majorTickMark val="none"/>
        <c:minorTickMark val="none"/>
        <c:tickLblPos val="nextTo"/>
        <c:crossAx val="-120965563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FFFF00"/>
            </a:solidFill>
            <a:ln>
              <a:noFill/>
            </a:ln>
            <a:effectLst/>
          </c:spPr>
          <c:invertIfNegative val="0"/>
          <c:dPt>
            <c:idx val="0"/>
            <c:invertIfNegative val="0"/>
            <c:bubble3D val="0"/>
            <c:spPr>
              <a:solidFill>
                <a:srgbClr val="FFFF00"/>
              </a:solidFill>
              <a:ln>
                <a:noFill/>
              </a:ln>
              <a:effectLst/>
            </c:spPr>
          </c:dPt>
          <c:dPt>
            <c:idx val="1"/>
            <c:invertIfNegative val="0"/>
            <c:bubble3D val="0"/>
            <c:spPr>
              <a:solidFill>
                <a:srgbClr val="00B050"/>
              </a:solidFill>
              <a:ln>
                <a:noFill/>
              </a:ln>
              <a:effectLst/>
            </c:spPr>
          </c:dPt>
          <c:dPt>
            <c:idx val="2"/>
            <c:invertIfNegative val="0"/>
            <c:bubble3D val="0"/>
            <c:spPr>
              <a:solidFill>
                <a:srgbClr val="FFFF00"/>
              </a:solidFill>
              <a:ln>
                <a:noFill/>
              </a:ln>
              <a:effectLst/>
            </c:spPr>
          </c:dPt>
          <c:dPt>
            <c:idx val="3"/>
            <c:invertIfNegative val="0"/>
            <c:bubble3D val="0"/>
            <c:spPr>
              <a:solidFill>
                <a:srgbClr val="00B0F0"/>
              </a:solidFill>
              <a:ln>
                <a:noFill/>
              </a:ln>
              <a:effectLst/>
            </c:spPr>
          </c:dPt>
          <c:dPt>
            <c:idx val="4"/>
            <c:invertIfNegative val="0"/>
            <c:bubble3D val="0"/>
            <c:spPr>
              <a:solidFill>
                <a:srgbClr val="00B0F0"/>
              </a:solidFill>
              <a:ln>
                <a:noFill/>
              </a:ln>
              <a:effectLst/>
            </c:spPr>
          </c:dPt>
          <c:dPt>
            <c:idx val="5"/>
            <c:invertIfNegative val="0"/>
            <c:bubble3D val="0"/>
            <c:spPr>
              <a:solidFill>
                <a:srgbClr val="FFFF00"/>
              </a:solidFill>
              <a:ln>
                <a:noFill/>
              </a:ln>
              <a:effectLst/>
            </c:spPr>
          </c:dPt>
          <c:dPt>
            <c:idx val="6"/>
            <c:invertIfNegative val="0"/>
            <c:bubble3D val="0"/>
            <c:spPr>
              <a:solidFill>
                <a:srgbClr val="FF0000"/>
              </a:solidFill>
              <a:ln>
                <a:noFill/>
              </a:ln>
              <a:effectLst/>
            </c:spPr>
          </c:dPt>
          <c:dPt>
            <c:idx val="19"/>
            <c:invertIfNegative val="0"/>
            <c:bubble3D val="0"/>
            <c:spPr>
              <a:solidFill>
                <a:srgbClr val="FFFF00"/>
              </a:solidFill>
              <a:ln>
                <a:noFill/>
              </a:ln>
              <a:effectLst/>
            </c:spPr>
          </c:dPt>
          <c:dPt>
            <c:idx val="20"/>
            <c:invertIfNegative val="0"/>
            <c:bubble3D val="0"/>
            <c:spPr>
              <a:solidFill>
                <a:srgbClr val="FFFF00"/>
              </a:solidFill>
              <a:ln>
                <a:noFill/>
              </a:ln>
              <a:effectLst/>
            </c:spPr>
          </c:dPt>
          <c:dPt>
            <c:idx val="28"/>
            <c:invertIfNegative val="0"/>
            <c:bubble3D val="0"/>
            <c:spPr>
              <a:solidFill>
                <a:srgbClr val="FFFF00"/>
              </a:solidFill>
              <a:ln>
                <a:noFill/>
              </a:ln>
              <a:effectLst/>
            </c:spPr>
          </c:dPt>
          <c:dPt>
            <c:idx val="29"/>
            <c:invertIfNegative val="0"/>
            <c:bubble3D val="0"/>
            <c:spPr>
              <a:solidFill>
                <a:srgbClr val="FFFF00"/>
              </a:solidFill>
              <a:ln>
                <a:noFill/>
              </a:ln>
              <a:effectLst/>
            </c:spPr>
          </c:dPt>
          <c:dPt>
            <c:idx val="30"/>
            <c:invertIfNegative val="0"/>
            <c:bubble3D val="0"/>
            <c:spPr>
              <a:solidFill>
                <a:srgbClr val="FFFF00"/>
              </a:solidFill>
              <a:ln>
                <a:noFill/>
              </a:ln>
              <a:effectLst/>
            </c:spPr>
          </c:dPt>
          <c:dPt>
            <c:idx val="31"/>
            <c:invertIfNegative val="0"/>
            <c:bubble3D val="0"/>
            <c:spPr>
              <a:solidFill>
                <a:srgbClr val="FFFF00"/>
              </a:solidFill>
              <a:ln>
                <a:noFill/>
              </a:ln>
              <a:effectLst/>
            </c:spPr>
          </c:dPt>
          <c:dLbls>
            <c:dLbl>
              <c:idx val="0"/>
              <c:layout>
                <c:manualLayout>
                  <c:x val="-0.11161636926561984"/>
                  <c:y val="0"/>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10812835772606921"/>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10812835772606916"/>
                  <c:y val="0"/>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0464034618651853"/>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10812835772606916"/>
                  <c:y val="-3.7914261157403531E-17"/>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10464034618651853"/>
                  <c:y val="-3.7914261157403531E-1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8.371227694921482E-2"/>
                  <c:y val="-9.4785652893508828E-18"/>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'[1]和SKYLAKE对比（营销对外口径）'!$C$4:$C$10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'[1]和SKYLAKE对比（营销对外口径）'!$K$4:$K$10</c:f>
              <c:numCache>
                <c:formatCode>0</c:formatCode>
                <c:ptCount val="7"/>
                <c:pt idx="0">
                  <c:v>270.4652307692308</c:v>
                </c:pt>
                <c:pt idx="1">
                  <c:v>290</c:v>
                </c:pt>
                <c:pt idx="2" formatCode="General">
                  <c:v>545</c:v>
                </c:pt>
                <c:pt idx="3" formatCode="General">
                  <c:v>542</c:v>
                </c:pt>
                <c:pt idx="4" formatCode="General">
                  <c:v>754</c:v>
                </c:pt>
                <c:pt idx="5">
                  <c:v>750</c:v>
                </c:pt>
                <c:pt idx="6">
                  <c:v>938</c:v>
                </c:pt>
              </c:numCache>
            </c:numRef>
          </c:val>
        </c:ser>
        <c:dLbls>
          <c:dLblPos val="outEnd"/>
          <c:showLegendKey val="0"/>
          <c:showVal val="1"/>
          <c:showCatName val="0"/>
          <c:showSerName val="0"/>
          <c:showPercent val="0"/>
          <c:showBubbleSize val="0"/>
        </c:dLbls>
        <c:gapWidth val="59"/>
        <c:axId val="-1209654544"/>
        <c:axId val="-1209654000"/>
      </c:barChart>
      <c:catAx>
        <c:axId val="-1209654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zh-CN" altLang="en-US" sz="1200" b="0" i="0" u="none" strike="noStrike" kern="1200" baseline="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crossAx val="-1209654000"/>
        <c:crosses val="autoZero"/>
        <c:auto val="1"/>
        <c:lblAlgn val="ctr"/>
        <c:lblOffset val="100"/>
        <c:noMultiLvlLbl val="0"/>
      </c:catAx>
      <c:valAx>
        <c:axId val="-1209654000"/>
        <c:scaling>
          <c:orientation val="minMax"/>
        </c:scaling>
        <c:delete val="1"/>
        <c:axPos val="b"/>
        <c:numFmt formatCode="0" sourceLinked="1"/>
        <c:majorTickMark val="none"/>
        <c:minorTickMark val="none"/>
        <c:tickLblPos val="nextTo"/>
        <c:crossAx val="-1209654544"/>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dPt>
          <c:dPt>
            <c:idx val="1"/>
            <c:invertIfNegative val="0"/>
            <c:bubble3D val="0"/>
            <c:spPr>
              <a:solidFill>
                <a:srgbClr val="00B050"/>
              </a:solidFill>
              <a:ln>
                <a:noFill/>
              </a:ln>
              <a:effectLst/>
            </c:spPr>
          </c:dPt>
          <c:dPt>
            <c:idx val="2"/>
            <c:invertIfNegative val="0"/>
            <c:bubble3D val="0"/>
            <c:spPr>
              <a:solidFill>
                <a:srgbClr val="FFFF00"/>
              </a:solidFill>
              <a:ln>
                <a:noFill/>
              </a:ln>
              <a:effectLst/>
            </c:spPr>
          </c:dPt>
          <c:dPt>
            <c:idx val="3"/>
            <c:invertIfNegative val="0"/>
            <c:bubble3D val="0"/>
            <c:spPr>
              <a:solidFill>
                <a:srgbClr val="00B0F0"/>
              </a:solidFill>
              <a:ln>
                <a:noFill/>
              </a:ln>
              <a:effectLst/>
            </c:spPr>
          </c:dPt>
          <c:dPt>
            <c:idx val="4"/>
            <c:invertIfNegative val="0"/>
            <c:bubble3D val="0"/>
            <c:spPr>
              <a:solidFill>
                <a:srgbClr val="00B0F0"/>
              </a:solidFill>
              <a:ln>
                <a:noFill/>
              </a:ln>
              <a:effectLst/>
            </c:spPr>
          </c:dPt>
          <c:dPt>
            <c:idx val="5"/>
            <c:invertIfNegative val="0"/>
            <c:bubble3D val="0"/>
            <c:spPr>
              <a:solidFill>
                <a:srgbClr val="FFFF00"/>
              </a:solidFill>
              <a:ln>
                <a:noFill/>
              </a:ln>
              <a:effectLst/>
            </c:spPr>
          </c:dPt>
          <c:dPt>
            <c:idx val="6"/>
            <c:invertIfNegative val="0"/>
            <c:bubble3D val="0"/>
            <c:spPr>
              <a:solidFill>
                <a:srgbClr val="FF0000"/>
              </a:solidFill>
              <a:ln>
                <a:noFill/>
              </a:ln>
              <a:effectLst/>
            </c:spPr>
          </c:dPt>
          <c:dPt>
            <c:idx val="19"/>
            <c:invertIfNegative val="0"/>
            <c:bubble3D val="0"/>
            <c:spPr>
              <a:solidFill>
                <a:srgbClr val="C00000"/>
              </a:solidFill>
              <a:ln>
                <a:noFill/>
              </a:ln>
              <a:effectLst/>
            </c:spPr>
          </c:dPt>
          <c:dPt>
            <c:idx val="20"/>
            <c:invertIfNegative val="0"/>
            <c:bubble3D val="0"/>
            <c:spPr>
              <a:solidFill>
                <a:srgbClr val="C00000"/>
              </a:solidFill>
              <a:ln>
                <a:noFill/>
              </a:ln>
              <a:effectLst/>
            </c:spPr>
          </c:dPt>
          <c:dPt>
            <c:idx val="28"/>
            <c:invertIfNegative val="0"/>
            <c:bubble3D val="0"/>
            <c:spPr>
              <a:solidFill>
                <a:srgbClr val="C00000"/>
              </a:solidFill>
              <a:ln>
                <a:noFill/>
              </a:ln>
              <a:effectLst/>
            </c:spPr>
          </c:dPt>
          <c:dPt>
            <c:idx val="29"/>
            <c:invertIfNegative val="0"/>
            <c:bubble3D val="0"/>
            <c:spPr>
              <a:solidFill>
                <a:srgbClr val="C00000"/>
              </a:solidFill>
              <a:ln>
                <a:noFill/>
              </a:ln>
              <a:effectLst/>
            </c:spPr>
          </c:dPt>
          <c:dPt>
            <c:idx val="30"/>
            <c:invertIfNegative val="0"/>
            <c:bubble3D val="0"/>
            <c:spPr>
              <a:solidFill>
                <a:srgbClr val="C00000"/>
              </a:solidFill>
              <a:ln>
                <a:noFill/>
              </a:ln>
              <a:effectLst/>
            </c:spPr>
          </c:dPt>
          <c:dPt>
            <c:idx val="31"/>
            <c:invertIfNegative val="0"/>
            <c:bubble3D val="0"/>
            <c:spPr>
              <a:solidFill>
                <a:srgbClr val="C00000"/>
              </a:solidFill>
              <a:ln>
                <a:noFill/>
              </a:ln>
              <a:effectLst/>
            </c:spPr>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对比!$I$4:$I$10</c:f>
              <c:numCache>
                <c:formatCode>0.00_ </c:formatCode>
                <c:ptCount val="7"/>
                <c:pt idx="0">
                  <c:v>3.1819438914027152</c:v>
                </c:pt>
                <c:pt idx="1">
                  <c:v>3.8666666666666667</c:v>
                </c:pt>
                <c:pt idx="2">
                  <c:v>3.6333333333333333</c:v>
                </c:pt>
                <c:pt idx="3">
                  <c:v>4.5166666666666666</c:v>
                </c:pt>
                <c:pt idx="4">
                  <c:v>5.0266666666666664</c:v>
                </c:pt>
                <c:pt idx="5">
                  <c:v>3.6585365853658538</c:v>
                </c:pt>
                <c:pt idx="6">
                  <c:v>5.2111111111111112</c:v>
                </c:pt>
              </c:numCache>
            </c:numRef>
          </c:val>
        </c:ser>
        <c:dLbls>
          <c:dLblPos val="outEnd"/>
          <c:showLegendKey val="0"/>
          <c:showVal val="1"/>
          <c:showCatName val="0"/>
          <c:showSerName val="0"/>
          <c:showPercent val="0"/>
          <c:showBubbleSize val="0"/>
        </c:dLbls>
        <c:gapWidth val="59"/>
        <c:axId val="-1209653456"/>
        <c:axId val="-1209659440"/>
      </c:barChart>
      <c:catAx>
        <c:axId val="-1209653456"/>
        <c:scaling>
          <c:orientation val="minMax"/>
        </c:scaling>
        <c:delete val="1"/>
        <c:axPos val="l"/>
        <c:numFmt formatCode="General" sourceLinked="1"/>
        <c:majorTickMark val="none"/>
        <c:minorTickMark val="none"/>
        <c:tickLblPos val="nextTo"/>
        <c:crossAx val="-1209659440"/>
        <c:crosses val="autoZero"/>
        <c:auto val="1"/>
        <c:lblAlgn val="ctr"/>
        <c:lblOffset val="100"/>
        <c:noMultiLvlLbl val="0"/>
      </c:catAx>
      <c:valAx>
        <c:axId val="-1209659440"/>
        <c:scaling>
          <c:orientation val="minMax"/>
        </c:scaling>
        <c:delete val="1"/>
        <c:axPos val="b"/>
        <c:numFmt formatCode="0.00_ " sourceLinked="1"/>
        <c:majorTickMark val="none"/>
        <c:minorTickMark val="none"/>
        <c:tickLblPos val="nextTo"/>
        <c:crossAx val="-1209653456"/>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dPt>
          <c:dPt>
            <c:idx val="1"/>
            <c:invertIfNegative val="0"/>
            <c:bubble3D val="0"/>
            <c:spPr>
              <a:solidFill>
                <a:srgbClr val="00B050"/>
              </a:solidFill>
              <a:ln>
                <a:noFill/>
              </a:ln>
              <a:effectLst/>
            </c:spPr>
          </c:dPt>
          <c:dPt>
            <c:idx val="2"/>
            <c:invertIfNegative val="0"/>
            <c:bubble3D val="0"/>
            <c:spPr>
              <a:solidFill>
                <a:srgbClr val="FFFF00"/>
              </a:solidFill>
              <a:ln>
                <a:noFill/>
              </a:ln>
              <a:effectLst/>
            </c:spPr>
          </c:dPt>
          <c:dPt>
            <c:idx val="3"/>
            <c:invertIfNegative val="0"/>
            <c:bubble3D val="0"/>
            <c:spPr>
              <a:solidFill>
                <a:srgbClr val="00B0F0"/>
              </a:solidFill>
              <a:ln>
                <a:noFill/>
              </a:ln>
              <a:effectLst/>
            </c:spPr>
          </c:dPt>
          <c:dPt>
            <c:idx val="4"/>
            <c:invertIfNegative val="0"/>
            <c:bubble3D val="0"/>
            <c:spPr>
              <a:solidFill>
                <a:srgbClr val="00B0F0"/>
              </a:solidFill>
              <a:ln>
                <a:noFill/>
              </a:ln>
              <a:effectLst/>
            </c:spPr>
          </c:dPt>
          <c:dPt>
            <c:idx val="5"/>
            <c:invertIfNegative val="0"/>
            <c:bubble3D val="0"/>
            <c:spPr>
              <a:solidFill>
                <a:srgbClr val="FFFF00"/>
              </a:solidFill>
              <a:ln>
                <a:noFill/>
              </a:ln>
              <a:effectLst/>
            </c:spPr>
          </c:dPt>
          <c:dPt>
            <c:idx val="6"/>
            <c:invertIfNegative val="0"/>
            <c:bubble3D val="0"/>
            <c:spPr>
              <a:solidFill>
                <a:srgbClr val="FF0000"/>
              </a:solidFill>
              <a:ln>
                <a:noFill/>
              </a:ln>
              <a:effectLst/>
            </c:spPr>
          </c:dPt>
          <c:dPt>
            <c:idx val="19"/>
            <c:invertIfNegative val="0"/>
            <c:bubble3D val="0"/>
            <c:spPr>
              <a:solidFill>
                <a:srgbClr val="C00000"/>
              </a:solidFill>
              <a:ln>
                <a:noFill/>
              </a:ln>
              <a:effectLst/>
            </c:spPr>
          </c:dPt>
          <c:dPt>
            <c:idx val="20"/>
            <c:invertIfNegative val="0"/>
            <c:bubble3D val="0"/>
            <c:spPr>
              <a:solidFill>
                <a:srgbClr val="C00000"/>
              </a:solidFill>
              <a:ln>
                <a:noFill/>
              </a:ln>
              <a:effectLst/>
            </c:spPr>
          </c:dPt>
          <c:dPt>
            <c:idx val="28"/>
            <c:invertIfNegative val="0"/>
            <c:bubble3D val="0"/>
            <c:spPr>
              <a:solidFill>
                <a:srgbClr val="C00000"/>
              </a:solidFill>
              <a:ln>
                <a:noFill/>
              </a:ln>
              <a:effectLst/>
            </c:spPr>
          </c:dPt>
          <c:dPt>
            <c:idx val="29"/>
            <c:invertIfNegative val="0"/>
            <c:bubble3D val="0"/>
            <c:spPr>
              <a:solidFill>
                <a:srgbClr val="C00000"/>
              </a:solidFill>
              <a:ln>
                <a:noFill/>
              </a:ln>
              <a:effectLst/>
            </c:spPr>
          </c:dPt>
          <c:dPt>
            <c:idx val="30"/>
            <c:invertIfNegative val="0"/>
            <c:bubble3D val="0"/>
            <c:spPr>
              <a:solidFill>
                <a:srgbClr val="C00000"/>
              </a:solidFill>
              <a:ln>
                <a:noFill/>
              </a:ln>
              <a:effectLst/>
            </c:spPr>
          </c:dPt>
          <c:dPt>
            <c:idx val="31"/>
            <c:invertIfNegative val="0"/>
            <c:bubble3D val="0"/>
            <c:spPr>
              <a:solidFill>
                <a:srgbClr val="C00000"/>
              </a:solidFill>
              <a:ln>
                <a:noFill/>
              </a:ln>
              <a:effectLst/>
            </c:spPr>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对比!$H$4:$H$10</c:f>
              <c:numCache>
                <c:formatCode>General</c:formatCode>
                <c:ptCount val="7"/>
                <c:pt idx="0">
                  <c:v>85</c:v>
                </c:pt>
                <c:pt idx="1">
                  <c:v>75</c:v>
                </c:pt>
                <c:pt idx="2">
                  <c:v>150</c:v>
                </c:pt>
                <c:pt idx="3">
                  <c:v>120</c:v>
                </c:pt>
                <c:pt idx="4">
                  <c:v>150</c:v>
                </c:pt>
                <c:pt idx="5">
                  <c:v>205</c:v>
                </c:pt>
                <c:pt idx="6">
                  <c:v>180</c:v>
                </c:pt>
              </c:numCache>
            </c:numRef>
          </c:val>
        </c:ser>
        <c:dLbls>
          <c:dLblPos val="outEnd"/>
          <c:showLegendKey val="0"/>
          <c:showVal val="1"/>
          <c:showCatName val="0"/>
          <c:showSerName val="0"/>
          <c:showPercent val="0"/>
          <c:showBubbleSize val="0"/>
        </c:dLbls>
        <c:gapWidth val="59"/>
        <c:axId val="-1209658352"/>
        <c:axId val="-1524338880"/>
      </c:barChart>
      <c:catAx>
        <c:axId val="-1209658352"/>
        <c:scaling>
          <c:orientation val="minMax"/>
        </c:scaling>
        <c:delete val="1"/>
        <c:axPos val="l"/>
        <c:numFmt formatCode="General" sourceLinked="1"/>
        <c:majorTickMark val="none"/>
        <c:minorTickMark val="none"/>
        <c:tickLblPos val="nextTo"/>
        <c:crossAx val="-1524338880"/>
        <c:crosses val="autoZero"/>
        <c:auto val="1"/>
        <c:lblAlgn val="ctr"/>
        <c:lblOffset val="100"/>
        <c:noMultiLvlLbl val="0"/>
      </c:catAx>
      <c:valAx>
        <c:axId val="-1524338880"/>
        <c:scaling>
          <c:orientation val="minMax"/>
        </c:scaling>
        <c:delete val="1"/>
        <c:axPos val="b"/>
        <c:numFmt formatCode="General" sourceLinked="1"/>
        <c:majorTickMark val="none"/>
        <c:minorTickMark val="none"/>
        <c:tickLblPos val="nextTo"/>
        <c:crossAx val="-120965835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Arial" panose="020B0604020202020204" pitchFamily="34" charset="0"/>
              </a:rPr>
              <a:t>lmbench Latency (L1/L2/L3)</a:t>
            </a:r>
            <a:endParaRPr lang="zh-CN" dirty="0">
              <a:solidFill>
                <a:schemeClr val="tx1"/>
              </a:solidFill>
              <a:latin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Sheet1!$C$1</c:f>
              <c:strCache>
                <c:ptCount val="1"/>
                <c:pt idx="0">
                  <c:v>Kunpeng 916 1core</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stride</c:v>
                  </c:pt>
                  <c:pt idx="1">
                    <c:v>thrash</c:v>
                  </c:pt>
                  <c:pt idx="2">
                    <c:v>stride</c:v>
                  </c:pt>
                  <c:pt idx="3">
                    <c:v>thrash</c:v>
                  </c:pt>
                  <c:pt idx="4">
                    <c:v>stride</c:v>
                  </c:pt>
                  <c:pt idx="5">
                    <c:v>thrash</c:v>
                  </c:pt>
                </c:lvl>
                <c:lvl>
                  <c:pt idx="0">
                    <c:v>L1 Cache</c:v>
                  </c:pt>
                  <c:pt idx="2">
                    <c:v>L2 Cache</c:v>
                  </c:pt>
                  <c:pt idx="4">
                    <c:v>L3 Cache</c:v>
                  </c:pt>
                </c:lvl>
              </c:multiLvlStrCache>
            </c:multiLvlStrRef>
          </c:cat>
          <c:val>
            <c:numRef>
              <c:f>Sheet1!$C$2:$C$7</c:f>
              <c:numCache>
                <c:formatCode>General</c:formatCode>
                <c:ptCount val="6"/>
                <c:pt idx="0">
                  <c:v>4</c:v>
                </c:pt>
                <c:pt idx="1">
                  <c:v>4</c:v>
                </c:pt>
                <c:pt idx="2">
                  <c:v>18</c:v>
                </c:pt>
                <c:pt idx="3">
                  <c:v>21</c:v>
                </c:pt>
                <c:pt idx="4">
                  <c:v>57</c:v>
                </c:pt>
                <c:pt idx="5">
                  <c:v>60</c:v>
                </c:pt>
              </c:numCache>
            </c:numRef>
          </c:val>
        </c:ser>
        <c:ser>
          <c:idx val="1"/>
          <c:order val="1"/>
          <c:tx>
            <c:strRef>
              <c:f>Sheet1!$D$1</c:f>
              <c:strCache>
                <c:ptCount val="1"/>
                <c:pt idx="0">
                  <c:v>Kunpeng 920 1core</c:v>
                </c:pt>
              </c:strCache>
            </c:strRef>
          </c:tx>
          <c:spPr>
            <a:solidFill>
              <a:srgbClr val="0070C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stride</c:v>
                  </c:pt>
                  <c:pt idx="1">
                    <c:v>thrash</c:v>
                  </c:pt>
                  <c:pt idx="2">
                    <c:v>stride</c:v>
                  </c:pt>
                  <c:pt idx="3">
                    <c:v>thrash</c:v>
                  </c:pt>
                  <c:pt idx="4">
                    <c:v>stride</c:v>
                  </c:pt>
                  <c:pt idx="5">
                    <c:v>thrash</c:v>
                  </c:pt>
                </c:lvl>
                <c:lvl>
                  <c:pt idx="0">
                    <c:v>L1 Cache</c:v>
                  </c:pt>
                  <c:pt idx="2">
                    <c:v>L2 Cache</c:v>
                  </c:pt>
                  <c:pt idx="4">
                    <c:v>L3 Cache</c:v>
                  </c:pt>
                </c:lvl>
              </c:multiLvlStrCache>
            </c:multiLvlStrRef>
          </c:cat>
          <c:val>
            <c:numRef>
              <c:f>Sheet1!$D$2:$D$7</c:f>
              <c:numCache>
                <c:formatCode>General</c:formatCode>
                <c:ptCount val="6"/>
                <c:pt idx="0">
                  <c:v>4</c:v>
                </c:pt>
                <c:pt idx="1">
                  <c:v>4</c:v>
                </c:pt>
                <c:pt idx="2">
                  <c:v>8</c:v>
                </c:pt>
                <c:pt idx="3">
                  <c:v>8</c:v>
                </c:pt>
                <c:pt idx="4">
                  <c:v>37</c:v>
                </c:pt>
                <c:pt idx="5">
                  <c:v>40</c:v>
                </c:pt>
              </c:numCache>
            </c:numRef>
          </c:val>
        </c:ser>
        <c:ser>
          <c:idx val="2"/>
          <c:order val="2"/>
          <c:tx>
            <c:strRef>
              <c:f>Sheet1!$E$1</c:f>
              <c:strCache>
                <c:ptCount val="1"/>
                <c:pt idx="0">
                  <c:v>Skylake Gold 6148 1core</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stride</c:v>
                  </c:pt>
                  <c:pt idx="1">
                    <c:v>thrash</c:v>
                  </c:pt>
                  <c:pt idx="2">
                    <c:v>stride</c:v>
                  </c:pt>
                  <c:pt idx="3">
                    <c:v>thrash</c:v>
                  </c:pt>
                  <c:pt idx="4">
                    <c:v>stride</c:v>
                  </c:pt>
                  <c:pt idx="5">
                    <c:v>thrash</c:v>
                  </c:pt>
                </c:lvl>
                <c:lvl>
                  <c:pt idx="0">
                    <c:v>L1 Cache</c:v>
                  </c:pt>
                  <c:pt idx="2">
                    <c:v>L2 Cache</c:v>
                  </c:pt>
                  <c:pt idx="4">
                    <c:v>L3 Cache</c:v>
                  </c:pt>
                </c:lvl>
              </c:multiLvlStrCache>
            </c:multiLvlStrRef>
          </c:cat>
          <c:val>
            <c:numRef>
              <c:f>Sheet1!$E$2:$E$7</c:f>
              <c:numCache>
                <c:formatCode>General</c:formatCode>
                <c:ptCount val="6"/>
                <c:pt idx="0">
                  <c:v>3</c:v>
                </c:pt>
                <c:pt idx="1">
                  <c:v>3</c:v>
                </c:pt>
                <c:pt idx="2">
                  <c:v>11</c:v>
                </c:pt>
                <c:pt idx="3">
                  <c:v>17</c:v>
                </c:pt>
                <c:pt idx="4">
                  <c:v>51</c:v>
                </c:pt>
                <c:pt idx="5">
                  <c:v>54</c:v>
                </c:pt>
              </c:numCache>
            </c:numRef>
          </c:val>
        </c:ser>
        <c:dLbls>
          <c:dLblPos val="outEnd"/>
          <c:showLegendKey val="0"/>
          <c:showVal val="1"/>
          <c:showCatName val="0"/>
          <c:showSerName val="0"/>
          <c:showPercent val="0"/>
          <c:showBubbleSize val="0"/>
        </c:dLbls>
        <c:gapWidth val="219"/>
        <c:overlap val="-27"/>
        <c:axId val="-1524341056"/>
        <c:axId val="-1524336160"/>
      </c:barChart>
      <c:catAx>
        <c:axId val="-1524341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nSpc>
                <a:spcPts val="1000"/>
              </a:lnSpc>
              <a:defRPr sz="1200" b="0" i="0" u="none" strike="noStrike" kern="1200" baseline="0">
                <a:solidFill>
                  <a:schemeClr val="tx1"/>
                </a:solidFill>
                <a:latin typeface="+mn-lt"/>
                <a:ea typeface="+mn-ea"/>
                <a:cs typeface="+mn-cs"/>
              </a:defRPr>
            </a:pPr>
            <a:endParaRPr lang="zh-CN"/>
          </a:p>
        </c:txPr>
        <c:crossAx val="-1524336160"/>
        <c:crosses val="autoZero"/>
        <c:auto val="1"/>
        <c:lblAlgn val="ctr"/>
        <c:lblOffset val="100"/>
        <c:noMultiLvlLbl val="0"/>
      </c:catAx>
      <c:valAx>
        <c:axId val="-1524336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524341056"/>
        <c:crosses val="autoZero"/>
        <c:crossBetween val="between"/>
      </c:valAx>
      <c:spPr>
        <a:noFill/>
        <a:ln>
          <a:noFill/>
        </a:ln>
        <a:effectLst/>
      </c:spPr>
    </c:plotArea>
    <c:legend>
      <c:legendPos val="b"/>
      <c:layout>
        <c:manualLayout>
          <c:xMode val="edge"/>
          <c:yMode val="edge"/>
          <c:x val="1.643284976665282E-2"/>
          <c:y val="0.8550513329996714"/>
          <c:w val="0.97248188934090118"/>
          <c:h val="0.142359154549937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Arial" panose="020B0604020202020204" pitchFamily="34" charset="0"/>
              </a:rPr>
              <a:t>lmbench </a:t>
            </a:r>
            <a:r>
              <a:rPr lang="en-US" dirty="0" smtClean="0">
                <a:solidFill>
                  <a:schemeClr val="tx1"/>
                </a:solidFill>
                <a:latin typeface="Arial" panose="020B0604020202020204" pitchFamily="34" charset="0"/>
              </a:rPr>
              <a:t>Latency(DDR)</a:t>
            </a:r>
            <a:endParaRPr lang="zh-CN" dirty="0">
              <a:solidFill>
                <a:schemeClr val="tx1"/>
              </a:solidFill>
              <a:latin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6.5346239299760717E-2"/>
          <c:y val="0.14045346524615876"/>
          <c:w val="0.9094581611468705"/>
          <c:h val="0.66728299535144453"/>
        </c:manualLayout>
      </c:layout>
      <c:barChart>
        <c:barDir val="col"/>
        <c:grouping val="clustered"/>
        <c:varyColors val="0"/>
        <c:ser>
          <c:idx val="0"/>
          <c:order val="0"/>
          <c:tx>
            <c:strRef>
              <c:f>'[Microsoft PowerPoint 中的图表]Sheet1'!$C$1</c:f>
              <c:strCache>
                <c:ptCount val="1"/>
                <c:pt idx="0">
                  <c:v>Kunpeng 916 1core</c:v>
                </c:pt>
              </c:strCache>
            </c:strRef>
          </c:tx>
          <c:spPr>
            <a:solidFill>
              <a:srgbClr val="FFC000"/>
            </a:solidFill>
            <a:ln>
              <a:noFill/>
            </a:ln>
            <a:effectLst/>
          </c:spPr>
          <c:invertIfNegative val="0"/>
          <c:dPt>
            <c:idx val="0"/>
            <c:invertIfNegative val="0"/>
            <c:bubble3D val="0"/>
            <c:spPr>
              <a:solidFill>
                <a:srgbClr val="FFC000"/>
              </a:solidFill>
              <a:ln>
                <a:noFill/>
              </a:ln>
              <a:effectLst/>
            </c:spPr>
          </c:dPt>
          <c:cat>
            <c:multiLvlStrRef>
              <c:f>'[Microsoft PowerPoint 中的图表]Sheet1'!$A$8:$B$13</c:f>
              <c:multiLvlStrCache>
                <c:ptCount val="6"/>
                <c:lvl>
                  <c:pt idx="0">
                    <c:v>stride</c:v>
                  </c:pt>
                  <c:pt idx="1">
                    <c:v>thrash</c:v>
                  </c:pt>
                  <c:pt idx="2">
                    <c:v>stride</c:v>
                  </c:pt>
                  <c:pt idx="3">
                    <c:v>thrash</c:v>
                  </c:pt>
                  <c:pt idx="4">
                    <c:v>stride</c:v>
                  </c:pt>
                  <c:pt idx="5">
                    <c:v>thrash</c:v>
                  </c:pt>
                </c:lvl>
                <c:lvl>
                  <c:pt idx="0">
                    <c:v>Local memory</c:v>
                  </c:pt>
                  <c:pt idx="2">
                    <c:v>Cross-DIE memory</c:v>
                  </c:pt>
                  <c:pt idx="4">
                    <c:v>Cross-Chip memory</c:v>
                  </c:pt>
                </c:lvl>
              </c:multiLvlStrCache>
            </c:multiLvlStrRef>
          </c:cat>
          <c:val>
            <c:numRef>
              <c:f>'[Microsoft PowerPoint 中的图表]Sheet1'!$C$8:$C$13</c:f>
              <c:numCache>
                <c:formatCode>General</c:formatCode>
                <c:ptCount val="6"/>
                <c:pt idx="0">
                  <c:v>122</c:v>
                </c:pt>
                <c:pt idx="1">
                  <c:v>122</c:v>
                </c:pt>
                <c:pt idx="2">
                  <c:v>146</c:v>
                </c:pt>
                <c:pt idx="3">
                  <c:v>146</c:v>
                </c:pt>
                <c:pt idx="4">
                  <c:v>310</c:v>
                </c:pt>
                <c:pt idx="5">
                  <c:v>310</c:v>
                </c:pt>
              </c:numCache>
            </c:numRef>
          </c:val>
        </c:ser>
        <c:ser>
          <c:idx val="1"/>
          <c:order val="1"/>
          <c:tx>
            <c:strRef>
              <c:f>'[Microsoft PowerPoint 中的图表]Sheet1'!$D$1</c:f>
              <c:strCache>
                <c:ptCount val="1"/>
                <c:pt idx="0">
                  <c:v>Kunpeng 920 1core</c:v>
                </c:pt>
              </c:strCache>
            </c:strRef>
          </c:tx>
          <c:spPr>
            <a:solidFill>
              <a:srgbClr val="0070C0"/>
            </a:solidFill>
            <a:ln>
              <a:noFill/>
            </a:ln>
            <a:effectLst/>
          </c:spPr>
          <c:invertIfNegative val="0"/>
          <c:cat>
            <c:multiLvlStrRef>
              <c:f>'[Microsoft PowerPoint 中的图表]Sheet1'!$A$8:$B$13</c:f>
              <c:multiLvlStrCache>
                <c:ptCount val="6"/>
                <c:lvl>
                  <c:pt idx="0">
                    <c:v>stride</c:v>
                  </c:pt>
                  <c:pt idx="1">
                    <c:v>thrash</c:v>
                  </c:pt>
                  <c:pt idx="2">
                    <c:v>stride</c:v>
                  </c:pt>
                  <c:pt idx="3">
                    <c:v>thrash</c:v>
                  </c:pt>
                  <c:pt idx="4">
                    <c:v>stride</c:v>
                  </c:pt>
                  <c:pt idx="5">
                    <c:v>thrash</c:v>
                  </c:pt>
                </c:lvl>
                <c:lvl>
                  <c:pt idx="0">
                    <c:v>Local memory</c:v>
                  </c:pt>
                  <c:pt idx="2">
                    <c:v>Cross-DIE memory</c:v>
                  </c:pt>
                  <c:pt idx="4">
                    <c:v>Cross-Chip memory</c:v>
                  </c:pt>
                </c:lvl>
              </c:multiLvlStrCache>
            </c:multiLvlStrRef>
          </c:cat>
          <c:val>
            <c:numRef>
              <c:f>'[Microsoft PowerPoint 中的图表]Sheet1'!$D$8:$D$13</c:f>
              <c:numCache>
                <c:formatCode>General</c:formatCode>
                <c:ptCount val="6"/>
                <c:pt idx="0">
                  <c:v>81.7</c:v>
                </c:pt>
                <c:pt idx="1">
                  <c:v>87.5</c:v>
                </c:pt>
                <c:pt idx="2">
                  <c:v>98.4</c:v>
                </c:pt>
                <c:pt idx="3">
                  <c:v>110.3</c:v>
                </c:pt>
                <c:pt idx="4">
                  <c:v>201.4</c:v>
                </c:pt>
                <c:pt idx="5">
                  <c:v>202.6</c:v>
                </c:pt>
              </c:numCache>
            </c:numRef>
          </c:val>
        </c:ser>
        <c:ser>
          <c:idx val="2"/>
          <c:order val="2"/>
          <c:tx>
            <c:strRef>
              <c:f>'[Microsoft PowerPoint 中的图表]Sheet1'!$E$1</c:f>
              <c:strCache>
                <c:ptCount val="1"/>
                <c:pt idx="0">
                  <c:v>Skylake Gold 6148 1core</c:v>
                </c:pt>
              </c:strCache>
            </c:strRef>
          </c:tx>
          <c:spPr>
            <a:solidFill>
              <a:srgbClr val="FF0000"/>
            </a:solidFill>
            <a:ln>
              <a:noFill/>
            </a:ln>
            <a:effectLst/>
          </c:spPr>
          <c:invertIfNegative val="0"/>
          <c:dPt>
            <c:idx val="5"/>
            <c:invertIfNegative val="0"/>
            <c:bubble3D val="0"/>
            <c:spPr>
              <a:solidFill>
                <a:srgbClr val="FF0000"/>
              </a:solidFill>
              <a:ln>
                <a:noFill/>
              </a:ln>
              <a:effectLst/>
            </c:spPr>
          </c:dPt>
          <c:cat>
            <c:multiLvlStrRef>
              <c:f>'[Microsoft PowerPoint 中的图表]Sheet1'!$A$8:$B$13</c:f>
              <c:multiLvlStrCache>
                <c:ptCount val="6"/>
                <c:lvl>
                  <c:pt idx="0">
                    <c:v>stride</c:v>
                  </c:pt>
                  <c:pt idx="1">
                    <c:v>thrash</c:v>
                  </c:pt>
                  <c:pt idx="2">
                    <c:v>stride</c:v>
                  </c:pt>
                  <c:pt idx="3">
                    <c:v>thrash</c:v>
                  </c:pt>
                  <c:pt idx="4">
                    <c:v>stride</c:v>
                  </c:pt>
                  <c:pt idx="5">
                    <c:v>thrash</c:v>
                  </c:pt>
                </c:lvl>
                <c:lvl>
                  <c:pt idx="0">
                    <c:v>Local memory</c:v>
                  </c:pt>
                  <c:pt idx="2">
                    <c:v>Cross-DIE memory</c:v>
                  </c:pt>
                  <c:pt idx="4">
                    <c:v>Cross-Chip memory</c:v>
                  </c:pt>
                </c:lvl>
              </c:multiLvlStrCache>
            </c:multiLvlStrRef>
          </c:cat>
          <c:val>
            <c:numRef>
              <c:f>'[Microsoft PowerPoint 中的图表]Sheet1'!$E$8:$E$13</c:f>
              <c:numCache>
                <c:formatCode>General</c:formatCode>
                <c:ptCount val="6"/>
                <c:pt idx="0">
                  <c:v>83</c:v>
                </c:pt>
                <c:pt idx="1">
                  <c:v>81</c:v>
                </c:pt>
                <c:pt idx="2">
                  <c:v>90</c:v>
                </c:pt>
                <c:pt idx="3">
                  <c:v>89</c:v>
                </c:pt>
                <c:pt idx="4">
                  <c:v>134</c:v>
                </c:pt>
                <c:pt idx="5">
                  <c:v>135</c:v>
                </c:pt>
              </c:numCache>
            </c:numRef>
          </c:val>
        </c:ser>
        <c:dLbls>
          <c:showLegendKey val="0"/>
          <c:showVal val="0"/>
          <c:showCatName val="0"/>
          <c:showSerName val="0"/>
          <c:showPercent val="0"/>
          <c:showBubbleSize val="0"/>
        </c:dLbls>
        <c:gapWidth val="219"/>
        <c:overlap val="-27"/>
        <c:axId val="-1524343232"/>
        <c:axId val="-1524340512"/>
      </c:barChart>
      <c:catAx>
        <c:axId val="-152434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nSpc>
                <a:spcPts val="1000"/>
              </a:lnSpc>
              <a:defRPr sz="1200" b="0" i="0" u="none" strike="noStrike" kern="1200" baseline="0">
                <a:solidFill>
                  <a:schemeClr val="tx1"/>
                </a:solidFill>
                <a:latin typeface="+mn-lt"/>
                <a:ea typeface="+mn-ea"/>
                <a:cs typeface="+mn-cs"/>
              </a:defRPr>
            </a:pPr>
            <a:endParaRPr lang="zh-CN"/>
          </a:p>
        </c:txPr>
        <c:crossAx val="-1524340512"/>
        <c:crosses val="autoZero"/>
        <c:auto val="1"/>
        <c:lblAlgn val="ctr"/>
        <c:lblOffset val="100"/>
        <c:noMultiLvlLbl val="0"/>
      </c:catAx>
      <c:valAx>
        <c:axId val="-152434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52434323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ayout>
        <c:manualLayout>
          <c:xMode val="edge"/>
          <c:yMode val="edge"/>
          <c:x val="0"/>
          <c:y val="0.93926541859743173"/>
          <c:w val="0.99843256440023609"/>
          <c:h val="6.073477890077091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7.wmf"/></Relationships>
</file>

<file path=ppt/drawings/drawing1.xml><?xml version="1.0" encoding="utf-8"?>
<c:userShapes xmlns:c="http://schemas.openxmlformats.org/drawingml/2006/chart">
  <cdr:relSizeAnchor xmlns:cdr="http://schemas.openxmlformats.org/drawingml/2006/chartDrawing">
    <cdr:from>
      <cdr:x>0.09691</cdr:x>
      <cdr:y>0.14234</cdr:y>
    </cdr:from>
    <cdr:to>
      <cdr:x>0.35334</cdr:x>
      <cdr:y>0.22084</cdr:y>
    </cdr:to>
    <cdr:sp macro="" textlink="">
      <cdr:nvSpPr>
        <cdr:cNvPr id="2" name="文本框 17"/>
        <cdr:cNvSpPr txBox="1"/>
      </cdr:nvSpPr>
      <cdr:spPr>
        <a:xfrm xmlns:a="http://schemas.openxmlformats.org/drawingml/2006/main">
          <a:off x="537118" y="502079"/>
          <a:ext cx="1421251" cy="27689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xmlns:a="http://schemas.openxmlformats.org/drawingml/2006/main">
          <a:r>
            <a:rPr lang="zh-CN" altLang="en-US" sz="1200" dirty="0" smtClean="0">
              <a:solidFill>
                <a:schemeClr val="tx1"/>
              </a:solidFill>
              <a:latin typeface="Arial" panose="020B0604020202020204" pitchFamily="34" charset="0"/>
              <a:ea typeface="微软雅黑" panose="020B0503020204020204" pitchFamily="34" charset="-122"/>
              <a:cs typeface="Calibri" panose="020F0502020204030204" pitchFamily="34" charset="0"/>
            </a:rPr>
            <a:t>越低越好</a:t>
          </a:r>
          <a:endParaRPr lang="zh-CN" altLang="en-US" sz="1200" dirty="0">
            <a:solidFill>
              <a:schemeClr val="tx1"/>
            </a:solidFill>
            <a:latin typeface="Arial" panose="020B0604020202020204" pitchFamily="34" charset="0"/>
            <a:ea typeface="微软雅黑" panose="020B0503020204020204" pitchFamily="34" charset="-122"/>
            <a:cs typeface="Calibri" panose="020F050202020403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10/13/2020</a:t>
            </a:fld>
            <a:endParaRPr lang="en-US" dirty="0">
              <a:latin typeface="Huawei Sans" panose="020C0503030203020204" pitchFamily="34" charset="0"/>
            </a:endParaRPr>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mailto:28core@2.6GHz"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18304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en-US" altLang="zh-CN" dirty="0" smtClean="0"/>
              <a:t>IA</a:t>
            </a:r>
            <a:r>
              <a:rPr lang="zh-CN" altLang="en-US" dirty="0" smtClean="0"/>
              <a:t>：</a:t>
            </a:r>
            <a:r>
              <a:rPr lang="en-US" altLang="zh-CN" dirty="0" smtClean="0"/>
              <a:t>Intel</a:t>
            </a:r>
            <a:r>
              <a:rPr lang="en-US" altLang="zh-CN" baseline="0" dirty="0" smtClean="0"/>
              <a:t> Architecture </a:t>
            </a:r>
            <a:r>
              <a:rPr lang="zh-CN" altLang="en-US" baseline="0" dirty="0" smtClean="0"/>
              <a:t>。</a:t>
            </a:r>
            <a:endParaRPr lang="en-US" altLang="zh-CN" baseline="0" dirty="0" smtClean="0"/>
          </a:p>
          <a:p>
            <a:r>
              <a:rPr lang="en-US" altLang="zh-CN" baseline="0" dirty="0" smtClean="0"/>
              <a:t>PPC</a:t>
            </a:r>
            <a:r>
              <a:rPr lang="zh-CN" altLang="en-US" baseline="0" dirty="0" smtClean="0"/>
              <a:t>：</a:t>
            </a:r>
            <a:r>
              <a:rPr lang="en-US" altLang="zh-CN" baseline="0" dirty="0" smtClean="0"/>
              <a:t>PowerPC </a:t>
            </a:r>
            <a:r>
              <a:rPr lang="zh-CN" altLang="en-US" baseline="0" dirty="0" smtClean="0"/>
              <a:t>。</a:t>
            </a:r>
            <a:endParaRPr lang="zh-CN" altLang="en-US" dirty="0"/>
          </a:p>
        </p:txBody>
      </p:sp>
    </p:spTree>
    <p:extLst>
      <p:ext uri="{BB962C8B-B14F-4D97-AF65-F5344CB8AC3E}">
        <p14:creationId xmlns:p14="http://schemas.microsoft.com/office/powerpoint/2010/main" val="277268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00535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a:xfrm>
            <a:off x="583903" y="4616450"/>
            <a:ext cx="5931197" cy="5109368"/>
          </a:xfrm>
        </p:spPr>
        <p:txBody>
          <a:bodyPr>
            <a:normAutofit/>
          </a:bodyPr>
          <a:lstStyle/>
          <a:p>
            <a:r>
              <a:rPr lang="zh-CN" altLang="en-US" sz="1100" dirty="0" smtClean="0"/>
              <a:t>一个</a:t>
            </a:r>
            <a:r>
              <a:rPr lang="en-US" altLang="zh-CN" sz="1100" dirty="0" smtClean="0"/>
              <a:t>ARM</a:t>
            </a:r>
            <a:r>
              <a:rPr lang="zh-CN" altLang="en-US" sz="1100" dirty="0" smtClean="0"/>
              <a:t>核的面积仅为</a:t>
            </a:r>
            <a:r>
              <a:rPr lang="en-US" altLang="zh-CN" sz="1100" dirty="0" smtClean="0"/>
              <a:t>X86</a:t>
            </a:r>
            <a:r>
              <a:rPr lang="zh-CN" altLang="en-US" sz="1100" dirty="0" smtClean="0"/>
              <a:t>核的</a:t>
            </a:r>
            <a:r>
              <a:rPr lang="en-US" altLang="zh-CN" sz="1100" dirty="0" smtClean="0"/>
              <a:t>1/7</a:t>
            </a:r>
            <a:r>
              <a:rPr lang="zh-CN" altLang="en-US" sz="1100" dirty="0" smtClean="0"/>
              <a:t>。</a:t>
            </a:r>
            <a:endParaRPr lang="en-US" altLang="zh-CN" sz="1100" dirty="0" smtClean="0"/>
          </a:p>
          <a:p>
            <a:r>
              <a:rPr lang="zh-CN" altLang="en-US" sz="1100" dirty="0" smtClean="0"/>
              <a:t>同样的芯片尺寸下，</a:t>
            </a:r>
            <a:r>
              <a:rPr lang="en-US" altLang="zh-CN" sz="1100" dirty="0" smtClean="0"/>
              <a:t>ARM</a:t>
            </a:r>
            <a:r>
              <a:rPr lang="zh-CN" altLang="en-US" sz="1100" dirty="0" smtClean="0"/>
              <a:t>的核数是</a:t>
            </a:r>
            <a:r>
              <a:rPr lang="en-US" altLang="zh-CN" sz="1100" dirty="0" smtClean="0"/>
              <a:t>X86</a:t>
            </a:r>
            <a:r>
              <a:rPr lang="zh-CN" altLang="en-US" sz="1100" dirty="0" smtClean="0"/>
              <a:t>的</a:t>
            </a:r>
            <a:r>
              <a:rPr lang="en-US" altLang="zh-CN" sz="1100" dirty="0" smtClean="0"/>
              <a:t>4</a:t>
            </a:r>
            <a:r>
              <a:rPr lang="zh-CN" altLang="en-US" sz="1100" dirty="0" smtClean="0"/>
              <a:t>倍以上。</a:t>
            </a:r>
          </a:p>
        </p:txBody>
      </p:sp>
    </p:spTree>
    <p:extLst>
      <p:ext uri="{BB962C8B-B14F-4D97-AF65-F5344CB8AC3E}">
        <p14:creationId xmlns:p14="http://schemas.microsoft.com/office/powerpoint/2010/main" val="765606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135737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smtClean="0"/>
              <a:t>CPU</a:t>
            </a:r>
            <a:endParaRPr lang="zh-CN" altLang="zh-CN" dirty="0" smtClean="0"/>
          </a:p>
          <a:p>
            <a:pPr lvl="1"/>
            <a:r>
              <a:rPr lang="en-US" altLang="zh-CN" dirty="0" smtClean="0"/>
              <a:t>CPU</a:t>
            </a:r>
            <a:r>
              <a:rPr lang="zh-CN" altLang="zh-CN" dirty="0" smtClean="0"/>
              <a:t>是</a:t>
            </a:r>
            <a:r>
              <a:rPr lang="en-US" altLang="zh-CN" dirty="0" smtClean="0"/>
              <a:t>Central Processing Unit</a:t>
            </a:r>
            <a:r>
              <a:rPr lang="zh-CN" altLang="zh-CN" dirty="0" smtClean="0"/>
              <a:t>的缩写，即中央处理器。由控制器</a:t>
            </a:r>
            <a:r>
              <a:rPr lang="zh-CN" altLang="en-US" dirty="0" smtClean="0"/>
              <a:t>，</a:t>
            </a:r>
            <a:r>
              <a:rPr lang="zh-CN" altLang="zh-CN" dirty="0" smtClean="0"/>
              <a:t>运算器</a:t>
            </a:r>
            <a:r>
              <a:rPr lang="zh-CN" altLang="en-US" dirty="0" smtClean="0"/>
              <a:t>，寄存器和内部总线</a:t>
            </a:r>
            <a:r>
              <a:rPr lang="zh-CN" altLang="zh-CN" dirty="0" smtClean="0"/>
              <a:t>构成，是整个计算机系统中最重要的部分</a:t>
            </a:r>
            <a:r>
              <a:rPr lang="zh-CN" altLang="en-US" dirty="0" smtClean="0"/>
              <a:t>。</a:t>
            </a:r>
            <a:endParaRPr lang="en-US" altLang="zh-CN" dirty="0" smtClean="0"/>
          </a:p>
          <a:p>
            <a:r>
              <a:rPr lang="zh-CN" altLang="zh-CN" dirty="0" smtClean="0"/>
              <a:t>内存</a:t>
            </a:r>
          </a:p>
          <a:p>
            <a:pPr lvl="1"/>
            <a:r>
              <a:rPr lang="zh-CN" altLang="zh-CN" dirty="0" smtClean="0"/>
              <a:t>内存是介于</a:t>
            </a:r>
            <a:r>
              <a:rPr lang="en-US" altLang="zh-CN" dirty="0" smtClean="0"/>
              <a:t>CPU </a:t>
            </a:r>
            <a:r>
              <a:rPr lang="zh-CN" altLang="zh-CN" dirty="0" smtClean="0"/>
              <a:t>和外部存储之间，是</a:t>
            </a:r>
            <a:r>
              <a:rPr lang="en-US" altLang="zh-CN" dirty="0" smtClean="0"/>
              <a:t>CPU </a:t>
            </a:r>
            <a:r>
              <a:rPr lang="zh-CN" altLang="zh-CN" dirty="0" smtClean="0"/>
              <a:t>对外部存储中程序与数据进行高速运算时存放程序指令、数据和中间结果的临时场所，它的物理实质就是一组具备数据输入输出和数据存储功能的高速集成电路。</a:t>
            </a:r>
            <a:endParaRPr lang="en-US" altLang="zh-CN" dirty="0" smtClean="0"/>
          </a:p>
          <a:p>
            <a:pPr lvl="0"/>
            <a:r>
              <a:rPr lang="zh-CN" altLang="zh-CN" dirty="0" smtClean="0"/>
              <a:t>硬盘</a:t>
            </a:r>
          </a:p>
          <a:p>
            <a:pPr lvl="1"/>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服务器上使用的硬盘，有区别于普通硬盘。</a:t>
            </a:r>
            <a:r>
              <a:rPr lang="zh-CN" altLang="en-US" dirty="0" smtClean="0"/>
              <a:t>目前服务器市场上采用的硬盘主要有三种，</a:t>
            </a:r>
            <a:r>
              <a:rPr lang="en-US" altLang="zh-CN" dirty="0" smtClean="0"/>
              <a:t>SATA</a:t>
            </a:r>
            <a:r>
              <a:rPr lang="zh-CN" altLang="en-US" dirty="0" smtClean="0"/>
              <a:t>硬盘、</a:t>
            </a:r>
            <a:r>
              <a:rPr lang="en-US" altLang="zh-CN" u="none" dirty="0" smtClean="0"/>
              <a:t>SCSI</a:t>
            </a:r>
            <a:r>
              <a:rPr lang="zh-CN" altLang="en-US" u="none" dirty="0" smtClean="0"/>
              <a:t>硬盘</a:t>
            </a:r>
            <a:r>
              <a:rPr lang="zh-CN" altLang="en-US" dirty="0" smtClean="0"/>
              <a:t>以及</a:t>
            </a:r>
            <a:r>
              <a:rPr lang="en-US" altLang="zh-CN" dirty="0" smtClean="0"/>
              <a:t>SAS</a:t>
            </a:r>
            <a:r>
              <a:rPr lang="zh-CN" altLang="en-US" dirty="0" smtClean="0"/>
              <a:t>硬盘。</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如果说服务器是网络数据的核心，那么服务器硬盘就是这个核心的数据仓库，所有的软件和用户数据都存储在这里。</a:t>
            </a:r>
          </a:p>
          <a:p>
            <a:pPr lvl="0"/>
            <a:r>
              <a:rPr lang="zh-CN" altLang="zh-CN" dirty="0" smtClean="0"/>
              <a:t>电源</a:t>
            </a:r>
            <a:endParaRPr lang="en-US" altLang="zh-CN" dirty="0" smtClean="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服务器电源和个人电脑电源一样，都是一种开关电源。服务器电源按照标准可以分为</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电源和</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电源两种。</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标准使用较为普遍，主要用于台式机、工作站和低端服务器；而</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标准是随着服务器技术的发展而产生的，适用于各种其他档次的服务器。</a:t>
            </a:r>
            <a:endParaRPr lang="en-US" altLang="zh-CN" dirty="0" smtClean="0"/>
          </a:p>
          <a:p>
            <a:pPr lvl="0"/>
            <a:r>
              <a:rPr lang="zh-CN" altLang="zh-CN" dirty="0" smtClean="0"/>
              <a:t>网卡</a:t>
            </a:r>
            <a:endParaRPr lang="en-US" altLang="zh-CN" dirty="0" smtClean="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又称网络适配器或网络接口卡（</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NIC</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），英文名为</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Network Interface Card</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。适用于服务器与交换机等网络设备之间的连接。</a:t>
            </a:r>
            <a:endPar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lvl="0" indent="0">
              <a:buNone/>
            </a:pPr>
            <a:endParaRPr lang="zh-CN" altLang="zh-CN" dirty="0" smtClean="0"/>
          </a:p>
          <a:p>
            <a:pPr lvl="1"/>
            <a:endParaRPr lang="zh-CN" altLang="zh-CN" dirty="0" smtClean="0"/>
          </a:p>
          <a:p>
            <a:pPr lvl="1"/>
            <a:endParaRPr lang="zh-CN" altLang="zh-CN" dirty="0" smtClean="0"/>
          </a:p>
          <a:p>
            <a:pPr lvl="1"/>
            <a:endParaRPr lang="en-US" altLang="zh-CN" dirty="0" smtClean="0"/>
          </a:p>
        </p:txBody>
      </p:sp>
      <p:sp>
        <p:nvSpPr>
          <p:cNvPr id="7" name="幻灯片图像占位符 6"/>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887733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946934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寄存器传输级（</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Register-Transfer Level, RTL</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）是通过</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硬件描述语言来描述</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实际电路的一种高层次模型。</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处理器优化包</a:t>
            </a:r>
            <a:r>
              <a:rPr lang="en-US" altLang="zh-CN" sz="1100" b="0" i="0" u="none" strike="noStrike" kern="1200" baseline="0" dirty="0" smtClean="0">
                <a:solidFill>
                  <a:schemeClr val="tx1"/>
                </a:solidFill>
                <a:effectLst/>
                <a:latin typeface="微软雅黑" panose="020B0503020204020204" pitchFamily="34" charset="-122"/>
                <a:ea typeface="微软雅黑" panose="020B0503020204020204" pitchFamily="34" charset="-122"/>
                <a:cs typeface="+mn-cs"/>
              </a:rPr>
              <a:t> (P</a:t>
            </a:r>
            <a:r>
              <a:rPr lang="en-US" altLang="zh-CN"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rocessor Optimization Pack,</a:t>
            </a:r>
            <a:r>
              <a:rPr lang="en-US" altLang="zh-CN" sz="1100" b="0" i="0" u="none" strike="noStrike" kern="1200" baseline="0" dirty="0" smtClean="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POP)</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zh-CN" altLang="en-US" b="0" dirty="0"/>
          </a:p>
        </p:txBody>
      </p:sp>
    </p:spTree>
    <p:extLst>
      <p:ext uri="{BB962C8B-B14F-4D97-AF65-F5344CB8AC3E}">
        <p14:creationId xmlns:p14="http://schemas.microsoft.com/office/powerpoint/2010/main" val="2509852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2092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49994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600" dirty="0" smtClean="0">
                <a:latin typeface="微软雅黑" panose="020B0503020204020204" pitchFamily="34" charset="-122"/>
                <a:ea typeface="微软雅黑" panose="020B0503020204020204" pitchFamily="34" charset="-122"/>
              </a:rPr>
              <a:t>我们将围绕鲲鹏处理器，全面开放相关能力。</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首先，面向硬件整机伙伴，我们开放主板，帮助伙伴快速开发服务器和</a:t>
            </a:r>
            <a:r>
              <a:rPr lang="en-US" altLang="zh-CN" sz="1600" dirty="0" smtClean="0">
                <a:latin typeface="微软雅黑" panose="020B0503020204020204" pitchFamily="34" charset="-122"/>
                <a:ea typeface="微软雅黑" panose="020B0503020204020204" pitchFamily="34" charset="-122"/>
              </a:rPr>
              <a:t>PC</a:t>
            </a:r>
            <a:r>
              <a:rPr lang="zh-CN" altLang="en-US" sz="1600" dirty="0" smtClean="0">
                <a:latin typeface="微软雅黑" panose="020B0503020204020204" pitchFamily="34" charset="-122"/>
                <a:ea typeface="微软雅黑" panose="020B0503020204020204" pitchFamily="34" charset="-122"/>
              </a:rPr>
              <a:t>等计算产品。</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我们将于</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2019</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年</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9</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月</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30</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日开放鲲鹏服务器主板和鲲鹏</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PC</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主板。鲲鹏主板不仅搭载了鲲鹏处理器，同时内置</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BIOS</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软件和</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BMC</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芯片，以及相应的主板接口规范和设备管理规范，全面共享华为在处理器和主板方面的技术积累。</a:t>
            </a: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同时为了降低整机设计和开发难度，华为把在服务器领域多年积累的整机设计和工程能力开放出来，提供整机参考设计指南，包括机箱、散热、供电、背板等参考设计。</a:t>
            </a: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于此同时，我们提供内存，硬盘，网卡等部件以及支持的操作系统和版本的兼容性列表，从而解决软硬件的基础生态配套问题。</a:t>
            </a: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合作伙伴可以基于鲲鹏主板和参考设计，仅用</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3</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个月即可快速开发出自有品牌的服务器产品，通过安全可靠和可持续供应等优势，帮助合作伙伴商业成功。</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9E1D9343-BE65-4B82-A1FD-43AA0B60E7BC}"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10056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884172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spcBef>
                <a:spcPts val="600"/>
              </a:spcBef>
              <a:buFont typeface="Arial" panose="020B0604020202020204" pitchFamily="34" charset="0"/>
              <a:buNone/>
            </a:pP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1600" b="0" i="0" u="none" strike="noStrike" kern="1200" baseline="0" dirty="0" smtClean="0">
                <a:solidFill>
                  <a:schemeClr val="tx1"/>
                </a:solidFill>
                <a:latin typeface="+mn-lt"/>
                <a:ea typeface="+mn-ea"/>
                <a:cs typeface="+mn-cs"/>
              </a:rPr>
              <a:t>基于华为鲲鹏</a:t>
            </a:r>
            <a:r>
              <a:rPr lang="en-US" altLang="zh-CN" sz="1600" b="0" i="0" u="none" strike="noStrike" kern="1200" baseline="0" dirty="0" smtClean="0">
                <a:solidFill>
                  <a:schemeClr val="tx1"/>
                </a:solidFill>
                <a:latin typeface="+mn-lt"/>
                <a:ea typeface="+mn-ea"/>
                <a:cs typeface="+mn-cs"/>
              </a:rPr>
              <a:t>920</a:t>
            </a:r>
            <a:r>
              <a:rPr lang="zh-CN" altLang="en-US" sz="1600" b="0" i="0" u="none" strike="noStrike" kern="1200" baseline="0" dirty="0" smtClean="0">
                <a:solidFill>
                  <a:schemeClr val="tx1"/>
                </a:solidFill>
                <a:latin typeface="+mn-lt"/>
                <a:ea typeface="+mn-ea"/>
                <a:cs typeface="+mn-cs"/>
              </a:rPr>
              <a:t>处理器，华为打造了新一代数据中心服务器 </a:t>
            </a:r>
            <a:r>
              <a:rPr lang="en-US" altLang="zh-CN" sz="1600" b="0" i="0" u="none" strike="noStrike" kern="1200" baseline="0" dirty="0" smtClean="0">
                <a:solidFill>
                  <a:schemeClr val="tx1"/>
                </a:solidFill>
                <a:latin typeface="+mn-lt"/>
                <a:ea typeface="+mn-ea"/>
                <a:cs typeface="+mn-cs"/>
              </a:rPr>
              <a:t>– TaiShan 200</a:t>
            </a:r>
            <a:r>
              <a:rPr lang="zh-CN" altLang="en-US" sz="1600" b="0" i="0" u="none" strike="noStrike" kern="1200" baseline="0" dirty="0" smtClean="0">
                <a:solidFill>
                  <a:schemeClr val="tx1"/>
                </a:solidFill>
                <a:latin typeface="+mn-lt"/>
                <a:ea typeface="+mn-ea"/>
                <a:cs typeface="+mn-cs"/>
              </a:rPr>
              <a:t>服务器。</a:t>
            </a:r>
            <a:r>
              <a:rPr lang="en-US" altLang="zh-CN" sz="1600" dirty="0" smtClean="0">
                <a:solidFill>
                  <a:schemeClr val="bg1"/>
                </a:solidFill>
              </a:rPr>
              <a:t>TaiShan 200</a:t>
            </a:r>
            <a:r>
              <a:rPr lang="zh-CN" altLang="en-US" sz="1600" dirty="0" smtClean="0">
                <a:solidFill>
                  <a:schemeClr val="bg1"/>
                </a:solidFill>
              </a:rPr>
              <a:t>服务器是过往</a:t>
            </a:r>
            <a:r>
              <a:rPr lang="en-US" altLang="zh-CN" sz="1600" dirty="0" smtClean="0">
                <a:solidFill>
                  <a:schemeClr val="bg1"/>
                </a:solidFill>
              </a:rPr>
              <a:t>17</a:t>
            </a:r>
            <a:r>
              <a:rPr lang="zh-CN" altLang="en-US" sz="1600" dirty="0" smtClean="0">
                <a:solidFill>
                  <a:schemeClr val="bg1"/>
                </a:solidFill>
              </a:rPr>
              <a:t>年华为在计算技术和整机工程方面长期积累的结晶。</a:t>
            </a:r>
            <a:endParaRPr lang="en-US" altLang="zh-CN" sz="1600" dirty="0" smtClean="0">
              <a:solidFill>
                <a:schemeClr val="bg1"/>
              </a:solidFill>
            </a:endParaRPr>
          </a:p>
          <a:p>
            <a:pPr algn="l">
              <a:lnSpc>
                <a:spcPct val="150000"/>
              </a:lnSpc>
            </a:pPr>
            <a:r>
              <a:rPr lang="zh-CN" altLang="en-US" sz="1600" dirty="0" smtClean="0">
                <a:solidFill>
                  <a:schemeClr val="bg1"/>
                </a:solidFill>
              </a:rPr>
              <a:t>首先，华为在</a:t>
            </a:r>
            <a:r>
              <a:rPr lang="en-US" altLang="zh-CN" sz="1600" dirty="0" smtClean="0">
                <a:solidFill>
                  <a:schemeClr val="bg1"/>
                </a:solidFill>
              </a:rPr>
              <a:t>TaiShan 200</a:t>
            </a:r>
            <a:r>
              <a:rPr lang="zh-CN" altLang="en-US" sz="1600" dirty="0" smtClean="0">
                <a:solidFill>
                  <a:schemeClr val="bg1"/>
                </a:solidFill>
              </a:rPr>
              <a:t>服务器上充分应用了散热液冷、高速互联、可靠性设计与质量品控等工程工艺技术，将</a:t>
            </a:r>
            <a:r>
              <a:rPr lang="en-US" altLang="zh-CN" sz="1600" dirty="0" smtClean="0">
                <a:solidFill>
                  <a:schemeClr val="bg1"/>
                </a:solidFill>
              </a:rPr>
              <a:t>TaiShan 200</a:t>
            </a:r>
            <a:r>
              <a:rPr lang="zh-CN" altLang="en-US" sz="1600" dirty="0" smtClean="0">
                <a:solidFill>
                  <a:schemeClr val="bg1"/>
                </a:solidFill>
              </a:rPr>
              <a:t>服务器打造成为精品，为鲲鹏 </a:t>
            </a:r>
            <a:r>
              <a:rPr lang="en-US" altLang="zh-CN" sz="1600" dirty="0" smtClean="0">
                <a:solidFill>
                  <a:schemeClr val="bg1"/>
                </a:solidFill>
              </a:rPr>
              <a:t>920</a:t>
            </a:r>
            <a:r>
              <a:rPr lang="zh-CN" altLang="en-US" sz="1600" dirty="0" smtClean="0">
                <a:solidFill>
                  <a:schemeClr val="bg1"/>
                </a:solidFill>
              </a:rPr>
              <a:t>处理器应用在数据中心服务器领域树立了一个行业标杆，打个样。</a:t>
            </a:r>
            <a:endParaRPr lang="en-US" altLang="zh-CN" sz="1600" dirty="0" smtClean="0">
              <a:solidFill>
                <a:schemeClr val="bg1"/>
              </a:solidFill>
            </a:endParaRPr>
          </a:p>
          <a:p>
            <a:pPr algn="l">
              <a:lnSpc>
                <a:spcPct val="150000"/>
              </a:lnSpc>
            </a:pPr>
            <a:r>
              <a:rPr lang="zh-CN" altLang="en-US" sz="1600" dirty="0" smtClean="0">
                <a:solidFill>
                  <a:schemeClr val="bg1"/>
                </a:solidFill>
              </a:rPr>
              <a:t>其次，通过</a:t>
            </a:r>
            <a:r>
              <a:rPr lang="en-US" altLang="zh-CN" sz="1600" dirty="0" smtClean="0">
                <a:solidFill>
                  <a:schemeClr val="bg1"/>
                </a:solidFill>
              </a:rPr>
              <a:t>TaiShan</a:t>
            </a:r>
            <a:r>
              <a:rPr lang="zh-CN" altLang="en-US" sz="1600" dirty="0" smtClean="0">
                <a:solidFill>
                  <a:schemeClr val="bg1"/>
                </a:solidFill>
              </a:rPr>
              <a:t>服务器催熟整个鲲鹏产业链，从关键器件</a:t>
            </a:r>
            <a:r>
              <a:rPr lang="en-US" altLang="zh-CN" sz="1600" dirty="0" smtClean="0">
                <a:solidFill>
                  <a:schemeClr val="bg1"/>
                </a:solidFill>
              </a:rPr>
              <a:t>(</a:t>
            </a:r>
            <a:r>
              <a:rPr lang="zh-CN" altLang="en-US" sz="1600" dirty="0" smtClean="0">
                <a:solidFill>
                  <a:schemeClr val="bg1"/>
                </a:solidFill>
              </a:rPr>
              <a:t>电源芯片</a:t>
            </a:r>
            <a:r>
              <a:rPr lang="en-US" altLang="zh-CN" sz="1600" dirty="0" smtClean="0">
                <a:solidFill>
                  <a:schemeClr val="bg1"/>
                </a:solidFill>
              </a:rPr>
              <a:t>/CPLD)</a:t>
            </a:r>
            <a:r>
              <a:rPr lang="zh-CN" altLang="en-US" sz="1600" dirty="0" smtClean="0">
                <a:solidFill>
                  <a:schemeClr val="bg1"/>
                </a:solidFill>
              </a:rPr>
              <a:t>、核心部件</a:t>
            </a:r>
            <a:r>
              <a:rPr lang="en-US" altLang="zh-CN" sz="1600" dirty="0" smtClean="0">
                <a:solidFill>
                  <a:schemeClr val="bg1"/>
                </a:solidFill>
              </a:rPr>
              <a:t>(SSD)</a:t>
            </a:r>
            <a:r>
              <a:rPr lang="zh-CN" altLang="en-US" sz="1600" dirty="0" smtClean="0">
                <a:solidFill>
                  <a:schemeClr val="bg1"/>
                </a:solidFill>
              </a:rPr>
              <a:t>、基础软件到上层行业应用，构筑完整的产业生态，让鲲鹏生态能够满足更多客户与应用场景的需要，扩大产业空间。</a:t>
            </a:r>
            <a:endParaRPr lang="en-US" altLang="zh-CN" sz="1600" dirty="0" smtClean="0">
              <a:solidFill>
                <a:schemeClr val="bg1"/>
              </a:solidFill>
            </a:endParaRPr>
          </a:p>
          <a:p>
            <a:pPr algn="l">
              <a:lnSpc>
                <a:spcPct val="150000"/>
              </a:lnSpc>
            </a:pPr>
            <a:endParaRPr lang="zh-CN" altLang="en-US" sz="1600" dirty="0" smtClean="0">
              <a:solidFill>
                <a:schemeClr val="bg1"/>
              </a:solidFill>
            </a:endParaRPr>
          </a:p>
          <a:p>
            <a:r>
              <a:rPr lang="en-US" altLang="zh-CN" sz="1600" b="0" i="0" u="none" strike="noStrike" kern="1200" baseline="0" dirty="0" smtClean="0">
                <a:solidFill>
                  <a:schemeClr val="tx1"/>
                </a:solidFill>
                <a:latin typeface="+mn-lt"/>
                <a:ea typeface="+mn-ea"/>
                <a:cs typeface="+mn-cs"/>
              </a:rPr>
              <a:t>TaiShan 200</a:t>
            </a:r>
            <a:r>
              <a:rPr lang="zh-CN" altLang="en-US" sz="1600" b="0" i="0" u="none" strike="noStrike" kern="1200" baseline="0" dirty="0" smtClean="0">
                <a:solidFill>
                  <a:schemeClr val="tx1"/>
                </a:solidFill>
                <a:latin typeface="+mn-lt"/>
                <a:ea typeface="+mn-ea"/>
                <a:cs typeface="+mn-cs"/>
              </a:rPr>
              <a:t>服务器提供计算均衡型、存储计算型和高密计算型等不同产品型号：</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457200" indent="-457200">
              <a:spcBef>
                <a:spcPts val="600"/>
              </a:spcBef>
              <a:buFont typeface="Arial" panose="020B0604020202020204" pitchFamily="34" charset="0"/>
              <a:buChar char="•"/>
            </a:pPr>
            <a:r>
              <a:rPr lang="en-US" altLang="zh-CN" sz="2400" dirty="0" smtClean="0">
                <a:solidFill>
                  <a:schemeClr val="bg1"/>
                </a:solidFill>
                <a:latin typeface="微软雅黑" panose="020B0503020204020204" pitchFamily="34" charset="-122"/>
                <a:ea typeface="微软雅黑" panose="020B0503020204020204" pitchFamily="34" charset="-122"/>
              </a:rPr>
              <a:t>2280</a:t>
            </a:r>
            <a:r>
              <a:rPr lang="zh-CN" altLang="en-US" sz="2400" dirty="0" smtClean="0">
                <a:solidFill>
                  <a:schemeClr val="bg1"/>
                </a:solidFill>
                <a:latin typeface="微软雅黑" panose="020B0503020204020204" pitchFamily="34" charset="-122"/>
                <a:ea typeface="微软雅黑" panose="020B0503020204020204" pitchFamily="34" charset="-122"/>
              </a:rPr>
              <a:t>均衡型，网络能力、存储能力和计算能力均衡，适用大数据、分布式存储、</a:t>
            </a:r>
            <a:r>
              <a:rPr lang="en-US" altLang="zh-CN" sz="2400" dirty="0" smtClean="0">
                <a:solidFill>
                  <a:schemeClr val="bg1"/>
                </a:solidFill>
                <a:latin typeface="微软雅黑" panose="020B0503020204020204" pitchFamily="34" charset="-122"/>
                <a:ea typeface="微软雅黑" panose="020B0503020204020204" pitchFamily="34" charset="-122"/>
              </a:rPr>
              <a:t>Web</a:t>
            </a:r>
            <a:r>
              <a:rPr lang="zh-CN" altLang="en-US" sz="2400" dirty="0" smtClean="0">
                <a:solidFill>
                  <a:schemeClr val="bg1"/>
                </a:solidFill>
                <a:latin typeface="微软雅黑" panose="020B0503020204020204" pitchFamily="34" charset="-122"/>
                <a:ea typeface="微软雅黑" panose="020B0503020204020204" pitchFamily="34" charset="-122"/>
              </a:rPr>
              <a:t>等多种应用场景。</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457200" indent="-457200">
              <a:spcBef>
                <a:spcPts val="600"/>
              </a:spcBef>
              <a:buFont typeface="Arial" panose="020B0604020202020204" pitchFamily="34" charset="0"/>
              <a:buChar char="•"/>
            </a:pPr>
            <a:r>
              <a:rPr lang="en-US" altLang="zh-CN" sz="2400" dirty="0" smtClean="0">
                <a:solidFill>
                  <a:schemeClr val="bg1"/>
                </a:solidFill>
                <a:latin typeface="微软雅黑" panose="020B0503020204020204" pitchFamily="34" charset="-122"/>
                <a:ea typeface="微软雅黑" panose="020B0503020204020204" pitchFamily="34" charset="-122"/>
              </a:rPr>
              <a:t>5280</a:t>
            </a:r>
            <a:r>
              <a:rPr lang="zh-CN" altLang="en-US" sz="2400" dirty="0" smtClean="0">
                <a:solidFill>
                  <a:schemeClr val="bg1"/>
                </a:solidFill>
                <a:latin typeface="微软雅黑" panose="020B0503020204020204" pitchFamily="34" charset="-122"/>
                <a:ea typeface="微软雅黑" panose="020B0503020204020204" pitchFamily="34" charset="-122"/>
              </a:rPr>
              <a:t>存储型，</a:t>
            </a:r>
            <a:r>
              <a:rPr lang="en-US" altLang="zh-CN" sz="2400" dirty="0" smtClean="0">
                <a:solidFill>
                  <a:schemeClr val="bg1"/>
                </a:solidFill>
                <a:latin typeface="微软雅黑" panose="020B0503020204020204" pitchFamily="34" charset="-122"/>
                <a:ea typeface="微软雅黑" panose="020B0503020204020204" pitchFamily="34" charset="-122"/>
              </a:rPr>
              <a:t>1</a:t>
            </a:r>
            <a:r>
              <a:rPr lang="zh-CN" altLang="en-US" sz="2400" dirty="0" smtClean="0">
                <a:solidFill>
                  <a:schemeClr val="bg1"/>
                </a:solidFill>
                <a:latin typeface="微软雅黑" panose="020B0503020204020204" pitchFamily="34" charset="-122"/>
                <a:ea typeface="微软雅黑" panose="020B0503020204020204" pitchFamily="34" charset="-122"/>
              </a:rPr>
              <a:t>柜支持</a:t>
            </a:r>
            <a:r>
              <a:rPr lang="en-US" altLang="zh-CN" sz="2400" dirty="0" smtClean="0">
                <a:solidFill>
                  <a:schemeClr val="bg1"/>
                </a:solidFill>
                <a:latin typeface="微软雅黑" panose="020B0503020204020204" pitchFamily="34" charset="-122"/>
                <a:ea typeface="微软雅黑" panose="020B0503020204020204" pitchFamily="34" charset="-122"/>
              </a:rPr>
              <a:t>5.6PB</a:t>
            </a:r>
            <a:r>
              <a:rPr lang="zh-CN" altLang="en-US" sz="2400" dirty="0" smtClean="0">
                <a:solidFill>
                  <a:schemeClr val="bg1"/>
                </a:solidFill>
                <a:latin typeface="微软雅黑" panose="020B0503020204020204" pitchFamily="34" charset="-122"/>
                <a:ea typeface="微软雅黑" panose="020B0503020204020204" pitchFamily="34" charset="-122"/>
              </a:rPr>
              <a:t>容量，可存储</a:t>
            </a:r>
            <a:r>
              <a:rPr lang="en-US" altLang="zh-CN" sz="2400" dirty="0" smtClean="0">
                <a:solidFill>
                  <a:schemeClr val="bg1"/>
                </a:solidFill>
                <a:latin typeface="微软雅黑" panose="020B0503020204020204" pitchFamily="34" charset="-122"/>
                <a:ea typeface="微软雅黑" panose="020B0503020204020204" pitchFamily="34" charset="-122"/>
              </a:rPr>
              <a:t>100</a:t>
            </a:r>
            <a:r>
              <a:rPr lang="zh-CN" altLang="en-US" sz="2400" dirty="0" smtClean="0">
                <a:solidFill>
                  <a:schemeClr val="bg1"/>
                </a:solidFill>
                <a:latin typeface="微软雅黑" panose="020B0503020204020204" pitchFamily="34" charset="-122"/>
                <a:ea typeface="微软雅黑" panose="020B0503020204020204" pitchFamily="34" charset="-122"/>
              </a:rPr>
              <a:t>万部高清影片，适用于海量存储场景。</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r>
              <a:rPr lang="en-US" altLang="zh-CN" sz="2400" dirty="0" smtClean="0">
                <a:solidFill>
                  <a:schemeClr val="bg1"/>
                </a:solidFill>
                <a:latin typeface="微软雅黑" panose="020B0503020204020204" pitchFamily="34" charset="-122"/>
                <a:ea typeface="微软雅黑" panose="020B0503020204020204" pitchFamily="34" charset="-122"/>
              </a:rPr>
              <a:t>X6000</a:t>
            </a:r>
            <a:r>
              <a:rPr lang="zh-CN" altLang="en-US" sz="2400" dirty="0" smtClean="0">
                <a:solidFill>
                  <a:schemeClr val="bg1"/>
                </a:solidFill>
                <a:latin typeface="微软雅黑" panose="020B0503020204020204" pitchFamily="34" charset="-122"/>
                <a:ea typeface="微软雅黑" panose="020B0503020204020204" pitchFamily="34" charset="-122"/>
              </a:rPr>
              <a:t>高密型，</a:t>
            </a:r>
            <a:r>
              <a:rPr lang="en-US" altLang="zh-CN" sz="2400" dirty="0" smtClean="0">
                <a:solidFill>
                  <a:schemeClr val="bg1"/>
                </a:solidFill>
                <a:latin typeface="微软雅黑" panose="020B0503020204020204" pitchFamily="34" charset="-122"/>
                <a:ea typeface="微软雅黑" panose="020B0503020204020204" pitchFamily="34" charset="-122"/>
              </a:rPr>
              <a:t>1</a:t>
            </a:r>
            <a:r>
              <a:rPr lang="zh-CN" altLang="en-US" sz="2400" dirty="0" smtClean="0">
                <a:solidFill>
                  <a:schemeClr val="bg1"/>
                </a:solidFill>
                <a:latin typeface="微软雅黑" panose="020B0503020204020204" pitchFamily="34" charset="-122"/>
                <a:ea typeface="微软雅黑" panose="020B0503020204020204" pitchFamily="34" charset="-122"/>
              </a:rPr>
              <a:t>柜可支持</a:t>
            </a:r>
            <a:r>
              <a:rPr lang="en-US" altLang="zh-CN" sz="2400" dirty="0" smtClean="0">
                <a:solidFill>
                  <a:schemeClr val="bg1"/>
                </a:solidFill>
                <a:latin typeface="微软雅黑" panose="020B0503020204020204" pitchFamily="34" charset="-122"/>
                <a:ea typeface="微软雅黑" panose="020B0503020204020204" pitchFamily="34" charset="-122"/>
              </a:rPr>
              <a:t>10240</a:t>
            </a:r>
            <a:r>
              <a:rPr lang="zh-CN" altLang="en-US" sz="2400" dirty="0" smtClean="0">
                <a:solidFill>
                  <a:schemeClr val="bg1"/>
                </a:solidFill>
                <a:latin typeface="微软雅黑" panose="020B0503020204020204" pitchFamily="34" charset="-122"/>
                <a:ea typeface="微软雅黑" panose="020B0503020204020204" pitchFamily="34" charset="-122"/>
              </a:rPr>
              <a:t>核，相当于</a:t>
            </a:r>
            <a:r>
              <a:rPr lang="en-US" altLang="zh-CN" sz="2400" dirty="0" smtClean="0">
                <a:solidFill>
                  <a:schemeClr val="bg1"/>
                </a:solidFill>
                <a:latin typeface="微软雅黑" panose="020B0503020204020204" pitchFamily="34" charset="-122"/>
                <a:ea typeface="微软雅黑" panose="020B0503020204020204" pitchFamily="34" charset="-122"/>
              </a:rPr>
              <a:t>5000</a:t>
            </a:r>
            <a:r>
              <a:rPr lang="zh-CN" altLang="en-US" sz="2400" dirty="0" smtClean="0">
                <a:solidFill>
                  <a:schemeClr val="bg1"/>
                </a:solidFill>
                <a:latin typeface="微软雅黑" panose="020B0503020204020204" pitchFamily="34" charset="-122"/>
                <a:ea typeface="微软雅黑" panose="020B0503020204020204" pitchFamily="34" charset="-122"/>
              </a:rPr>
              <a:t>台笔记本电脑的算力，适用于海量整型计算场景。</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smtClean="0">
              <a:solidFill>
                <a:schemeClr val="bg1"/>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735607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2506619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300" dirty="0">
                <a:solidFill>
                  <a:schemeClr val="bg1"/>
                </a:solidFill>
                <a:latin typeface="微软雅黑" pitchFamily="34" charset="-122"/>
                <a:ea typeface="微软雅黑" pitchFamily="34" charset="-122"/>
              </a:rPr>
              <a:t>较主流竞争友商</a:t>
            </a:r>
            <a:r>
              <a:rPr lang="en-US" altLang="zh-CN" sz="1300" dirty="0">
                <a:solidFill>
                  <a:schemeClr val="bg1"/>
                </a:solidFill>
                <a:latin typeface="微软雅黑" pitchFamily="34" charset="-122"/>
                <a:ea typeface="微软雅黑" pitchFamily="34" charset="-122"/>
              </a:rPr>
              <a:t>intel 82599</a:t>
            </a:r>
            <a:r>
              <a:rPr lang="zh-CN" altLang="en-US" sz="1300" dirty="0">
                <a:solidFill>
                  <a:schemeClr val="bg1"/>
                </a:solidFill>
                <a:latin typeface="微软雅黑" pitchFamily="34" charset="-122"/>
                <a:ea typeface="微软雅黑" pitchFamily="34" charset="-122"/>
              </a:rPr>
              <a:t>低</a:t>
            </a:r>
            <a:r>
              <a:rPr lang="en-US" altLang="zh-CN" sz="1300" dirty="0">
                <a:solidFill>
                  <a:schemeClr val="bg1"/>
                </a:solidFill>
                <a:latin typeface="微软雅黑" pitchFamily="34" charset="-122"/>
                <a:ea typeface="微软雅黑" pitchFamily="34" charset="-122"/>
              </a:rPr>
              <a:t>30%</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66D11947-CDA7-4CDF-85D9-4B873F8C8ADC}"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val="2701273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b="1" i="0" kern="1200" dirty="0" smtClean="0">
                <a:solidFill>
                  <a:schemeClr val="tx1"/>
                </a:solidFill>
                <a:effectLst/>
                <a:latin typeface="+mn-lt"/>
                <a:ea typeface="+mn-ea"/>
                <a:cs typeface="+mn-cs"/>
              </a:rPr>
              <a:t>讲解要点：</a:t>
            </a:r>
          </a:p>
          <a:p>
            <a:r>
              <a:rPr lang="zh-CN" altLang="en-US" sz="1600" dirty="0" smtClean="0">
                <a:solidFill>
                  <a:schemeClr val="bg1"/>
                </a:solidFill>
                <a:latin typeface="微软雅黑" panose="020B0503020204020204" pitchFamily="34" charset="-122"/>
                <a:ea typeface="微软雅黑" panose="020B0503020204020204" pitchFamily="34" charset="-122"/>
              </a:rPr>
              <a:t>鲲鹏处理器，集成了</a:t>
            </a:r>
            <a:r>
              <a:rPr lang="en-US" altLang="zh-CN" sz="1600" dirty="0" smtClean="0">
                <a:solidFill>
                  <a:schemeClr val="bg1"/>
                </a:solidFill>
                <a:latin typeface="微软雅黑" panose="020B0503020204020204" pitchFamily="34" charset="-122"/>
                <a:ea typeface="微软雅黑" panose="020B0503020204020204" pitchFamily="34" charset="-122"/>
              </a:rPr>
              <a:t>64</a:t>
            </a:r>
            <a:r>
              <a:rPr lang="zh-CN" altLang="en-US" sz="1600" dirty="0" smtClean="0">
                <a:solidFill>
                  <a:schemeClr val="bg1"/>
                </a:solidFill>
                <a:latin typeface="微软雅黑" panose="020B0503020204020204" pitchFamily="34" charset="-122"/>
                <a:ea typeface="微软雅黑" panose="020B0503020204020204" pitchFamily="34" charset="-122"/>
              </a:rPr>
              <a:t>个物理核，</a:t>
            </a:r>
            <a:r>
              <a:rPr lang="en-US" altLang="zh-CN" sz="1600" dirty="0" smtClean="0">
                <a:solidFill>
                  <a:schemeClr val="bg1"/>
                </a:solidFill>
                <a:latin typeface="微软雅黑" panose="020B0503020204020204" pitchFamily="34" charset="-122"/>
                <a:ea typeface="微软雅黑" panose="020B0503020204020204" pitchFamily="34" charset="-122"/>
              </a:rPr>
              <a:t>SPECint</a:t>
            </a:r>
            <a:r>
              <a:rPr lang="zh-CN" altLang="en-US" sz="1600" dirty="0" smtClean="0">
                <a:solidFill>
                  <a:schemeClr val="bg1"/>
                </a:solidFill>
                <a:latin typeface="微软雅黑" panose="020B0503020204020204" pitchFamily="34" charset="-122"/>
                <a:ea typeface="微软雅黑" panose="020B0503020204020204" pitchFamily="34" charset="-122"/>
              </a:rPr>
              <a:t>评估跑分高达</a:t>
            </a:r>
            <a:r>
              <a:rPr lang="en-US" altLang="zh-CN" sz="1600" dirty="0" smtClean="0">
                <a:solidFill>
                  <a:schemeClr val="bg1"/>
                </a:solidFill>
                <a:latin typeface="微软雅黑" panose="020B0503020204020204" pitchFamily="34" charset="-122"/>
                <a:ea typeface="微软雅黑" panose="020B0503020204020204" pitchFamily="34" charset="-122"/>
              </a:rPr>
              <a:t>930</a:t>
            </a:r>
            <a:r>
              <a:rPr lang="zh-CN" altLang="en-US" sz="1600" dirty="0" smtClean="0">
                <a:solidFill>
                  <a:schemeClr val="bg1"/>
                </a:solidFill>
                <a:latin typeface="微软雅黑" panose="020B0503020204020204" pitchFamily="34" charset="-122"/>
                <a:ea typeface="微软雅黑" panose="020B0503020204020204" pitchFamily="34" charset="-122"/>
              </a:rPr>
              <a:t>分，相比业界主流处理器性能提升了</a:t>
            </a:r>
            <a:r>
              <a:rPr lang="en-US" altLang="zh-CN" sz="1600" dirty="0" smtClean="0">
                <a:solidFill>
                  <a:schemeClr val="bg1"/>
                </a:solidFill>
                <a:latin typeface="微软雅黑" panose="020B0503020204020204" pitchFamily="34" charset="-122"/>
                <a:ea typeface="微软雅黑" panose="020B0503020204020204" pitchFamily="34" charset="-122"/>
              </a:rPr>
              <a:t>25%</a:t>
            </a:r>
            <a:r>
              <a:rPr lang="zh-CN" altLang="en-US" sz="1600" dirty="0" smtClean="0">
                <a:solidFill>
                  <a:schemeClr val="bg1"/>
                </a:solidFill>
                <a:latin typeface="微软雅黑" panose="020B0503020204020204" pitchFamily="34" charset="-122"/>
                <a:ea typeface="微软雅黑" panose="020B0503020204020204" pitchFamily="34" charset="-122"/>
              </a:rPr>
              <a:t>。</a:t>
            </a:r>
          </a:p>
          <a:p>
            <a:r>
              <a:rPr lang="zh-CN" altLang="en-US" sz="1600" dirty="0" smtClean="0">
                <a:solidFill>
                  <a:schemeClr val="bg1"/>
                </a:solidFill>
                <a:latin typeface="微软雅黑" panose="020B0503020204020204" pitchFamily="34" charset="-122"/>
                <a:ea typeface="微软雅黑" panose="020B0503020204020204" pitchFamily="34" charset="-122"/>
              </a:rPr>
              <a:t>鲲鹏处理器除了性能强劲，还采用了多合一的</a:t>
            </a:r>
            <a:r>
              <a:rPr lang="en-US" altLang="zh-CN" sz="1600" dirty="0" smtClean="0">
                <a:solidFill>
                  <a:schemeClr val="bg1"/>
                </a:solidFill>
                <a:latin typeface="微软雅黑" panose="020B0503020204020204" pitchFamily="34" charset="-122"/>
                <a:ea typeface="微软雅黑" panose="020B0503020204020204" pitchFamily="34" charset="-122"/>
              </a:rPr>
              <a:t>SoC</a:t>
            </a:r>
            <a:r>
              <a:rPr lang="zh-CN" altLang="en-US" sz="1600" dirty="0" smtClean="0">
                <a:solidFill>
                  <a:schemeClr val="bg1"/>
                </a:solidFill>
                <a:latin typeface="微软雅黑" panose="020B0503020204020204" pitchFamily="34" charset="-122"/>
                <a:ea typeface="微软雅黑" panose="020B0503020204020204" pitchFamily="34" charset="-122"/>
              </a:rPr>
              <a:t>芯片架构，它不仅仅是一颗</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，还集成了</a:t>
            </a:r>
            <a:r>
              <a:rPr lang="en-US" altLang="zh-CN" sz="1600" dirty="0" smtClean="0">
                <a:solidFill>
                  <a:schemeClr val="bg1"/>
                </a:solidFill>
                <a:latin typeface="微软雅黑" panose="020B0503020204020204" pitchFamily="34" charset="-122"/>
                <a:ea typeface="微软雅黑" panose="020B0503020204020204" pitchFamily="34" charset="-122"/>
              </a:rPr>
              <a:t>RoCE</a:t>
            </a:r>
            <a:r>
              <a:rPr lang="zh-CN" altLang="en-US" sz="1600" dirty="0" smtClean="0">
                <a:solidFill>
                  <a:schemeClr val="bg1"/>
                </a:solidFill>
                <a:latin typeface="微软雅黑" panose="020B0503020204020204" pitchFamily="34" charset="-122"/>
                <a:ea typeface="微软雅黑" panose="020B0503020204020204" pitchFamily="34" charset="-122"/>
              </a:rPr>
              <a:t>网卡、</a:t>
            </a:r>
            <a:r>
              <a:rPr lang="en-US" altLang="zh-CN" sz="1600" dirty="0" smtClean="0">
                <a:solidFill>
                  <a:schemeClr val="bg1"/>
                </a:solidFill>
                <a:latin typeface="微软雅黑" panose="020B0503020204020204" pitchFamily="34" charset="-122"/>
                <a:ea typeface="微软雅黑" panose="020B0503020204020204" pitchFamily="34" charset="-122"/>
              </a:rPr>
              <a:t>SAS</a:t>
            </a:r>
            <a:r>
              <a:rPr lang="zh-CN" altLang="en-US" sz="1600" dirty="0" smtClean="0">
                <a:solidFill>
                  <a:schemeClr val="bg1"/>
                </a:solidFill>
                <a:latin typeface="微软雅黑" panose="020B0503020204020204" pitchFamily="34" charset="-122"/>
                <a:ea typeface="微软雅黑" panose="020B0503020204020204" pitchFamily="34" charset="-122"/>
              </a:rPr>
              <a:t>控制器、桥片等，单颗处理器实现了</a:t>
            </a:r>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颗芯片的功能，以一当四！可有效提升主板的集成度，使服务器的体积更小，算力密度更高、功耗更低。</a:t>
            </a:r>
          </a:p>
          <a:p>
            <a:r>
              <a:rPr lang="zh-CN" altLang="en-US" sz="1600" dirty="0" smtClean="0">
                <a:solidFill>
                  <a:schemeClr val="bg1"/>
                </a:solidFill>
                <a:latin typeface="微软雅黑" panose="020B0503020204020204" pitchFamily="34" charset="-122"/>
                <a:ea typeface="微软雅黑" panose="020B0503020204020204" pitchFamily="34" charset="-122"/>
              </a:rPr>
              <a:t>华为研发的</a:t>
            </a:r>
            <a:r>
              <a:rPr lang="en-US" altLang="zh-CN" sz="1600" dirty="0" smtClean="0">
                <a:solidFill>
                  <a:schemeClr val="bg1"/>
                </a:solidFill>
                <a:latin typeface="微软雅黑" panose="020B0503020204020204" pitchFamily="34" charset="-122"/>
                <a:ea typeface="微软雅黑" panose="020B0503020204020204" pitchFamily="34" charset="-122"/>
              </a:rPr>
              <a:t>Cache</a:t>
            </a:r>
            <a:r>
              <a:rPr lang="zh-CN" altLang="en-US" sz="1600" dirty="0" smtClean="0">
                <a:solidFill>
                  <a:schemeClr val="bg1"/>
                </a:solidFill>
                <a:latin typeface="微软雅黑" panose="020B0503020204020204" pitchFamily="34" charset="-122"/>
                <a:ea typeface="微软雅黑" panose="020B0503020204020204" pitchFamily="34" charset="-122"/>
              </a:rPr>
              <a:t>一致性总线</a:t>
            </a:r>
            <a:r>
              <a:rPr lang="en-US" altLang="zh-CN" sz="1600" dirty="0" smtClean="0">
                <a:solidFill>
                  <a:schemeClr val="bg1"/>
                </a:solidFill>
                <a:latin typeface="微软雅黑" panose="020B0503020204020204" pitchFamily="34" charset="-122"/>
                <a:ea typeface="微软雅黑" panose="020B0503020204020204" pitchFamily="34" charset="-122"/>
              </a:rPr>
              <a:t>HCCS</a:t>
            </a:r>
            <a:r>
              <a:rPr lang="zh-CN" altLang="en-US" sz="1600" dirty="0" smtClean="0">
                <a:solidFill>
                  <a:schemeClr val="bg1"/>
                </a:solidFill>
                <a:latin typeface="微软雅黑" panose="020B0503020204020204" pitchFamily="34" charset="-122"/>
                <a:ea typeface="微软雅黑" panose="020B0503020204020204" pitchFamily="34" charset="-122"/>
              </a:rPr>
              <a:t>，可以实现</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和</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之间的高速互联，通信速率高达每秒</a:t>
            </a:r>
            <a:r>
              <a:rPr lang="en-US" altLang="zh-CN" sz="1600" dirty="0" smtClean="0">
                <a:solidFill>
                  <a:schemeClr val="bg1"/>
                </a:solidFill>
                <a:latin typeface="微软雅黑" panose="020B0503020204020204" pitchFamily="34" charset="-122"/>
                <a:ea typeface="微软雅黑" panose="020B0503020204020204" pitchFamily="34" charset="-122"/>
              </a:rPr>
              <a:t>30GT</a:t>
            </a:r>
            <a:r>
              <a:rPr lang="zh-CN" altLang="en-US" sz="1600" dirty="0" smtClean="0">
                <a:solidFill>
                  <a:schemeClr val="bg1"/>
                </a:solidFill>
                <a:latin typeface="微软雅黑" panose="020B0503020204020204" pitchFamily="34" charset="-122"/>
                <a:ea typeface="微软雅黑" panose="020B0503020204020204" pitchFamily="34" charset="-122"/>
              </a:rPr>
              <a:t>，是业界主流</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互联速率的</a:t>
            </a: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smtClean="0">
                <a:solidFill>
                  <a:schemeClr val="bg1"/>
                </a:solidFill>
                <a:latin typeface="微软雅黑" panose="020B0503020204020204" pitchFamily="34" charset="-122"/>
                <a:ea typeface="微软雅黑" panose="020B0503020204020204" pitchFamily="34" charset="-122"/>
              </a:rPr>
              <a:t>倍多。通过多</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互联，我们率先实现</a:t>
            </a:r>
            <a:r>
              <a:rPr lang="en-US" altLang="zh-CN" sz="1600" dirty="0" smtClean="0">
                <a:solidFill>
                  <a:schemeClr val="bg1"/>
                </a:solidFill>
                <a:latin typeface="微软雅黑" panose="020B0503020204020204" pitchFamily="34" charset="-122"/>
                <a:ea typeface="微软雅黑" panose="020B0503020204020204" pitchFamily="34" charset="-122"/>
              </a:rPr>
              <a:t>256</a:t>
            </a:r>
            <a:r>
              <a:rPr lang="zh-CN" altLang="en-US" sz="1600" dirty="0" smtClean="0">
                <a:solidFill>
                  <a:schemeClr val="bg1"/>
                </a:solidFill>
                <a:latin typeface="微软雅黑" panose="020B0503020204020204" pitchFamily="34" charset="-122"/>
                <a:ea typeface="微软雅黑" panose="020B0503020204020204" pitchFamily="34" charset="-122"/>
              </a:rPr>
              <a:t>个物理核的</a:t>
            </a:r>
            <a:r>
              <a:rPr lang="en-US" altLang="zh-CN" sz="1600" dirty="0" smtClean="0">
                <a:solidFill>
                  <a:schemeClr val="bg1"/>
                </a:solidFill>
                <a:latin typeface="微软雅黑" panose="020B0503020204020204" pitchFamily="34" charset="-122"/>
                <a:ea typeface="微软雅黑" panose="020B0503020204020204" pitchFamily="34" charset="-122"/>
              </a:rPr>
              <a:t>NUMA</a:t>
            </a:r>
            <a:r>
              <a:rPr lang="zh-CN" altLang="en-US" sz="1600" dirty="0" smtClean="0">
                <a:solidFill>
                  <a:schemeClr val="bg1"/>
                </a:solidFill>
                <a:latin typeface="微软雅黑" panose="020B0503020204020204" pitchFamily="34" charset="-122"/>
                <a:ea typeface="微软雅黑" panose="020B0503020204020204" pitchFamily="34" charset="-122"/>
              </a:rPr>
              <a:t>架构，从而推出业界首款兼容</a:t>
            </a:r>
            <a:r>
              <a:rPr lang="en-US" altLang="zh-CN" sz="1600" dirty="0" smtClean="0">
                <a:solidFill>
                  <a:schemeClr val="bg1"/>
                </a:solidFill>
                <a:latin typeface="微软雅黑" panose="020B0503020204020204" pitchFamily="34" charset="-122"/>
                <a:ea typeface="微软雅黑" panose="020B0503020204020204" pitchFamily="34" charset="-122"/>
              </a:rPr>
              <a:t>ARM</a:t>
            </a:r>
            <a:r>
              <a:rPr lang="zh-CN" altLang="en-US" sz="1600" dirty="0" smtClean="0">
                <a:solidFill>
                  <a:schemeClr val="bg1"/>
                </a:solidFill>
                <a:latin typeface="微软雅黑" panose="020B0503020204020204" pitchFamily="34" charset="-122"/>
                <a:ea typeface="微软雅黑" panose="020B0503020204020204" pitchFamily="34" charset="-122"/>
              </a:rPr>
              <a:t>架构的最强算力</a:t>
            </a:r>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路服务器。</a:t>
            </a:r>
          </a:p>
          <a:p>
            <a:r>
              <a:rPr lang="zh-CN" altLang="en-US" sz="1600" dirty="0" smtClean="0">
                <a:solidFill>
                  <a:schemeClr val="bg1"/>
                </a:solidFill>
                <a:latin typeface="微软雅黑" panose="020B0503020204020204" pitchFamily="34" charset="-122"/>
                <a:ea typeface="微软雅黑" panose="020B0503020204020204" pitchFamily="34" charset="-122"/>
              </a:rPr>
              <a:t>异构计算的兴起，使得</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与</a:t>
            </a:r>
            <a:r>
              <a:rPr lang="en-US" altLang="zh-CN" sz="1600" dirty="0" smtClean="0">
                <a:solidFill>
                  <a:schemeClr val="bg1"/>
                </a:solidFill>
                <a:latin typeface="微软雅黑" panose="020B0503020204020204" pitchFamily="34" charset="-122"/>
                <a:ea typeface="微软雅黑" panose="020B0503020204020204" pitchFamily="34" charset="-122"/>
              </a:rPr>
              <a:t>NPU</a:t>
            </a:r>
            <a:r>
              <a:rPr lang="zh-CN" altLang="en-US" sz="1600" dirty="0" smtClean="0">
                <a:solidFill>
                  <a:schemeClr val="bg1"/>
                </a:solidFill>
                <a:latin typeface="微软雅黑" panose="020B0503020204020204" pitchFamily="34" charset="-122"/>
                <a:ea typeface="微软雅黑" panose="020B0503020204020204" pitchFamily="34" charset="-122"/>
              </a:rPr>
              <a:t>之间的互联协议也很关键。华为创新性的将</a:t>
            </a:r>
            <a:r>
              <a:rPr lang="en-US" altLang="zh-CN" sz="1600" dirty="0" smtClean="0">
                <a:solidFill>
                  <a:schemeClr val="bg1"/>
                </a:solidFill>
                <a:latin typeface="微软雅黑" panose="020B0503020204020204" pitchFamily="34" charset="-122"/>
                <a:ea typeface="微软雅黑" panose="020B0503020204020204" pitchFamily="34" charset="-122"/>
              </a:rPr>
              <a:t>HCCS</a:t>
            </a:r>
            <a:r>
              <a:rPr lang="zh-CN" altLang="en-US" sz="1600" dirty="0" smtClean="0">
                <a:solidFill>
                  <a:schemeClr val="bg1"/>
                </a:solidFill>
                <a:latin typeface="微软雅黑" panose="020B0503020204020204" pitchFamily="34" charset="-122"/>
                <a:ea typeface="微软雅黑" panose="020B0503020204020204" pitchFamily="34" charset="-122"/>
              </a:rPr>
              <a:t>同样应用于</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与</a:t>
            </a:r>
            <a:r>
              <a:rPr lang="en-US" altLang="zh-CN" sz="1600" dirty="0" smtClean="0">
                <a:solidFill>
                  <a:schemeClr val="bg1"/>
                </a:solidFill>
                <a:latin typeface="微软雅黑" panose="020B0503020204020204" pitchFamily="34" charset="-122"/>
                <a:ea typeface="微软雅黑" panose="020B0503020204020204" pitchFamily="34" charset="-122"/>
              </a:rPr>
              <a:t>NPU</a:t>
            </a:r>
            <a:r>
              <a:rPr lang="zh-CN" altLang="en-US" sz="1600" dirty="0" smtClean="0">
                <a:solidFill>
                  <a:schemeClr val="bg1"/>
                </a:solidFill>
                <a:latin typeface="微软雅黑" panose="020B0503020204020204" pitchFamily="34" charset="-122"/>
                <a:ea typeface="微软雅黑" panose="020B0503020204020204" pitchFamily="34" charset="-122"/>
              </a:rPr>
              <a:t>的高速互联，构建了</a:t>
            </a:r>
            <a:r>
              <a:rPr lang="en-US" altLang="zh-CN" sz="1600" dirty="0" smtClean="0">
                <a:solidFill>
                  <a:schemeClr val="bg1"/>
                </a:solidFill>
                <a:latin typeface="微软雅黑" panose="020B0503020204020204" pitchFamily="34" charset="-122"/>
                <a:ea typeface="微软雅黑" panose="020B0503020204020204" pitchFamily="34" charset="-122"/>
              </a:rPr>
              <a:t>xPU</a:t>
            </a:r>
            <a:r>
              <a:rPr lang="zh-CN" altLang="en-US" sz="1600" dirty="0" smtClean="0">
                <a:solidFill>
                  <a:schemeClr val="bg1"/>
                </a:solidFill>
                <a:latin typeface="微软雅黑" panose="020B0503020204020204" pitchFamily="34" charset="-122"/>
                <a:ea typeface="微软雅黑" panose="020B0503020204020204" pitchFamily="34" charset="-122"/>
              </a:rPr>
              <a:t>间的统一</a:t>
            </a:r>
            <a:r>
              <a:rPr lang="en-US" altLang="zh-CN" sz="1600" dirty="0" smtClean="0">
                <a:solidFill>
                  <a:schemeClr val="bg1"/>
                </a:solidFill>
                <a:latin typeface="微软雅黑" panose="020B0503020204020204" pitchFamily="34" charset="-122"/>
                <a:ea typeface="微软雅黑" panose="020B0503020204020204" pitchFamily="34" charset="-122"/>
              </a:rPr>
              <a:t>Cache</a:t>
            </a:r>
            <a:r>
              <a:rPr lang="zh-CN" altLang="en-US" sz="1600" dirty="0" smtClean="0">
                <a:solidFill>
                  <a:schemeClr val="bg1"/>
                </a:solidFill>
                <a:latin typeface="微软雅黑" panose="020B0503020204020204" pitchFamily="34" charset="-122"/>
                <a:ea typeface="微软雅黑" panose="020B0503020204020204" pitchFamily="34" charset="-122"/>
              </a:rPr>
              <a:t>一致性架构，</a:t>
            </a:r>
            <a:r>
              <a:rPr lang="en-US" altLang="zh-CN" sz="1600" dirty="0" smtClean="0">
                <a:solidFill>
                  <a:schemeClr val="bg1"/>
                </a:solidFill>
                <a:latin typeface="微软雅黑" panose="020B0503020204020204" pitchFamily="34" charset="-122"/>
                <a:ea typeface="微软雅黑" panose="020B0503020204020204" pitchFamily="34" charset="-122"/>
              </a:rPr>
              <a:t>xPU</a:t>
            </a:r>
            <a:r>
              <a:rPr lang="zh-CN" altLang="en-US" sz="1600" dirty="0" smtClean="0">
                <a:solidFill>
                  <a:schemeClr val="bg1"/>
                </a:solidFill>
                <a:latin typeface="微软雅黑" panose="020B0503020204020204" pitchFamily="34" charset="-122"/>
                <a:ea typeface="微软雅黑" panose="020B0503020204020204" pitchFamily="34" charset="-122"/>
              </a:rPr>
              <a:t>之间可以进行直接内存访问，实现高速数据交互。同时基于此架构，可实现通用算力和</a:t>
            </a:r>
            <a:r>
              <a:rPr lang="en-US" altLang="zh-CN" sz="1600" dirty="0" smtClean="0">
                <a:solidFill>
                  <a:schemeClr val="bg1"/>
                </a:solidFill>
                <a:latin typeface="微软雅黑" panose="020B0503020204020204" pitchFamily="34" charset="-122"/>
                <a:ea typeface="微软雅黑" panose="020B0503020204020204" pitchFamily="34" charset="-122"/>
              </a:rPr>
              <a:t>AI</a:t>
            </a:r>
            <a:r>
              <a:rPr lang="zh-CN" altLang="en-US" sz="1600" dirty="0" smtClean="0">
                <a:solidFill>
                  <a:schemeClr val="bg1"/>
                </a:solidFill>
                <a:latin typeface="微软雅黑" panose="020B0503020204020204" pitchFamily="34" charset="-122"/>
                <a:ea typeface="微软雅黑" panose="020B0503020204020204" pitchFamily="34" charset="-122"/>
              </a:rPr>
              <a:t>算力的灵活组合，打造最强算力的异构计算服务器。</a:t>
            </a:r>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07326F3-4732-B74B-9C70-D0992466E499}" type="slidenum">
              <a:rPr lang="en-US" sz="1000">
                <a:solidFill>
                  <a:prstClr val="black"/>
                </a:solidFill>
                <a:latin typeface="FrutigerNext LT Regular" pitchFamily="34" charset="0"/>
                <a:ea typeface="宋体" charset="-122"/>
              </a:rPr>
              <a:pPr fontAlgn="t">
                <a:spcBef>
                  <a:spcPct val="0"/>
                </a:spcBef>
                <a:spcAft>
                  <a:spcPct val="0"/>
                </a:spcAft>
              </a:pPr>
              <a:t>43</a:t>
            </a:fld>
            <a:endParaRPr lang="en-US" sz="1000" dirty="0">
              <a:solidFill>
                <a:prstClr val="black"/>
              </a:solidFill>
              <a:latin typeface="FrutigerNext LT Regular" pitchFamily="34" charset="0"/>
              <a:ea typeface="宋体" charset="-122"/>
            </a:endParaRPr>
          </a:p>
        </p:txBody>
      </p:sp>
    </p:spTree>
    <p:extLst>
      <p:ext uri="{BB962C8B-B14F-4D97-AF65-F5344CB8AC3E}">
        <p14:creationId xmlns:p14="http://schemas.microsoft.com/office/powerpoint/2010/main" val="1411945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600" dirty="0" smtClean="0">
                <a:latin typeface="微软雅黑" panose="020B0503020204020204" pitchFamily="34" charset="-122"/>
                <a:ea typeface="微软雅黑" panose="020B0503020204020204" pitchFamily="34" charset="-122"/>
              </a:rPr>
              <a:t>最强算力的产品必须要有最强劲的处理器。</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鲲鹏处理器采用了多合一的</a:t>
            </a:r>
            <a:r>
              <a:rPr lang="en-US" altLang="zh-CN" sz="1600" dirty="0" err="1" smtClean="0">
                <a:latin typeface="微软雅黑" panose="020B0503020204020204" pitchFamily="34" charset="-122"/>
                <a:ea typeface="微软雅黑" panose="020B0503020204020204" pitchFamily="34" charset="-122"/>
              </a:rPr>
              <a:t>SoC</a:t>
            </a:r>
            <a:r>
              <a:rPr lang="zh-CN" altLang="en-US" sz="1600" dirty="0" smtClean="0">
                <a:latin typeface="微软雅黑" panose="020B0503020204020204" pitchFamily="34" charset="-122"/>
                <a:ea typeface="微软雅黑" panose="020B0503020204020204" pitchFamily="34" charset="-122"/>
              </a:rPr>
              <a:t>芯片架构，它不仅仅是一颗</a:t>
            </a:r>
            <a:r>
              <a:rPr lang="en-US" altLang="zh-CN" sz="1600" dirty="0" smtClean="0">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，还集成了</a:t>
            </a:r>
            <a:r>
              <a:rPr lang="en-US" altLang="zh-CN" sz="1600" dirty="0" smtClean="0">
                <a:latin typeface="微软雅黑" panose="020B0503020204020204" pitchFamily="34" charset="-122"/>
                <a:ea typeface="微软雅黑" panose="020B0503020204020204" pitchFamily="34" charset="-122"/>
              </a:rPr>
              <a:t>RoCE</a:t>
            </a:r>
            <a:r>
              <a:rPr lang="zh-CN" altLang="en-US" sz="1600" dirty="0" smtClean="0">
                <a:latin typeface="微软雅黑" panose="020B0503020204020204" pitchFamily="34" charset="-122"/>
                <a:ea typeface="微软雅黑" panose="020B0503020204020204" pitchFamily="34" charset="-122"/>
              </a:rPr>
              <a:t>网卡、</a:t>
            </a:r>
            <a:r>
              <a:rPr lang="en-US" altLang="zh-CN" sz="1600" dirty="0" smtClean="0">
                <a:latin typeface="微软雅黑" panose="020B0503020204020204" pitchFamily="34" charset="-122"/>
                <a:ea typeface="微软雅黑" panose="020B0503020204020204" pitchFamily="34" charset="-122"/>
              </a:rPr>
              <a:t>SAS</a:t>
            </a:r>
            <a:r>
              <a:rPr lang="zh-CN" altLang="en-US" sz="1600" dirty="0" smtClean="0">
                <a:latin typeface="微软雅黑" panose="020B0503020204020204" pitchFamily="34" charset="-122"/>
                <a:ea typeface="微软雅黑" panose="020B0503020204020204" pitchFamily="34" charset="-122"/>
              </a:rPr>
              <a:t>控制器、桥片等，单颗处理器实现了</a:t>
            </a:r>
            <a:r>
              <a:rPr lang="en-US" altLang="zh-CN" sz="1600" dirty="0" smtClean="0">
                <a:latin typeface="微软雅黑" panose="020B0503020204020204" pitchFamily="34" charset="-122"/>
                <a:ea typeface="微软雅黑" panose="020B0503020204020204" pitchFamily="34" charset="-122"/>
              </a:rPr>
              <a:t>4</a:t>
            </a:r>
            <a:r>
              <a:rPr lang="zh-CN" altLang="en-US" sz="1600" dirty="0" smtClean="0">
                <a:latin typeface="微软雅黑" panose="020B0503020204020204" pitchFamily="34" charset="-122"/>
                <a:ea typeface="微软雅黑" panose="020B0503020204020204" pitchFamily="34" charset="-122"/>
              </a:rPr>
              <a:t>颗芯片的功能，以一当四！可有效提升主板的集成度，使服务器的体积更小，算力密度更高、功耗更低。</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华为研发的</a:t>
            </a:r>
            <a:r>
              <a:rPr lang="en-US" altLang="zh-CN" sz="1600" dirty="0" smtClean="0">
                <a:latin typeface="微软雅黑" panose="020B0503020204020204" pitchFamily="34" charset="-122"/>
                <a:ea typeface="微软雅黑" panose="020B0503020204020204" pitchFamily="34" charset="-122"/>
              </a:rPr>
              <a:t>Cache</a:t>
            </a:r>
            <a:r>
              <a:rPr lang="zh-CN" altLang="en-US" sz="1600" dirty="0" smtClean="0">
                <a:latin typeface="微软雅黑" panose="020B0503020204020204" pitchFamily="34" charset="-122"/>
                <a:ea typeface="微软雅黑" panose="020B0503020204020204" pitchFamily="34" charset="-122"/>
              </a:rPr>
              <a:t>一致性总线</a:t>
            </a:r>
            <a:r>
              <a:rPr lang="en-US" altLang="zh-CN" sz="1600" dirty="0" smtClean="0">
                <a:latin typeface="微软雅黑" panose="020B0503020204020204" pitchFamily="34" charset="-122"/>
                <a:ea typeface="微软雅黑" panose="020B0503020204020204" pitchFamily="34" charset="-122"/>
              </a:rPr>
              <a:t>HCCS</a:t>
            </a:r>
            <a:r>
              <a:rPr lang="zh-CN" altLang="en-US" sz="1600" dirty="0" smtClean="0">
                <a:latin typeface="微软雅黑" panose="020B0503020204020204" pitchFamily="34" charset="-122"/>
                <a:ea typeface="微软雅黑" panose="020B0503020204020204" pitchFamily="34" charset="-122"/>
              </a:rPr>
              <a:t>，可以实现</a:t>
            </a:r>
            <a:r>
              <a:rPr lang="en-US" altLang="zh-CN" sz="1600" dirty="0" smtClean="0">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和</a:t>
            </a:r>
            <a:r>
              <a:rPr lang="en-US" altLang="zh-CN" sz="1600" dirty="0" smtClean="0">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之间的高速互联，通信速率高达每秒</a:t>
            </a:r>
            <a:r>
              <a:rPr lang="en-US" altLang="zh-CN" sz="1600" dirty="0" smtClean="0">
                <a:latin typeface="微软雅黑" panose="020B0503020204020204" pitchFamily="34" charset="-122"/>
                <a:ea typeface="微软雅黑" panose="020B0503020204020204" pitchFamily="34" charset="-122"/>
              </a:rPr>
              <a:t>30GT</a:t>
            </a:r>
            <a:r>
              <a:rPr lang="zh-CN" altLang="en-US" sz="1600" dirty="0" smtClean="0">
                <a:latin typeface="微软雅黑" panose="020B0503020204020204" pitchFamily="34" charset="-122"/>
                <a:ea typeface="微软雅黑" panose="020B0503020204020204" pitchFamily="34" charset="-122"/>
              </a:rPr>
              <a:t>，是业界主流</a:t>
            </a:r>
            <a:r>
              <a:rPr lang="en-US" altLang="zh-CN" sz="1600" dirty="0" smtClean="0">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互联速率的</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倍多。通过多</a:t>
            </a:r>
            <a:r>
              <a:rPr lang="en-US" altLang="zh-CN" sz="1600" dirty="0" smtClean="0">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互联，我们率先实现</a:t>
            </a:r>
            <a:r>
              <a:rPr lang="en-US" altLang="zh-CN" sz="1600" dirty="0" smtClean="0">
                <a:latin typeface="微软雅黑" panose="020B0503020204020204" pitchFamily="34" charset="-122"/>
                <a:ea typeface="微软雅黑" panose="020B0503020204020204" pitchFamily="34" charset="-122"/>
              </a:rPr>
              <a:t>256</a:t>
            </a:r>
            <a:r>
              <a:rPr lang="zh-CN" altLang="en-US" sz="1600" dirty="0" smtClean="0">
                <a:latin typeface="微软雅黑" panose="020B0503020204020204" pitchFamily="34" charset="-122"/>
                <a:ea typeface="微软雅黑" panose="020B0503020204020204" pitchFamily="34" charset="-122"/>
              </a:rPr>
              <a:t>个物理核的</a:t>
            </a:r>
            <a:r>
              <a:rPr lang="en-US" altLang="zh-CN" sz="1600" dirty="0" smtClean="0">
                <a:latin typeface="微软雅黑" panose="020B0503020204020204" pitchFamily="34" charset="-122"/>
                <a:ea typeface="微软雅黑" panose="020B0503020204020204" pitchFamily="34" charset="-122"/>
              </a:rPr>
              <a:t>NUMA</a:t>
            </a:r>
            <a:r>
              <a:rPr lang="zh-CN" altLang="en-US" sz="1600" dirty="0" smtClean="0">
                <a:latin typeface="微软雅黑" panose="020B0503020204020204" pitchFamily="34" charset="-122"/>
                <a:ea typeface="微软雅黑" panose="020B0503020204020204" pitchFamily="34" charset="-122"/>
              </a:rPr>
              <a:t>架构，从而推出业界首款兼容</a:t>
            </a:r>
            <a:r>
              <a:rPr lang="en-US" altLang="zh-CN" sz="1600" dirty="0" smtClean="0">
                <a:latin typeface="微软雅黑" panose="020B0503020204020204" pitchFamily="34" charset="-122"/>
                <a:ea typeface="微软雅黑" panose="020B0503020204020204" pitchFamily="34" charset="-122"/>
              </a:rPr>
              <a:t>ARM</a:t>
            </a:r>
            <a:r>
              <a:rPr lang="zh-CN" altLang="en-US" sz="1600" dirty="0" smtClean="0">
                <a:latin typeface="微软雅黑" panose="020B0503020204020204" pitchFamily="34" charset="-122"/>
                <a:ea typeface="微软雅黑" panose="020B0503020204020204" pitchFamily="34" charset="-122"/>
              </a:rPr>
              <a:t>的最强算力</a:t>
            </a:r>
            <a:r>
              <a:rPr lang="en-US" altLang="zh-CN" sz="1600" dirty="0" smtClean="0">
                <a:latin typeface="微软雅黑" panose="020B0503020204020204" pitchFamily="34" charset="-122"/>
                <a:ea typeface="微软雅黑" panose="020B0503020204020204" pitchFamily="34" charset="-122"/>
              </a:rPr>
              <a:t>4</a:t>
            </a:r>
            <a:r>
              <a:rPr lang="zh-CN" altLang="en-US" sz="1600" dirty="0" smtClean="0">
                <a:latin typeface="微软雅黑" panose="020B0503020204020204" pitchFamily="34" charset="-122"/>
                <a:ea typeface="微软雅黑" panose="020B0503020204020204" pitchFamily="34" charset="-122"/>
              </a:rPr>
              <a:t>路服务器。</a:t>
            </a:r>
            <a:endParaRPr lang="en-US" altLang="zh-CN" sz="1600" dirty="0" smtClean="0">
              <a:latin typeface="微软雅黑" panose="020B0503020204020204" pitchFamily="34" charset="-122"/>
              <a:ea typeface="微软雅黑" panose="020B0503020204020204" pitchFamily="34" charset="-122"/>
            </a:endParaRPr>
          </a:p>
          <a:p>
            <a:pPr lvl="0"/>
            <a:endParaRPr lang="en-US" altLang="zh-CN" sz="1600" kern="1200" dirty="0" smtClean="0">
              <a:solidFill>
                <a:schemeClr val="tx1"/>
              </a:solidFill>
              <a:effectLst/>
              <a:latin typeface="+mn-lt"/>
              <a:ea typeface="+mn-ea"/>
              <a:cs typeface="+mn-cs"/>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当前处理器一般通过与外置网卡配合为服务器提供</a:t>
            </a:r>
            <a:r>
              <a:rPr lang="en-US" altLang="zh-CN" sz="1600" dirty="0" smtClean="0">
                <a:latin typeface="微软雅黑" panose="020B0503020204020204" pitchFamily="34" charset="-122"/>
                <a:ea typeface="微软雅黑" panose="020B0503020204020204" pitchFamily="34" charset="-122"/>
              </a:rPr>
              <a:t>10GE</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25GE</a:t>
            </a:r>
            <a:r>
              <a:rPr lang="zh-CN" altLang="en-US" sz="1600" dirty="0" smtClean="0">
                <a:latin typeface="微软雅黑" panose="020B0503020204020204" pitchFamily="34" charset="-122"/>
                <a:ea typeface="微软雅黑" panose="020B0503020204020204" pitchFamily="34" charset="-122"/>
              </a:rPr>
              <a:t>的接口，在分布式架构下，要完成一个高算力的集群组网，需要高</a:t>
            </a:r>
            <a:r>
              <a:rPr lang="en-US" altLang="zh-CN" sz="1600" dirty="0" smtClean="0">
                <a:latin typeface="微软雅黑" panose="020B0503020204020204" pitchFamily="34" charset="-122"/>
                <a:ea typeface="微软雅黑" panose="020B0503020204020204" pitchFamily="34" charset="-122"/>
              </a:rPr>
              <a:t>I/O</a:t>
            </a:r>
            <a:r>
              <a:rPr lang="zh-CN" altLang="en-US" sz="1600" dirty="0" smtClean="0">
                <a:latin typeface="微软雅黑" panose="020B0503020204020204" pitchFamily="34" charset="-122"/>
                <a:ea typeface="微软雅黑" panose="020B0503020204020204" pitchFamily="34" charset="-122"/>
              </a:rPr>
              <a:t>的吞吐能力。鲲鹏处理器是业界首个推出内置直出</a:t>
            </a:r>
            <a:r>
              <a:rPr lang="en-US" altLang="zh-CN" sz="1600" dirty="0" smtClean="0">
                <a:latin typeface="微软雅黑" panose="020B0503020204020204" pitchFamily="34" charset="-122"/>
                <a:ea typeface="微软雅黑" panose="020B0503020204020204" pitchFamily="34" charset="-122"/>
              </a:rPr>
              <a:t>100GE</a:t>
            </a:r>
            <a:r>
              <a:rPr lang="zh-CN" altLang="en-US" sz="1600" dirty="0" smtClean="0">
                <a:latin typeface="微软雅黑" panose="020B0503020204020204" pitchFamily="34" charset="-122"/>
                <a:ea typeface="微软雅黑" panose="020B0503020204020204" pitchFamily="34" charset="-122"/>
              </a:rPr>
              <a:t>网络能力的通用处理器，让</a:t>
            </a:r>
            <a:r>
              <a:rPr lang="en-US" altLang="zh-CN" sz="1600" dirty="0" smtClean="0">
                <a:latin typeface="微软雅黑" panose="020B0503020204020204" pitchFamily="34" charset="-122"/>
                <a:ea typeface="微软雅黑" panose="020B0503020204020204" pitchFamily="34" charset="-122"/>
              </a:rPr>
              <a:t>100GE</a:t>
            </a:r>
            <a:r>
              <a:rPr lang="zh-CN" altLang="en-US" sz="1600" dirty="0" smtClean="0">
                <a:latin typeface="微软雅黑" panose="020B0503020204020204" pitchFamily="34" charset="-122"/>
                <a:ea typeface="微软雅黑" panose="020B0503020204020204" pitchFamily="34" charset="-122"/>
              </a:rPr>
              <a:t>成为服务器的标准配置。从处理器到服务器，扩展到整机柜和计算集群，实现全</a:t>
            </a:r>
            <a:r>
              <a:rPr lang="en-US" altLang="zh-CN" sz="1600" dirty="0" smtClean="0">
                <a:latin typeface="微软雅黑" panose="020B0503020204020204" pitchFamily="34" charset="-122"/>
                <a:ea typeface="微软雅黑" panose="020B0503020204020204" pitchFamily="34" charset="-122"/>
              </a:rPr>
              <a:t>100GE</a:t>
            </a:r>
            <a:r>
              <a:rPr lang="zh-CN" altLang="en-US" sz="1600" dirty="0" smtClean="0">
                <a:latin typeface="微软雅黑" panose="020B0503020204020204" pitchFamily="34" charset="-122"/>
                <a:ea typeface="微软雅黑" panose="020B0503020204020204" pitchFamily="34" charset="-122"/>
              </a:rPr>
              <a:t>的高速网络互联，引领服务器迈入</a:t>
            </a:r>
            <a:r>
              <a:rPr lang="en-US" altLang="zh-CN" sz="1600" dirty="0" smtClean="0">
                <a:latin typeface="微软雅黑" panose="020B0503020204020204" pitchFamily="34" charset="-122"/>
                <a:ea typeface="微软雅黑" panose="020B0503020204020204" pitchFamily="34" charset="-122"/>
              </a:rPr>
              <a:t>100GE</a:t>
            </a:r>
            <a:r>
              <a:rPr lang="zh-CN" altLang="en-US" sz="1600" dirty="0" smtClean="0">
                <a:latin typeface="微软雅黑" panose="020B0503020204020204" pitchFamily="34" charset="-122"/>
                <a:ea typeface="微软雅黑" panose="020B0503020204020204" pitchFamily="34" charset="-122"/>
              </a:rPr>
              <a:t>时代，构建最强算力的集群。</a:t>
            </a:r>
          </a:p>
          <a:p>
            <a:pPr lvl="0"/>
            <a:endParaRPr lang="en-US" altLang="zh-CN" sz="16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887259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2950" y="717550"/>
            <a:ext cx="5557838" cy="3125788"/>
          </a:xfrm>
        </p:spPr>
      </p:sp>
      <p:sp>
        <p:nvSpPr>
          <p:cNvPr id="3" name="Notes Placeholder 2"/>
          <p:cNvSpPr>
            <a:spLocks noGrp="1"/>
          </p:cNvSpPr>
          <p:nvPr>
            <p:ph type="body" idx="1"/>
          </p:nvPr>
        </p:nvSpPr>
        <p:spPr/>
        <p:txBody>
          <a:bodyPr/>
          <a:lstStyle/>
          <a:p>
            <a:r>
              <a:rPr lang="zh-CN" altLang="en-US" dirty="0" smtClean="0"/>
              <a:t>测试环境</a:t>
            </a:r>
            <a:endParaRPr lang="en-US" altLang="zh-CN" dirty="0" smtClean="0"/>
          </a:p>
          <a:p>
            <a:r>
              <a:rPr lang="en-US" altLang="zh-CN" dirty="0" smtClean="0"/>
              <a:t>Skylake + CX5 PCIe 3.0 </a:t>
            </a:r>
            <a:r>
              <a:rPr lang="zh-CN" altLang="en-US" dirty="0" smtClean="0"/>
              <a:t>单口卡</a:t>
            </a:r>
            <a:endParaRPr lang="en-US" altLang="zh-CN" dirty="0" smtClean="0"/>
          </a:p>
          <a:p>
            <a:r>
              <a:rPr lang="en-US" altLang="zh-CN" dirty="0" smtClean="0"/>
              <a:t>Kunpeng + CX5 PCIe 3.0 </a:t>
            </a:r>
            <a:r>
              <a:rPr lang="zh-CN" altLang="en-US" dirty="0" smtClean="0"/>
              <a:t>单口卡</a:t>
            </a:r>
            <a:endParaRPr lang="en-US" altLang="zh-CN" dirty="0" smtClean="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smtClean="0"/>
              <a:t>Kunpeng + CX5 PCIe 4.0 </a:t>
            </a:r>
            <a:r>
              <a:rPr lang="zh-CN" altLang="en-US" dirty="0" smtClean="0"/>
              <a:t>双口卡</a:t>
            </a:r>
            <a:r>
              <a:rPr lang="en-US" altLang="zh-CN" dirty="0" smtClean="0"/>
              <a:t>(</a:t>
            </a:r>
            <a:r>
              <a:rPr lang="zh-CN" altLang="en-US" dirty="0" smtClean="0"/>
              <a:t>双链路</a:t>
            </a:r>
            <a:r>
              <a:rPr lang="en-US" altLang="zh-CN" dirty="0" smtClean="0"/>
              <a:t>)</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smtClean="0"/>
              <a:t>Kunpeng920 </a:t>
            </a:r>
            <a:r>
              <a:rPr lang="zh-CN" altLang="en-US" dirty="0" smtClean="0"/>
              <a:t>支持</a:t>
            </a:r>
            <a:r>
              <a:rPr lang="en-US" altLang="zh-CN" dirty="0" smtClean="0"/>
              <a:t>PCIe 4.0(PCIe 4.0</a:t>
            </a:r>
            <a:r>
              <a:rPr lang="zh-CN" altLang="en-US" dirty="0" smtClean="0"/>
              <a:t>双口卡能带来两倍的带宽和更低的时延</a:t>
            </a:r>
            <a:r>
              <a:rPr lang="en-US" altLang="zh-CN" dirty="0" smtClean="0"/>
              <a:t>)</a:t>
            </a:r>
            <a:endParaRPr lang="zh-CN" altLang="en-US" dirty="0" smtClean="0"/>
          </a:p>
          <a:p>
            <a:endParaRPr lang="zh-CN" alt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07326F3-4732-B74B-9C70-D0992466E499}" type="slidenum">
              <a:rPr lang="en-US" sz="1000">
                <a:solidFill>
                  <a:prstClr val="black"/>
                </a:solidFill>
                <a:latin typeface="FrutigerNext LT Regular" pitchFamily="34" charset="0"/>
                <a:ea typeface="宋体" charset="-122"/>
              </a:rPr>
              <a:pPr fontAlgn="t">
                <a:spcBef>
                  <a:spcPct val="0"/>
                </a:spcBef>
                <a:spcAft>
                  <a:spcPct val="0"/>
                </a:spcAft>
              </a:pPr>
              <a:t>45</a:t>
            </a:fld>
            <a:endParaRPr lang="en-US" sz="1000" dirty="0">
              <a:solidFill>
                <a:prstClr val="black"/>
              </a:solidFill>
              <a:latin typeface="FrutigerNext LT Regular" pitchFamily="34" charset="0"/>
              <a:ea typeface="宋体" charset="-122"/>
            </a:endParaRPr>
          </a:p>
        </p:txBody>
      </p:sp>
    </p:spTree>
    <p:extLst>
      <p:ext uri="{BB962C8B-B14F-4D97-AF65-F5344CB8AC3E}">
        <p14:creationId xmlns:p14="http://schemas.microsoft.com/office/powerpoint/2010/main" val="2573284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9948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dirty="0" smtClean="0"/>
              <a:t>Hi1620 integrated 48 customized core, fully compatible with ARM v8.2, frequency is targeting to provide 3.2GHz. Dedicated L1 I/D </a:t>
            </a:r>
            <a:r>
              <a:rPr lang="en-US" altLang="zh-CN" dirty="0" err="1" smtClean="0"/>
              <a:t>cahce</a:t>
            </a:r>
            <a:r>
              <a:rPr lang="en-US" altLang="zh-CN" dirty="0" smtClean="0"/>
              <a:t>, both are 64KB, big change is L2 cache is becoming dedicated, 512KB, L3 cached is shared by all the cores, totally 64MB. 8 DDR4 controller with ECC, up to 3200MT/s.</a:t>
            </a:r>
          </a:p>
          <a:p>
            <a:endParaRPr lang="en-US" altLang="zh-CN" dirty="0"/>
          </a:p>
          <a:p>
            <a:r>
              <a:rPr lang="en-US" altLang="zh-CN" dirty="0" smtClean="0"/>
              <a:t>PCIe gen 4, support 16 lane, 8 lane, 4lane, 2 lane and 1 lane. Up to 8 PCIe controller. 16 SAS/SATA 3.0 controller. Regards to Ethernet interface we support 10G/25G/40G/100G. </a:t>
            </a:r>
          </a:p>
          <a:p>
            <a:endParaRPr lang="en-US" altLang="zh-CN" dirty="0"/>
          </a:p>
          <a:p>
            <a:r>
              <a:rPr lang="en-US" altLang="zh-CN" dirty="0" smtClean="0"/>
              <a:t>Integrated CCIX enables heterogeneous computing, it can be used to connect FPGA/ASIC to deep learning or other function acceleration. </a:t>
            </a:r>
          </a:p>
          <a:p>
            <a:endParaRPr lang="en-US" altLang="zh-CN" dirty="0"/>
          </a:p>
          <a:p>
            <a:r>
              <a:rPr lang="en-US" altLang="zh-CN" dirty="0" smtClean="0"/>
              <a:t>It also supports 2/4 socket cache coherence connection. TDP is 85W. But performance can be equivalent or better than </a:t>
            </a:r>
            <a:r>
              <a:rPr lang="en-US" altLang="zh-CN" dirty="0" err="1" smtClean="0"/>
              <a:t>Icelake</a:t>
            </a:r>
            <a:r>
              <a:rPr lang="en-US" altLang="zh-CN" dirty="0" smtClean="0"/>
              <a:t> E5 2697 v6(</a:t>
            </a:r>
            <a:r>
              <a:rPr lang="en-US" altLang="zh-CN" dirty="0" smtClean="0">
                <a:hlinkClick r:id="rId3"/>
              </a:rPr>
              <a:t>30core@2.2GHz</a:t>
            </a:r>
            <a:r>
              <a:rPr lang="en-US" altLang="zh-CN" dirty="0" smtClean="0"/>
              <a:t>), again with much less power</a:t>
            </a:r>
          </a:p>
          <a:p>
            <a:endParaRPr lang="en-US" altLang="zh-CN" dirty="0"/>
          </a:p>
          <a:p>
            <a:endParaRPr lang="en-US" altLang="zh-CN" dirty="0" smtClean="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2327657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286991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14357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223942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en-US" altLang="zh-CN" dirty="0" smtClean="0"/>
          </a:p>
          <a:p>
            <a:pPr marL="228600" indent="-228600">
              <a:buAutoNum type="arabicPlain"/>
            </a:pPr>
            <a:r>
              <a:rPr lang="en-US" altLang="zh-CN" dirty="0" smtClean="0"/>
              <a:t>4   cycle</a:t>
            </a:r>
          </a:p>
          <a:p>
            <a:pPr marL="0" indent="0">
              <a:buNone/>
            </a:pPr>
            <a:r>
              <a:rPr lang="en-US" altLang="zh-CN" dirty="0" smtClean="0"/>
              <a:t>2    8   cycle</a:t>
            </a:r>
          </a:p>
          <a:p>
            <a:pPr marL="228600" indent="-228600">
              <a:buAutoNum type="arabicPlain" startAt="3"/>
            </a:pPr>
            <a:r>
              <a:rPr lang="en-US" altLang="zh-CN" baseline="0" dirty="0" smtClean="0"/>
              <a:t>40 cycle</a:t>
            </a:r>
          </a:p>
          <a:p>
            <a:pPr marL="0" indent="0">
              <a:buNone/>
            </a:pPr>
            <a:endParaRPr lang="en-US" altLang="zh-CN" baseline="0" dirty="0" smtClean="0"/>
          </a:p>
          <a:p>
            <a:pPr marL="0" indent="0">
              <a:buNone/>
            </a:pPr>
            <a:r>
              <a:rPr lang="en-US" altLang="zh-CN" baseline="0" dirty="0" smtClean="0"/>
              <a:t>DDR   70~80 ns</a:t>
            </a:r>
          </a:p>
          <a:p>
            <a:pPr marL="0" indent="0">
              <a:buNone/>
            </a:pPr>
            <a:r>
              <a:rPr lang="zh-CN" altLang="en-US" baseline="0" dirty="0" smtClean="0"/>
              <a:t>跨</a:t>
            </a:r>
            <a:r>
              <a:rPr lang="en-US" altLang="zh-CN" baseline="0" dirty="0" smtClean="0"/>
              <a:t>die  90~106 ns</a:t>
            </a:r>
          </a:p>
          <a:p>
            <a:pPr marL="0" indent="0">
              <a:buNone/>
            </a:pPr>
            <a:endParaRPr lang="en-US" altLang="zh-CN" baseline="0" dirty="0" smtClean="0"/>
          </a:p>
          <a:p>
            <a:pPr marL="0" indent="0">
              <a:buNone/>
            </a:pPr>
            <a:r>
              <a:rPr lang="zh-CN" altLang="en-US" baseline="0" dirty="0" smtClean="0"/>
              <a:t>近端跨片     </a:t>
            </a:r>
            <a:r>
              <a:rPr lang="en-US" altLang="zh-CN" baseline="0" dirty="0" smtClean="0"/>
              <a:t>184ns</a:t>
            </a:r>
          </a:p>
          <a:p>
            <a:pPr marL="0" indent="0">
              <a:buNone/>
            </a:pPr>
            <a:endParaRPr lang="en-US" altLang="zh-CN" baseline="0" dirty="0" smtClean="0"/>
          </a:p>
          <a:p>
            <a:pPr marL="0" indent="0">
              <a:buNone/>
            </a:pPr>
            <a:r>
              <a:rPr lang="zh-CN" altLang="en-US" baseline="0" dirty="0" smtClean="0"/>
              <a:t>远端跨片     </a:t>
            </a:r>
            <a:r>
              <a:rPr lang="en-US" altLang="zh-CN" baseline="0" dirty="0" smtClean="0"/>
              <a:t>221 ns</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B2D3B74-E282-4242-B836-788B10D1469A}" type="slidenum">
              <a:rPr lang="en-US" altLang="zh-CN" sz="1000">
                <a:solidFill>
                  <a:srgbClr val="000000"/>
                </a:solidFill>
                <a:latin typeface="FrutigerNext LT Regular" pitchFamily="34" charset="0"/>
              </a:rPr>
              <a:pPr fontAlgn="t">
                <a:spcBef>
                  <a:spcPct val="0"/>
                </a:spcBef>
                <a:spcAft>
                  <a:spcPct val="0"/>
                </a:spcAft>
              </a:pPr>
              <a:t>60</a:t>
            </a:fld>
            <a:endParaRPr lang="en-US" altLang="zh-CN" sz="1000">
              <a:solidFill>
                <a:srgbClr val="000000"/>
              </a:solidFill>
              <a:latin typeface="FrutigerNext LT Regular" pitchFamily="34" charset="0"/>
            </a:endParaRPr>
          </a:p>
        </p:txBody>
      </p:sp>
    </p:spTree>
    <p:extLst>
      <p:ext uri="{BB962C8B-B14F-4D97-AF65-F5344CB8AC3E}">
        <p14:creationId xmlns:p14="http://schemas.microsoft.com/office/powerpoint/2010/main" val="2351756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738825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zh-CN" altLang="en-US" dirty="0" smtClean="0">
                <a:latin typeface="Arial" panose="020B0604020202020204" pitchFamily="34" charset="0"/>
              </a:rPr>
              <a:t>鲲鹏</a:t>
            </a:r>
            <a:r>
              <a:rPr lang="en-US" altLang="zh-CN" dirty="0" smtClean="0">
                <a:latin typeface="Arial" panose="020B0604020202020204" pitchFamily="34" charset="0"/>
              </a:rPr>
              <a:t>920</a:t>
            </a:r>
            <a:r>
              <a:rPr lang="zh-CN" altLang="en-US" dirty="0" smtClean="0">
                <a:latin typeface="Arial" panose="020B0604020202020204" pitchFamily="34" charset="0"/>
              </a:rPr>
              <a:t>具有多核架构优势，同时芯片级的集成缓存能力强，而配置鲲鹏</a:t>
            </a:r>
            <a:r>
              <a:rPr lang="en-US" altLang="zh-CN" dirty="0" smtClean="0">
                <a:latin typeface="Arial" panose="020B0604020202020204" pitchFamily="34" charset="0"/>
              </a:rPr>
              <a:t>920</a:t>
            </a:r>
            <a:r>
              <a:rPr lang="zh-CN" altLang="en-US" dirty="0" smtClean="0">
                <a:latin typeface="Arial" panose="020B0604020202020204" pitchFamily="34" charset="0"/>
              </a:rPr>
              <a:t>的</a:t>
            </a:r>
            <a:r>
              <a:rPr lang="en-US" altLang="zh-CN" dirty="0" smtClean="0">
                <a:latin typeface="Arial" panose="020B0604020202020204" pitchFamily="34" charset="0"/>
              </a:rPr>
              <a:t>TaiShan V2</a:t>
            </a:r>
            <a:r>
              <a:rPr lang="zh-CN" altLang="en-US" dirty="0" smtClean="0">
                <a:latin typeface="Arial" panose="020B0604020202020204" pitchFamily="34" charset="0"/>
              </a:rPr>
              <a:t>在内存表现方面有更好的能力，内存通道和带宽提升</a:t>
            </a:r>
            <a:r>
              <a:rPr lang="en-US" altLang="zh-CN" dirty="0" smtClean="0">
                <a:latin typeface="Arial" panose="020B0604020202020204" pitchFamily="34" charset="0"/>
              </a:rPr>
              <a:t>33%</a:t>
            </a:r>
            <a:r>
              <a:rPr lang="zh-CN" altLang="en-US" dirty="0" smtClean="0">
                <a:latin typeface="Arial" panose="020B0604020202020204" pitchFamily="34" charset="0"/>
              </a:rPr>
              <a:t>。通过</a:t>
            </a:r>
            <a:r>
              <a:rPr lang="en-US" altLang="zh-CN" dirty="0" smtClean="0">
                <a:latin typeface="Arial" panose="020B0604020202020204" pitchFamily="34" charset="0"/>
              </a:rPr>
              <a:t>Stream benchmark</a:t>
            </a:r>
            <a:r>
              <a:rPr lang="zh-CN" altLang="en-US" dirty="0" smtClean="0">
                <a:latin typeface="Arial" panose="020B0604020202020204" pitchFamily="34" charset="0"/>
              </a:rPr>
              <a:t>结果显示，鲲鹏</a:t>
            </a:r>
            <a:r>
              <a:rPr lang="en-US" altLang="zh-CN" dirty="0" smtClean="0">
                <a:latin typeface="Arial" panose="020B0604020202020204" pitchFamily="34" charset="0"/>
              </a:rPr>
              <a:t>920</a:t>
            </a:r>
            <a:r>
              <a:rPr lang="zh-CN" altLang="en-US" dirty="0" smtClean="0">
                <a:latin typeface="Arial" panose="020B0604020202020204" pitchFamily="34" charset="0"/>
              </a:rPr>
              <a:t>在单核各级</a:t>
            </a:r>
            <a:r>
              <a:rPr lang="en-US" altLang="zh-CN" dirty="0" smtClean="0">
                <a:latin typeface="Arial" panose="020B0604020202020204" pitchFamily="34" charset="0"/>
              </a:rPr>
              <a:t>cache</a:t>
            </a:r>
            <a:r>
              <a:rPr lang="zh-CN" altLang="en-US" dirty="0" smtClean="0">
                <a:latin typeface="Arial" panose="020B0604020202020204" pitchFamily="34" charset="0"/>
              </a:rPr>
              <a:t>等的访存时延上，也有较大的性能提升和优势，与</a:t>
            </a:r>
            <a:r>
              <a:rPr lang="en-US" altLang="zh-CN" dirty="0" smtClean="0">
                <a:latin typeface="Arial" panose="020B0604020202020204" pitchFamily="34" charset="0"/>
              </a:rPr>
              <a:t>X86 6148</a:t>
            </a:r>
            <a:r>
              <a:rPr lang="zh-CN" altLang="en-US" dirty="0" smtClean="0">
                <a:latin typeface="Arial" panose="020B0604020202020204" pitchFamily="34" charset="0"/>
              </a:rPr>
              <a:t>同等甚至更好的能力。而</a:t>
            </a:r>
            <a:r>
              <a:rPr lang="en-US" altLang="zh-CN" dirty="0" smtClean="0">
                <a:latin typeface="Arial" panose="020B0604020202020204" pitchFamily="34" charset="0"/>
              </a:rPr>
              <a:t>TaiShan V2</a:t>
            </a:r>
            <a:r>
              <a:rPr lang="zh-CN" altLang="en-US" dirty="0" smtClean="0">
                <a:latin typeface="Arial" panose="020B0604020202020204" pitchFamily="34" charset="0"/>
              </a:rPr>
              <a:t>在在</a:t>
            </a:r>
            <a:r>
              <a:rPr lang="en-US" altLang="zh-CN" dirty="0" smtClean="0">
                <a:latin typeface="Arial" panose="020B0604020202020204" pitchFamily="34" charset="0"/>
              </a:rPr>
              <a:t>DDR</a:t>
            </a:r>
            <a:r>
              <a:rPr lang="zh-CN" altLang="en-US" dirty="0" smtClean="0">
                <a:latin typeface="Arial" panose="020B0604020202020204" pitchFamily="34" charset="0"/>
              </a:rPr>
              <a:t>访存时延表现也与</a:t>
            </a:r>
            <a:r>
              <a:rPr lang="en-US" altLang="zh-CN" dirty="0" smtClean="0">
                <a:latin typeface="Arial" panose="020B0604020202020204" pitchFamily="34" charset="0"/>
              </a:rPr>
              <a:t>X86 6148</a:t>
            </a:r>
            <a:r>
              <a:rPr lang="zh-CN" altLang="en-US" dirty="0" smtClean="0">
                <a:latin typeface="Arial" panose="020B0604020202020204" pitchFamily="34" charset="0"/>
              </a:rPr>
              <a:t>达到同等量级表现。</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35DD7EFA-F701-4625-BA9B-5EE6FA630056}" type="slidenum">
              <a:rPr lang="zh-CN" altLang="en-US" smtClean="0">
                <a:solidFill>
                  <a:prstClr val="black"/>
                </a:solidFill>
                <a:latin typeface="Arial" panose="020B0604020202020204" pitchFamily="34" charset="0"/>
              </a:rPr>
              <a:pPr/>
              <a:t>78</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1875050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550616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lnSpc>
                <a:spcPct val="150000"/>
              </a:lnSpc>
            </a:pPr>
            <a:r>
              <a:rPr lang="zh-CN" altLang="en-US" sz="1600" dirty="0">
                <a:solidFill>
                  <a:schemeClr val="bg1"/>
                </a:solidFill>
              </a:rPr>
              <a:t>我们将把鲲鹏计算向更多行业场景延伸，持续打造五大创新解决方案：</a:t>
            </a: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行业云解决方案，</a:t>
            </a:r>
            <a:r>
              <a:rPr lang="zh-CN" altLang="en-US" sz="1600" dirty="0">
                <a:latin typeface="微软雅黑" panose="020B0503020204020204" pitchFamily="34" charset="-122"/>
                <a:ea typeface="微软雅黑" panose="020B0503020204020204" pitchFamily="34" charset="-122"/>
              </a:rPr>
              <a:t>包括电信、政务、金审、金税等</a:t>
            </a:r>
            <a:r>
              <a:rPr lang="zh-CN" altLang="en-US" sz="1600" dirty="0">
                <a:solidFill>
                  <a:schemeClr val="bg1"/>
                </a:solidFill>
              </a:rPr>
              <a:t>行业云，</a:t>
            </a:r>
            <a:endParaRPr lang="en-US" altLang="zh-CN" sz="1600" dirty="0">
              <a:solidFill>
                <a:schemeClr val="bg1"/>
              </a:solidFill>
            </a:endParaRPr>
          </a:p>
          <a:p>
            <a:pPr marL="342900" indent="-342900">
              <a:lnSpc>
                <a:spcPct val="150000"/>
              </a:lnSpc>
              <a:buFont typeface="+mj-lt"/>
              <a:buAutoNum type="arabicPeriod"/>
            </a:pPr>
            <a:r>
              <a:rPr lang="zh-CN" altLang="en-US" sz="1600" dirty="0">
                <a:solidFill>
                  <a:schemeClr val="bg1"/>
                </a:solidFill>
              </a:rPr>
              <a:t>面向人脸识别、车牌识别等业务场景，我们发挥鲲鹏</a:t>
            </a:r>
            <a:r>
              <a:rPr lang="en-US" altLang="zh-CN" sz="1600" dirty="0">
                <a:solidFill>
                  <a:schemeClr val="bg1"/>
                </a:solidFill>
              </a:rPr>
              <a:t>+</a:t>
            </a:r>
            <a:r>
              <a:rPr lang="zh-CN" altLang="en-US" sz="1600" dirty="0">
                <a:solidFill>
                  <a:schemeClr val="bg1"/>
                </a:solidFill>
              </a:rPr>
              <a:t>昇腾的协同优势，打造完整的</a:t>
            </a:r>
            <a:r>
              <a:rPr lang="en-US" altLang="zh-CN" sz="1600" dirty="0">
                <a:solidFill>
                  <a:schemeClr val="bg1"/>
                </a:solidFill>
              </a:rPr>
              <a:t>AI</a:t>
            </a:r>
            <a:r>
              <a:rPr lang="zh-CN" altLang="en-US" sz="1600" dirty="0">
                <a:solidFill>
                  <a:schemeClr val="bg1"/>
                </a:solidFill>
              </a:rPr>
              <a:t>计算解决方案，高效支持推理和训练场景；</a:t>
            </a:r>
          </a:p>
          <a:p>
            <a:pPr marL="342900" indent="-342900" algn="l">
              <a:lnSpc>
                <a:spcPct val="150000"/>
              </a:lnSpc>
              <a:buFont typeface="+mj-lt"/>
              <a:buAutoNum type="arabicPeriod"/>
            </a:pPr>
            <a:r>
              <a:rPr lang="zh-CN" altLang="en-US" sz="1600" dirty="0">
                <a:solidFill>
                  <a:schemeClr val="bg1"/>
                </a:solidFill>
              </a:rPr>
              <a:t>边缘计算解决方案，</a:t>
            </a:r>
            <a:r>
              <a:rPr lang="en-US" altLang="zh-CN" sz="1600" dirty="0">
                <a:solidFill>
                  <a:schemeClr val="bg1"/>
                </a:solidFill>
              </a:rPr>
              <a:t>TaiShan</a:t>
            </a:r>
            <a:r>
              <a:rPr lang="zh-CN" altLang="en-US" sz="1600" dirty="0">
                <a:solidFill>
                  <a:schemeClr val="bg1"/>
                </a:solidFill>
              </a:rPr>
              <a:t>服务器支持面向边缘数据中心的部署，适应特殊环境、机柜尺寸、供电散热等条件限制，提供强大的边缘算力支持；</a:t>
            </a:r>
            <a:endParaRPr lang="en-US" altLang="zh-CN" sz="1600" dirty="0">
              <a:solidFill>
                <a:schemeClr val="bg1"/>
              </a:solidFill>
            </a:endParaRPr>
          </a:p>
          <a:p>
            <a:pPr marL="342900" indent="-342900" algn="l">
              <a:lnSpc>
                <a:spcPct val="150000"/>
              </a:lnSpc>
              <a:buFont typeface="+mj-lt"/>
              <a:buAutoNum type="arabicPeriod"/>
            </a:pPr>
            <a:r>
              <a:rPr lang="zh-CN" altLang="en-US" sz="1600" dirty="0">
                <a:solidFill>
                  <a:schemeClr val="bg1"/>
                </a:solidFill>
              </a:rPr>
              <a:t>高性能解决方案，基于业界首款兼容</a:t>
            </a:r>
            <a:r>
              <a:rPr lang="en-US" altLang="zh-CN" sz="1600" dirty="0">
                <a:solidFill>
                  <a:schemeClr val="bg1"/>
                </a:solidFill>
              </a:rPr>
              <a:t>ARM</a:t>
            </a:r>
            <a:r>
              <a:rPr lang="zh-CN" altLang="en-US" sz="1600" dirty="0">
                <a:solidFill>
                  <a:schemeClr val="bg1"/>
                </a:solidFill>
              </a:rPr>
              <a:t>的四路服务器，算力更强，内存更大，满足基因测序、气象分析等场景的</a:t>
            </a:r>
            <a:r>
              <a:rPr lang="en-US" altLang="zh-CN" sz="1600" dirty="0">
                <a:solidFill>
                  <a:schemeClr val="bg1"/>
                </a:solidFill>
              </a:rPr>
              <a:t>HPC</a:t>
            </a:r>
            <a:r>
              <a:rPr lang="zh-CN" altLang="en-US" sz="1600" dirty="0">
                <a:solidFill>
                  <a:schemeClr val="bg1"/>
                </a:solidFill>
              </a:rPr>
              <a:t>算力要求；</a:t>
            </a:r>
          </a:p>
          <a:p>
            <a:pPr marL="342900" indent="-342900" algn="l">
              <a:lnSpc>
                <a:spcPct val="150000"/>
              </a:lnSpc>
              <a:buFont typeface="+mj-lt"/>
              <a:buAutoNum type="arabicPeriod"/>
            </a:pPr>
            <a:r>
              <a:rPr lang="en-US" altLang="zh-CN" sz="1600" dirty="0">
                <a:solidFill>
                  <a:schemeClr val="bg1"/>
                </a:solidFill>
              </a:rPr>
              <a:t>Web</a:t>
            </a:r>
            <a:r>
              <a:rPr lang="zh-CN" altLang="en-US" sz="1600" dirty="0">
                <a:solidFill>
                  <a:schemeClr val="bg1"/>
                </a:solidFill>
              </a:rPr>
              <a:t>应用解决方案，鲲鹏处理器内置</a:t>
            </a:r>
            <a:r>
              <a:rPr lang="en-US" altLang="zh-CN" sz="1600" dirty="0">
                <a:solidFill>
                  <a:schemeClr val="bg1"/>
                </a:solidFill>
              </a:rPr>
              <a:t>RSA</a:t>
            </a:r>
            <a:r>
              <a:rPr lang="zh-CN" altLang="en-US" sz="1600" dirty="0">
                <a:solidFill>
                  <a:schemeClr val="bg1"/>
                </a:solidFill>
              </a:rPr>
              <a:t>加速引擎，极大提升</a:t>
            </a:r>
            <a:r>
              <a:rPr lang="en-US" altLang="zh-CN" sz="1600" dirty="0">
                <a:solidFill>
                  <a:schemeClr val="bg1"/>
                </a:solidFill>
              </a:rPr>
              <a:t>HTTPS</a:t>
            </a:r>
            <a:r>
              <a:rPr lang="zh-CN" altLang="en-US" sz="1600" dirty="0">
                <a:solidFill>
                  <a:schemeClr val="bg1"/>
                </a:solidFill>
              </a:rPr>
              <a:t>连接性能，加速</a:t>
            </a:r>
            <a:r>
              <a:rPr lang="en-US" altLang="zh-CN" sz="1600" dirty="0">
                <a:solidFill>
                  <a:schemeClr val="bg1"/>
                </a:solidFill>
              </a:rPr>
              <a:t>Web</a:t>
            </a:r>
            <a:r>
              <a:rPr lang="zh-CN" altLang="en-US" sz="1600" dirty="0">
                <a:solidFill>
                  <a:schemeClr val="bg1"/>
                </a:solidFill>
              </a:rPr>
              <a:t>访问，帮助互联网社交、新闻门户等</a:t>
            </a:r>
            <a:r>
              <a:rPr lang="en-US" altLang="zh-CN" sz="1600" dirty="0">
                <a:solidFill>
                  <a:schemeClr val="bg1"/>
                </a:solidFill>
              </a:rPr>
              <a:t>Web</a:t>
            </a:r>
            <a:r>
              <a:rPr lang="zh-CN" altLang="en-US" sz="1600" dirty="0">
                <a:solidFill>
                  <a:schemeClr val="bg1"/>
                </a:solidFill>
              </a:rPr>
              <a:t>应用实现极致的用户体验。</a:t>
            </a:r>
            <a:endParaRPr lang="en-US" altLang="zh-CN" sz="1600" dirty="0">
              <a:solidFill>
                <a:schemeClr val="bg1"/>
              </a:solidFill>
            </a:endParaRPr>
          </a:p>
          <a:p>
            <a:pPr marL="0" indent="0" algn="l">
              <a:lnSpc>
                <a:spcPct val="150000"/>
              </a:lnSpc>
              <a:buFont typeface="Wingdings" panose="05000000000000000000" pitchFamily="2" charset="2"/>
              <a:buNone/>
            </a:pPr>
            <a:endParaRPr lang="en-US" altLang="zh-CN" sz="1600" dirty="0">
              <a:solidFill>
                <a:schemeClr val="bg1"/>
              </a:solidFill>
            </a:endParaRPr>
          </a:p>
          <a:p>
            <a:pPr marL="0" marR="0" lvl="0" indent="0" algn="l" defTabSz="1219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600" kern="1200" dirty="0">
              <a:solidFill>
                <a:schemeClr val="tx1"/>
              </a:solidFill>
              <a:effectLst/>
              <a:latin typeface="+mn-lt"/>
              <a:ea typeface="+mn-ea"/>
              <a:cs typeface="+mn-cs"/>
            </a:endParaRPr>
          </a:p>
          <a:p>
            <a:pPr marL="0" indent="0">
              <a:buFont typeface="Arial" panose="020B0604020202020204" pitchFamily="34" charset="0"/>
              <a:buNone/>
            </a:pPr>
            <a:r>
              <a:rPr lang="zh-CN" altLang="en-US" dirty="0"/>
              <a:t>典型案例有：</a:t>
            </a:r>
            <a:endParaRPr lang="en-US" altLang="zh-CN" sz="1600" dirty="0">
              <a:solidFill>
                <a:schemeClr val="bg1"/>
              </a:solidFill>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基于华为在电信领域的深厚理解，华为助力</a:t>
            </a:r>
            <a:r>
              <a:rPr lang="zh-CN" altLang="en-US" dirty="0"/>
              <a:t>浙江移动首先打通了全球首个基于鲲鹏处理器的网络云</a:t>
            </a:r>
            <a:r>
              <a:rPr lang="en-US" altLang="zh-CN" dirty="0" err="1"/>
              <a:t>VoLTE</a:t>
            </a:r>
            <a:r>
              <a:rPr lang="zh-CN" altLang="en-US" dirty="0"/>
              <a:t>电话</a:t>
            </a:r>
            <a:endParaRPr lang="en-US" altLang="zh-CN" dirty="0"/>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省际高速公路项目，基于鲲鹏和昇腾计算平台，让车辆自由同行，告别收费站。</a:t>
            </a:r>
            <a:endParaRPr lang="en-US" altLang="zh-CN" sz="1600" dirty="0">
              <a:solidFill>
                <a:schemeClr val="bg1"/>
              </a:solidFill>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b="0" kern="0" dirty="0">
                <a:solidFill>
                  <a:srgbClr val="C00000"/>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上海天文台，</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打造</a:t>
            </a:r>
            <a:r>
              <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SKA</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区域中心原型系统</a:t>
            </a:r>
            <a:endPar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b="0" kern="0" dirty="0">
                <a:solidFill>
                  <a:srgbClr val="C00000"/>
                </a:solidFill>
                <a:latin typeface="微软雅黑" panose="020B0503020204020204" pitchFamily="34" charset="-122"/>
                <a:ea typeface="微软雅黑" panose="020B0503020204020204" pitchFamily="34" charset="-122"/>
                <a:cs typeface="Calibri"/>
                <a:sym typeface="Calibri"/>
              </a:rPr>
              <a:t>京东，</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互联网更快速的安全连接体验</a:t>
            </a:r>
            <a:endPar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endParaRPr lang="zh-CN" altLang="en-US" sz="1600" b="1"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169482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596478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en-US" altLang="zh-CN" sz="1600" dirty="0"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第三，面向基础软件和应用开发者，我们将共享华为的应用迁移经验，提供工具链，编译器，加速库，帮助伙伴和开发者，简单高效的把应用从现有平台迁移到鲲鹏计算平台，并提高应用迁移和调优的效率。</a:t>
            </a:r>
            <a:endParaRPr lang="en-US" altLang="zh-CN" sz="1600" dirty="0"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1600" dirty="0"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为了确保算力可持续供应，华为已经全面向鲲鹏生态进行算力迁移，积累了丰富的实践经验。</a:t>
            </a: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通过这些成功实践，我们针对迁移过程中的代码评估、代码编译、性能优化三个关键步骤，把积累的经验通过工具链向合作伙伴开放。</a:t>
            </a: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“分析扫描工具”，把所有迁移相关的问题点和依赖关系形成检查点，输出评估报告支撑迁移决策；</a:t>
            </a: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“代码迁移工具”，针对</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C/C++</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代码可实现</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90%</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以上的自动修改，针对汇编代码可实现</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50%</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以上自动修改，</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JAVA</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代码可自动安装</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JDK</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运行环境；</a:t>
            </a: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“性能优化工具”，帮助伙伴提升软件性能调优效率，实现</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10%~30%</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性能提升。</a:t>
            </a:r>
          </a:p>
          <a:p>
            <a:pPr marL="171450" indent="-171450">
              <a:buFont typeface="Arial" panose="020B0604020202020204" pitchFamily="34" charset="0"/>
              <a:buChar char="•"/>
            </a:pPr>
            <a:endParaRPr lang="en-US" altLang="zh-CN" sz="16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9E1D9343-BE65-4B82-A1FD-43AA0B60E7BC}" type="slidenum">
              <a:rPr lang="zh-CN" altLang="en-US" smtClean="0">
                <a:solidFill>
                  <a:prstClr val="black"/>
                </a:solidFill>
              </a:rPr>
              <a:pPr/>
              <a:t>85</a:t>
            </a:fld>
            <a:endParaRPr lang="zh-CN" altLang="en-US">
              <a:solidFill>
                <a:prstClr val="black"/>
              </a:solidFill>
            </a:endParaRPr>
          </a:p>
        </p:txBody>
      </p:sp>
    </p:spTree>
    <p:extLst>
      <p:ext uri="{BB962C8B-B14F-4D97-AF65-F5344CB8AC3E}">
        <p14:creationId xmlns:p14="http://schemas.microsoft.com/office/powerpoint/2010/main" val="895258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华为鲲鹏性能优化工具是针对</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TaiShan</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服务器的性能分析优化工具，能收集服务器的处理器硬件、操作系统、进程</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线程、函数等各层次的性能数据，分析出系统性能指标，定位到系统瓶颈点及热点函数。</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功能：</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1.</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  系统级性能分析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 </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系统配置全景分析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b </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系统性能全景分析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c </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系统资源调度分析          他的过程采集整个系统的软硬件配置信息，包括</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CPU</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、内存、存储</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IO</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、网络</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IO</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等资源的运行情况，获得它们的使用率、饱和度、错误等指标，以此识别系统瓶颈。</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2.</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进程</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线程级性能分析       采集进程</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线程对</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CPU</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、内存、存储</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IO</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等资源的消耗情况，获得对应的使用率、饱和度、错误等指标。</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          3.</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函数级性能分析               热点函数及热点指令，同时可以通过火焰图查看热点函数及其调用栈。</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smtClean="0"/>
              <a:t> </a:t>
            </a:r>
            <a:endParaRPr lang="zh-CN" altLang="en-US" sz="1200" dirty="0"/>
          </a:p>
        </p:txBody>
      </p:sp>
    </p:spTree>
    <p:extLst>
      <p:ext uri="{BB962C8B-B14F-4D97-AF65-F5344CB8AC3E}">
        <p14:creationId xmlns:p14="http://schemas.microsoft.com/office/powerpoint/2010/main" val="3945310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smtClean="0"/>
              <a:t>1.</a:t>
            </a:r>
            <a:r>
              <a:rPr lang="zh-CN" altLang="en-US" sz="1200" dirty="0" smtClean="0"/>
              <a:t>系统全景性能：</a:t>
            </a:r>
            <a:r>
              <a:rPr lang="en-US" altLang="zh-CN" sz="1200" dirty="0" smtClean="0"/>
              <a:t>CPU</a:t>
            </a:r>
            <a:r>
              <a:rPr lang="zh-CN" altLang="en-US" sz="1200" dirty="0" smtClean="0"/>
              <a:t>、内存、</a:t>
            </a:r>
            <a:r>
              <a:rPr lang="en-US" altLang="zh-CN" sz="1200" dirty="0" smtClean="0"/>
              <a:t>DISK</a:t>
            </a:r>
            <a:r>
              <a:rPr lang="zh-CN" altLang="en-US" sz="1200" dirty="0" smtClean="0"/>
              <a:t>、</a:t>
            </a:r>
            <a:r>
              <a:rPr lang="en-US" altLang="zh-CN" sz="1200" dirty="0" smtClean="0"/>
              <a:t>NIC</a:t>
            </a: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smtClean="0"/>
              <a:t>2.</a:t>
            </a:r>
            <a:r>
              <a:rPr lang="zh-CN" altLang="en-US" sz="1200" dirty="0" smtClean="0"/>
              <a:t>进程、线程占用的资源，包括调用时间、锁占比</a:t>
            </a:r>
            <a:endParaRPr lang="en-US" altLang="zh-CN" sz="1200" dirty="0" smtClean="0"/>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smtClean="0"/>
              <a:t>3.</a:t>
            </a:r>
            <a:r>
              <a:rPr lang="zh-CN" altLang="en-US" sz="1200" dirty="0" smtClean="0"/>
              <a:t>函数分析：热点函数分析、火焰图查看调用栈、热点代码分析</a:t>
            </a:r>
            <a:endParaRPr lang="en-US" altLang="zh-CN" sz="1200" dirty="0" smtClean="0"/>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endParaRPr lang="en-US" altLang="zh-CN" sz="1200" dirty="0" smtClean="0"/>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smtClean="0"/>
              <a:t>Maria</a:t>
            </a:r>
            <a:r>
              <a:rPr lang="zh-CN" altLang="en-US" sz="1200" dirty="0" smtClean="0"/>
              <a:t>：</a:t>
            </a:r>
            <a:r>
              <a:rPr lang="en-US" altLang="zh-CN" sz="1200" dirty="0" err="1" smtClean="0"/>
              <a:t>cpu</a:t>
            </a:r>
            <a:r>
              <a:rPr lang="zh-CN" altLang="en-US" sz="1200" dirty="0" smtClean="0"/>
              <a:t>、网络等。</a:t>
            </a:r>
            <a:endParaRPr lang="zh-CN" altLang="en-US" sz="1200" dirty="0"/>
          </a:p>
        </p:txBody>
      </p:sp>
    </p:spTree>
    <p:extLst>
      <p:ext uri="{BB962C8B-B14F-4D97-AF65-F5344CB8AC3E}">
        <p14:creationId xmlns:p14="http://schemas.microsoft.com/office/powerpoint/2010/main" val="2337572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180975" indent="-180975"/>
            <a:r>
              <a:rPr lang="zh-CN" altLang="en-US" dirty="0" smtClean="0"/>
              <a:t>参考答案：</a:t>
            </a:r>
            <a:endParaRPr lang="en-US" altLang="zh-CN" dirty="0" smtClean="0"/>
          </a:p>
          <a:p>
            <a:pPr lvl="1"/>
            <a:r>
              <a:rPr lang="zh-CN" altLang="en-US" dirty="0" smtClean="0"/>
              <a:t>单</a:t>
            </a:r>
            <a:r>
              <a:rPr lang="zh-CN" altLang="en-US" smtClean="0"/>
              <a:t>选题</a:t>
            </a:r>
            <a:endParaRPr lang="en-US" altLang="zh-CN" dirty="0" smtClean="0"/>
          </a:p>
          <a:p>
            <a:pPr marL="588963" lvl="1" indent="-228600">
              <a:buAutoNum type="arabicPeriod"/>
            </a:pPr>
            <a:r>
              <a:rPr lang="en-US" altLang="zh-CN" baseline="0" dirty="0" smtClean="0"/>
              <a:t>B</a:t>
            </a:r>
          </a:p>
          <a:p>
            <a:pPr marL="541338" lvl="1" indent="-180975"/>
            <a:r>
              <a:rPr lang="zh-CN" altLang="en-US" baseline="0" dirty="0" smtClean="0"/>
              <a:t>判断题</a:t>
            </a:r>
            <a:endParaRPr lang="en-US" altLang="zh-CN" dirty="0" smtClean="0"/>
          </a:p>
          <a:p>
            <a:pPr marL="360363" lvl="1" indent="0">
              <a:buNone/>
            </a:pPr>
            <a:r>
              <a:rPr lang="en-US" altLang="zh-CN" dirty="0" smtClean="0"/>
              <a:t>2. F</a:t>
            </a:r>
          </a:p>
          <a:p>
            <a:pPr marL="360363" lvl="1" indent="0">
              <a:buNone/>
            </a:pPr>
            <a:endParaRPr lang="en-US" altLang="zh-CN" dirty="0" smtClean="0"/>
          </a:p>
          <a:p>
            <a:pPr lvl="1"/>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017382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453398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2341513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14090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64479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冯</a:t>
            </a:r>
            <a:r>
              <a:rPr lang="en-US" altLang="zh-CN" dirty="0" smtClean="0"/>
              <a:t>·</a:t>
            </a:r>
            <a:r>
              <a:rPr lang="zh-CN" altLang="en-US" dirty="0" smtClean="0"/>
              <a:t>诺伊曼结构（</a:t>
            </a:r>
            <a:r>
              <a:rPr lang="en-US" altLang="zh-CN" dirty="0" smtClean="0"/>
              <a:t>Von Neumann Architecture</a:t>
            </a:r>
            <a:r>
              <a:rPr lang="zh-CN" altLang="en-US" dirty="0" smtClean="0"/>
              <a:t>），也称冯</a:t>
            </a:r>
            <a:r>
              <a:rPr lang="en-US" altLang="zh-CN" dirty="0" smtClean="0"/>
              <a:t>·</a:t>
            </a:r>
            <a:r>
              <a:rPr lang="zh-CN" altLang="en-US" dirty="0" smtClean="0"/>
              <a:t>诺伊曼模型（</a:t>
            </a:r>
            <a:r>
              <a:rPr lang="en-US" altLang="zh-CN" dirty="0" smtClean="0"/>
              <a:t>Von Neumann Model</a:t>
            </a:r>
            <a:r>
              <a:rPr lang="zh-CN" altLang="en-US" dirty="0" smtClean="0"/>
              <a:t>）或普林斯顿结构（</a:t>
            </a:r>
            <a:r>
              <a:rPr lang="en-US" altLang="zh-CN" dirty="0" smtClean="0"/>
              <a:t>Princeton Architecture</a:t>
            </a:r>
            <a:r>
              <a:rPr lang="zh-CN" altLang="en-US" dirty="0" smtClean="0"/>
              <a:t>），是一种将程序指令存储器和数据存储器合并在一起的计算机设计概念。</a:t>
            </a:r>
          </a:p>
          <a:p>
            <a:r>
              <a:rPr lang="zh-CN" altLang="en-US" dirty="0" smtClean="0"/>
              <a:t>存储程序计算机在体系结构上主要特点有：</a:t>
            </a:r>
          </a:p>
          <a:p>
            <a:pPr lvl="1"/>
            <a:r>
              <a:rPr lang="zh-CN" altLang="en-US" dirty="0" smtClean="0"/>
              <a:t>以运算单元为中心。</a:t>
            </a:r>
          </a:p>
          <a:p>
            <a:pPr lvl="1"/>
            <a:r>
              <a:rPr lang="zh-CN" altLang="en-US" dirty="0" smtClean="0"/>
              <a:t>采用存储程序原理。</a:t>
            </a:r>
          </a:p>
          <a:p>
            <a:pPr lvl="1"/>
            <a:r>
              <a:rPr lang="zh-CN" altLang="en-US" dirty="0" smtClean="0"/>
              <a:t>存储器是按地址访问、线性编址的空间。</a:t>
            </a:r>
          </a:p>
          <a:p>
            <a:pPr lvl="1"/>
            <a:r>
              <a:rPr lang="zh-CN" altLang="en-US" dirty="0" smtClean="0"/>
              <a:t>控制流由指令流产生。</a:t>
            </a:r>
          </a:p>
          <a:p>
            <a:pPr lvl="1"/>
            <a:r>
              <a:rPr lang="zh-CN" altLang="en-US" dirty="0" smtClean="0"/>
              <a:t>指令由操作码和地址码组成。</a:t>
            </a:r>
          </a:p>
          <a:p>
            <a:pPr lvl="1"/>
            <a:r>
              <a:rPr lang="zh-CN" altLang="en-US" dirty="0" smtClean="0"/>
              <a:t>数据以二进制编码。</a:t>
            </a:r>
            <a:endParaRPr lang="zh-CN" altLang="en-US" dirty="0"/>
          </a:p>
        </p:txBody>
      </p:sp>
      <p:sp>
        <p:nvSpPr>
          <p:cNvPr id="7" name="幻灯片图像占位符 6"/>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709789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Autofit/>
          </a:bodyPr>
          <a:lstStyle/>
          <a:p>
            <a:endParaRPr lang="zh-CN" altLang="en-US" dirty="0"/>
          </a:p>
        </p:txBody>
      </p:sp>
    </p:spTree>
    <p:extLst>
      <p:ext uri="{BB962C8B-B14F-4D97-AF65-F5344CB8AC3E}">
        <p14:creationId xmlns:p14="http://schemas.microsoft.com/office/powerpoint/2010/main" val="361322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685800" y="744538"/>
            <a:ext cx="5727700" cy="3221037"/>
          </a:xfrm>
          <a:ln/>
        </p:spPr>
      </p:sp>
      <p:sp>
        <p:nvSpPr>
          <p:cNvPr id="180227" name="Rectangle 3"/>
          <p:cNvSpPr>
            <a:spLocks noGrp="1" noChangeArrowheads="1"/>
          </p:cNvSpPr>
          <p:nvPr>
            <p:ph type="body" idx="1"/>
          </p:nvPr>
        </p:nvSpPr>
        <p:spPr>
          <a:noFill/>
        </p:spPr>
        <p:txBody>
          <a:bodyPr/>
          <a:lstStyle/>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晶圆（</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Wafer</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）是指制作硅</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半导体集成电路</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所用的硅芯片，由于其形状为圆形，故称为晶圆。晶圆是生产</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集成电路</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所用的载体</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电路（</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Electrical Circuit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）或称电子回路，是由电气设备和元器件，按一定方式连接起来，为</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电荷</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流通提供了路径的总体，也叫电子线路或称电气回路，简称网络或回路。如</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电源</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电阻</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电容</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电感</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二极管</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晶体管</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集成电路</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和</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电键</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等，构成的网络、</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硬件</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。负电荷可以在其中运动。</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半导体器件（</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Semiconductor Device</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）是利用</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半导体</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材料的特殊电特性来完成特定功能的电子器件。半导体的导电性介于良</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导电体</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与</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绝缘体</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之间，这些半导体材料通常是</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硅</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锗</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或</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砷化镓</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，并经过各式特定的渗杂，产生</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P</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型或</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N</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型半导体，作成</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整流器</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、振荡器、发光器、放大器、测光器等元件或设备。</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被动元件（</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Passive Components</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）或称无源器件，在不同领域有不同定义，可以指消耗但不产生能量的电子元件，或者指无法产生</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增益</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的电子元件。与被动元件或无源器件相对的另一类元器件是</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主动元件</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或有源器件。</a:t>
            </a:r>
          </a:p>
        </p:txBody>
      </p:sp>
    </p:spTree>
    <p:extLst>
      <p:ext uri="{BB962C8B-B14F-4D97-AF65-F5344CB8AC3E}">
        <p14:creationId xmlns:p14="http://schemas.microsoft.com/office/powerpoint/2010/main" val="1684145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type="body" idx="1"/>
          </p:nvPr>
        </p:nvSpPr>
        <p:spPr/>
        <p:txBody>
          <a:bodyPr/>
          <a:lstStyle/>
          <a:p>
            <a:r>
              <a:rPr lang="en-US" altLang="zh-CN" dirty="0" smtClean="0"/>
              <a:t>ENIAC</a:t>
            </a:r>
            <a:r>
              <a:rPr lang="zh-CN" altLang="en-US" dirty="0" smtClean="0"/>
              <a:t>，全称为</a:t>
            </a:r>
            <a:r>
              <a:rPr lang="en-US" altLang="zh-CN" dirty="0" smtClean="0"/>
              <a:t>Electronic Numerical Integrator And Computer</a:t>
            </a:r>
            <a:r>
              <a:rPr lang="zh-CN" altLang="en-US" dirty="0" smtClean="0"/>
              <a:t>，即电子数字积分计算机。</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ENIAC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为</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美国陆军</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的弹道研究实验室（</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BRL</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）所使用，用于计算</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火炮</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火力表</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ENIAC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1946</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年公布的时候，就被当时的新闻赞誉为“巨脑”。它的计算速度比机电机器提高了一千倍。这是一个飞跃，之前没有任何一台单独的机器达到过这个速度。</a:t>
            </a:r>
            <a:endParaRPr lang="zh-CN" altLang="en-US" dirty="0" smtClean="0"/>
          </a:p>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55527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568325" y="744538"/>
            <a:ext cx="5978525" cy="3363912"/>
          </a:xfrm>
          <a:ln/>
        </p:spPr>
      </p:sp>
      <p:sp>
        <p:nvSpPr>
          <p:cNvPr id="180227" name="Rectangle 3"/>
          <p:cNvSpPr>
            <a:spLocks noGrp="1" noChangeArrowheads="1"/>
          </p:cNvSpPr>
          <p:nvPr>
            <p:ph type="body" idx="1"/>
          </p:nvPr>
        </p:nvSpPr>
        <p:spPr>
          <a:noFill/>
        </p:spPr>
        <p:txBody>
          <a:bodyPr/>
          <a:lstStyle/>
          <a:p>
            <a:pPr marL="180975" indent="-180975"/>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整合元件制造商（</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IDM</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Integrated Device Manufacturer</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）：从</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设计、制造、封装、测试到销售都涉及。全球主要</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IDM</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企业有英特尔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(Intel)</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、三星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(Samsung)</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SK</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海力士（</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SK Hynix</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设计商（</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Fabless</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设计商只设计和销售晶片，但将制造、封装、测试外包给第三方。他们又称为</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Fabless Semiconductor Company</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。全球主要</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设计企业有高通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(Qualcomm)</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、博通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(Broadcom)</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、联发科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MediaTek</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、英伟达（</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NVIDIA</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AMD</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、海思（</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Hisilicon</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）、苹果（</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Apple</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）、美满电子</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(Marvell)</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、赛灵思（</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Xilinx</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）等。</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晶圆制造商（</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Foundry</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）：指晶圆制造代工厂，全球主要晶圆代工企业有台积电（</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TSMC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）、格罗方德（</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Global Foundries</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）、联电（</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UMC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）、中芯国际（</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SMIC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封测厂商（</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OSAT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）：主要是封装测试代工厂。全球主要封测代工企业有日月光（</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ASE</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）、安靠（</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Amkor</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）、长电科技、矽品（</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SPIL</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）、力成科技、华天科技、通富微电、京元电子、南茂科技、联合科技。</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indent="0">
              <a:buNone/>
            </a:pP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indent="0">
              <a:buNone/>
            </a:pPr>
            <a:endParaRPr lang="zh-CN" altLang="en-US" dirty="0" smtClean="0"/>
          </a:p>
        </p:txBody>
      </p:sp>
    </p:spTree>
    <p:extLst>
      <p:ext uri="{BB962C8B-B14F-4D97-AF65-F5344CB8AC3E}">
        <p14:creationId xmlns:p14="http://schemas.microsoft.com/office/powerpoint/2010/main" val="2324354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xmlns=""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xmlns=""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5263851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0101912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2#总标题">
    <p:spTree>
      <p:nvGrpSpPr>
        <p:cNvPr id="1" name=""/>
        <p:cNvGrpSpPr/>
        <p:nvPr/>
      </p:nvGrpSpPr>
      <p:grpSpPr>
        <a:xfrm>
          <a:off x="0" y="0"/>
          <a:ext cx="0" cy="0"/>
          <a:chOff x="0" y="0"/>
          <a:chExt cx="0" cy="0"/>
        </a:xfrm>
      </p:grpSpPr>
      <p:pic>
        <p:nvPicPr>
          <p:cNvPr id="8" name="Picture 3" descr="C:\Users\YOYO\Desktop\未标题-2-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0" y="-8620"/>
            <a:ext cx="12200150" cy="685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3" name="Picture 5" descr="C:\Users\YOYO\Desktop\横版华为公司标志 Horizontal Version of Huawei Corporate Logo_2018.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6420" y="251069"/>
            <a:ext cx="1966794" cy="44162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448436" y="4957156"/>
            <a:ext cx="11297477" cy="831600"/>
          </a:xfrm>
          <a:prstGeom prst="rect">
            <a:avLst/>
          </a:prstGeom>
          <a:ln algn="ctr"/>
        </p:spPr>
        <p:txBody>
          <a:bodyPr lIns="87802" tIns="43901" rIns="87802" bIns="43901"/>
          <a:lstStyle>
            <a:lvl1pPr algn="l" defTabSz="801688" rtl="0" eaLnBrk="0" fontAlgn="ctr" hangingPunct="0">
              <a:spcBef>
                <a:spcPct val="0"/>
              </a:spcBef>
              <a:spcAft>
                <a:spcPct val="0"/>
              </a:spcAft>
              <a:defRPr lang="zh-CN" altLang="en-US" sz="4300" b="1" kern="1200" baseline="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448436" y="5816120"/>
            <a:ext cx="7478586" cy="493200"/>
          </a:xfrm>
          <a:prstGeom prst="rect">
            <a:avLst/>
          </a:prstGeom>
        </p:spPr>
        <p:txBody>
          <a:bodyPr/>
          <a:lstStyle>
            <a:lvl1pPr marL="0" indent="0" algn="l" defTabSz="801688" rtl="0" eaLnBrk="0" fontAlgn="ctr" hangingPunct="0">
              <a:spcBef>
                <a:spcPct val="0"/>
              </a:spcBef>
              <a:spcAft>
                <a:spcPct val="0"/>
              </a:spcAft>
              <a:buNone/>
              <a:defRPr lang="zh-CN" altLang="en-US" sz="2000" kern="1200" baseline="0" dirty="0" smtClean="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smtClean="0"/>
              <a:t>单击此处编辑母版文本样式</a:t>
            </a:r>
          </a:p>
        </p:txBody>
      </p:sp>
      <p:sp>
        <p:nvSpPr>
          <p:cNvPr id="7"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428" y="6500581"/>
            <a:ext cx="257268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dirty="0">
                <a:solidFill>
                  <a:prstClr val="black"/>
                </a:solidFill>
                <a:cs typeface="Huawei Sans" panose="020C0503030203020204" pitchFamily="34" charset="0"/>
              </a:rPr>
              <a:t>版权所有</a:t>
            </a:r>
            <a:r>
              <a:rPr lang="en-US" altLang="zh-CN" sz="1200" dirty="0">
                <a:solidFill>
                  <a:prstClr val="black"/>
                </a:solidFill>
                <a:cs typeface="Huawei Sans" panose="020C0503030203020204" pitchFamily="34" charset="0"/>
              </a:rPr>
              <a:t>© </a:t>
            </a:r>
            <a:r>
              <a:rPr lang="en-US" altLang="zh-CN" sz="1200" dirty="0" smtClean="0">
                <a:solidFill>
                  <a:prstClr val="black"/>
                </a:solidFill>
                <a:cs typeface="Huawei Sans" panose="020C0503030203020204" pitchFamily="34" charset="0"/>
              </a:rPr>
              <a:t>2020 </a:t>
            </a:r>
            <a:r>
              <a:rPr lang="zh-CN" altLang="en-US" sz="1200" dirty="0">
                <a:solidFill>
                  <a:prstClr val="black"/>
                </a:solidFill>
                <a:cs typeface="Huawei Sans" panose="020C0503030203020204" pitchFamily="34" charset="0"/>
              </a:rPr>
              <a:t>华为技术有限公司</a:t>
            </a:r>
          </a:p>
        </p:txBody>
      </p:sp>
      <p:grpSp>
        <p:nvGrpSpPr>
          <p:cNvPr id="9" name="组合 8"/>
          <p:cNvGrpSpPr/>
          <p:nvPr userDrawn="1"/>
        </p:nvGrpSpPr>
        <p:grpSpPr>
          <a:xfrm>
            <a:off x="12162528" y="4653136"/>
            <a:ext cx="638734" cy="1729234"/>
            <a:chOff x="12162528" y="4653136"/>
            <a:chExt cx="638734" cy="1729234"/>
          </a:xfrm>
        </p:grpSpPr>
        <p:sp>
          <p:nvSpPr>
            <p:cNvPr id="10" name="矩形 9">
              <a:extLst>
                <a:ext uri="{FF2B5EF4-FFF2-40B4-BE49-F238E27FC236}">
                  <a16:creationId xmlns="" xmlns:a16="http://schemas.microsoft.com/office/drawing/2014/main" id="{32AEB80E-D574-4C1A-9EB9-3369A2BB96C5}"/>
                </a:ext>
              </a:extLst>
            </p:cNvPr>
            <p:cNvSpPr/>
            <p:nvPr userDrawn="1"/>
          </p:nvSpPr>
          <p:spPr>
            <a:xfrm>
              <a:off x="12212029" y="4653136"/>
              <a:ext cx="539729" cy="288726"/>
            </a:xfrm>
            <a:prstGeom prst="rect">
              <a:avLst/>
            </a:prstGeom>
            <a:solidFill>
              <a:srgbClr val="00B0F0"/>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1" name="矩形 10">
              <a:extLst>
                <a:ext uri="{FF2B5EF4-FFF2-40B4-BE49-F238E27FC236}">
                  <a16:creationId xmlns="" xmlns:a16="http://schemas.microsoft.com/office/drawing/2014/main" id="{E94F5345-F49B-42D0-B35C-CA4FB19A3DA6}"/>
                </a:ext>
              </a:extLst>
            </p:cNvPr>
            <p:cNvSpPr/>
            <p:nvPr userDrawn="1"/>
          </p:nvSpPr>
          <p:spPr>
            <a:xfrm>
              <a:off x="12212029" y="4941964"/>
              <a:ext cx="539729" cy="288000"/>
            </a:xfrm>
            <a:prstGeom prst="rect">
              <a:avLst/>
            </a:prstGeom>
            <a:solidFill>
              <a:srgbClr val="A6D2FF"/>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2" name="矩形 11">
              <a:extLst>
                <a:ext uri="{FF2B5EF4-FFF2-40B4-BE49-F238E27FC236}">
                  <a16:creationId xmlns="" xmlns:a16="http://schemas.microsoft.com/office/drawing/2014/main" id="{BA62EB75-581F-4CD2-92A6-87BDFE3BDBC3}"/>
                </a:ext>
              </a:extLst>
            </p:cNvPr>
            <p:cNvSpPr/>
            <p:nvPr userDrawn="1"/>
          </p:nvSpPr>
          <p:spPr>
            <a:xfrm>
              <a:off x="12212029" y="5230066"/>
              <a:ext cx="539729" cy="288000"/>
            </a:xfrm>
            <a:prstGeom prst="rect">
              <a:avLst/>
            </a:prstGeom>
            <a:solidFill>
              <a:srgbClr val="D8D8D8"/>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4" name="矩形 13">
              <a:extLst>
                <a:ext uri="{FF2B5EF4-FFF2-40B4-BE49-F238E27FC236}">
                  <a16:creationId xmlns="" xmlns:a16="http://schemas.microsoft.com/office/drawing/2014/main" id="{947DE7E3-EC9F-4331-B252-7BCE51B7F0DA}"/>
                </a:ext>
              </a:extLst>
            </p:cNvPr>
            <p:cNvSpPr/>
            <p:nvPr userDrawn="1"/>
          </p:nvSpPr>
          <p:spPr>
            <a:xfrm>
              <a:off x="12212029" y="5518168"/>
              <a:ext cx="539729" cy="288000"/>
            </a:xfrm>
            <a:prstGeom prst="rect">
              <a:avLst/>
            </a:prstGeom>
            <a:solidFill>
              <a:srgbClr val="C00000"/>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5" name="矩形 14">
              <a:extLst>
                <a:ext uri="{FF2B5EF4-FFF2-40B4-BE49-F238E27FC236}">
                  <a16:creationId xmlns="" xmlns:a16="http://schemas.microsoft.com/office/drawing/2014/main" id="{BE210CD8-3823-4C2E-B3EA-E42C40CFB29F}"/>
                </a:ext>
              </a:extLst>
            </p:cNvPr>
            <p:cNvSpPr/>
            <p:nvPr userDrawn="1"/>
          </p:nvSpPr>
          <p:spPr>
            <a:xfrm>
              <a:off x="12212029" y="5806270"/>
              <a:ext cx="539729" cy="288000"/>
            </a:xfrm>
            <a:prstGeom prst="rect">
              <a:avLst/>
            </a:prstGeom>
            <a:solidFill>
              <a:srgbClr val="FFFFCC"/>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6" name="矩形 15">
              <a:extLst>
                <a:ext uri="{FF2B5EF4-FFF2-40B4-BE49-F238E27FC236}">
                  <a16:creationId xmlns="" xmlns:a16="http://schemas.microsoft.com/office/drawing/2014/main" id="{BE8A406D-0F03-42D8-9159-77B9DE9EB30E}"/>
                </a:ext>
              </a:extLst>
            </p:cNvPr>
            <p:cNvSpPr/>
            <p:nvPr userDrawn="1"/>
          </p:nvSpPr>
          <p:spPr>
            <a:xfrm>
              <a:off x="12212029" y="6094370"/>
              <a:ext cx="539729" cy="288000"/>
            </a:xfrm>
            <a:prstGeom prst="rect">
              <a:avLst/>
            </a:prstGeom>
            <a:solidFill>
              <a:srgbClr val="FFC000"/>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8" name="文本框 17">
              <a:extLst>
                <a:ext uri="{FF2B5EF4-FFF2-40B4-BE49-F238E27FC236}">
                  <a16:creationId xmlns="" xmlns:a16="http://schemas.microsoft.com/office/drawing/2014/main" id="{98A3A11A-AB61-497E-B3AE-12E999A6BBBA}"/>
                </a:ext>
              </a:extLst>
            </p:cNvPr>
            <p:cNvSpPr txBox="1"/>
            <p:nvPr userDrawn="1"/>
          </p:nvSpPr>
          <p:spPr bwMode="auto">
            <a:xfrm>
              <a:off x="12162528" y="4683920"/>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表格表头</a:t>
              </a:r>
            </a:p>
          </p:txBody>
        </p:sp>
        <p:sp>
          <p:nvSpPr>
            <p:cNvPr id="19" name="文本框 18">
              <a:extLst>
                <a:ext uri="{FF2B5EF4-FFF2-40B4-BE49-F238E27FC236}">
                  <a16:creationId xmlns="" xmlns:a16="http://schemas.microsoft.com/office/drawing/2014/main" id="{CF824ACE-31EE-452D-A81D-32E189AFE158}"/>
                </a:ext>
              </a:extLst>
            </p:cNvPr>
            <p:cNvSpPr txBox="1"/>
            <p:nvPr userDrawn="1"/>
          </p:nvSpPr>
          <p:spPr bwMode="auto">
            <a:xfrm>
              <a:off x="12162528" y="4972385"/>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表格边框</a:t>
              </a:r>
            </a:p>
          </p:txBody>
        </p:sp>
        <p:sp>
          <p:nvSpPr>
            <p:cNvPr id="20" name="文本框 19">
              <a:extLst>
                <a:ext uri="{FF2B5EF4-FFF2-40B4-BE49-F238E27FC236}">
                  <a16:creationId xmlns="" xmlns:a16="http://schemas.microsoft.com/office/drawing/2014/main" id="{7399143C-FDAD-45F1-BC44-030BD92ABA98}"/>
                </a:ext>
              </a:extLst>
            </p:cNvPr>
            <p:cNvSpPr txBox="1"/>
            <p:nvPr userDrawn="1"/>
          </p:nvSpPr>
          <p:spPr bwMode="auto">
            <a:xfrm>
              <a:off x="12162528" y="5260487"/>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导航灰底</a:t>
              </a:r>
            </a:p>
          </p:txBody>
        </p:sp>
        <p:sp>
          <p:nvSpPr>
            <p:cNvPr id="21" name="文本框 20">
              <a:extLst>
                <a:ext uri="{FF2B5EF4-FFF2-40B4-BE49-F238E27FC236}">
                  <a16:creationId xmlns="" xmlns:a16="http://schemas.microsoft.com/office/drawing/2014/main" id="{308D80BD-0AC4-4D30-BDF8-F241047905A7}"/>
                </a:ext>
              </a:extLst>
            </p:cNvPr>
            <p:cNvSpPr txBox="1"/>
            <p:nvPr userDrawn="1"/>
          </p:nvSpPr>
          <p:spPr bwMode="auto">
            <a:xfrm>
              <a:off x="12220212" y="5548589"/>
              <a:ext cx="52336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华为红</a:t>
              </a:r>
            </a:p>
          </p:txBody>
        </p:sp>
        <p:sp>
          <p:nvSpPr>
            <p:cNvPr id="22" name="文本框 21">
              <a:extLst>
                <a:ext uri="{FF2B5EF4-FFF2-40B4-BE49-F238E27FC236}">
                  <a16:creationId xmlns="" xmlns:a16="http://schemas.microsoft.com/office/drawing/2014/main" id="{B9CBC549-23CA-4012-B493-FF768D1829F1}"/>
                </a:ext>
              </a:extLst>
            </p:cNvPr>
            <p:cNvSpPr txBox="1"/>
            <p:nvPr userDrawn="1"/>
          </p:nvSpPr>
          <p:spPr bwMode="auto">
            <a:xfrm>
              <a:off x="12162528" y="58366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文字底色</a:t>
              </a:r>
            </a:p>
          </p:txBody>
        </p:sp>
        <p:sp>
          <p:nvSpPr>
            <p:cNvPr id="23" name="文本框 22">
              <a:extLst>
                <a:ext uri="{FF2B5EF4-FFF2-40B4-BE49-F238E27FC236}">
                  <a16:creationId xmlns="" xmlns:a16="http://schemas.microsoft.com/office/drawing/2014/main" id="{DA49D1AE-05B4-4A19-9F6F-8B89D09C41DD}"/>
                </a:ext>
              </a:extLst>
            </p:cNvPr>
            <p:cNvSpPr txBox="1"/>
            <p:nvPr userDrawn="1"/>
          </p:nvSpPr>
          <p:spPr bwMode="auto">
            <a:xfrm>
              <a:off x="12162528" y="61247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文字边框</a:t>
              </a:r>
            </a:p>
          </p:txBody>
        </p:sp>
      </p:grpSp>
      <p:sp>
        <p:nvSpPr>
          <p:cNvPr id="24" name="Rectangle 69">
            <a:extLst>
              <a:ext uri="{FF2B5EF4-FFF2-40B4-BE49-F238E27FC236}">
                <a16:creationId xmlns="" xmlns:a16="http://schemas.microsoft.com/office/drawing/2014/main" id="{6ED2DBAA-9261-44D2-836C-78E5FB250BAC}"/>
              </a:ext>
            </a:extLst>
          </p:cNvPr>
          <p:cNvSpPr>
            <a:spLocks noChangeArrowheads="1"/>
          </p:cNvSpPr>
          <p:nvPr userDrawn="1"/>
        </p:nvSpPr>
        <p:spPr bwMode="auto">
          <a:xfrm>
            <a:off x="155280" y="6500581"/>
            <a:ext cx="658440" cy="265552"/>
          </a:xfrm>
          <a:prstGeom prst="rect">
            <a:avLst/>
          </a:prstGeom>
          <a:noFill/>
          <a:ln w="9525" algn="ctr">
            <a:noFill/>
            <a:miter lim="800000"/>
            <a:headEnd/>
            <a:tailEnd/>
          </a:ln>
          <a:effectLst/>
        </p:spPr>
        <p:txBody>
          <a:bodyPr wrap="none" lIns="80070" tIns="40036" rIns="80070" bIns="40036">
            <a:spAutoFit/>
          </a:bodyPr>
          <a:lstStyle/>
          <a:p>
            <a:pPr defTabSz="801347" eaLnBrk="0" fontAlgn="ctr" hangingPunct="0">
              <a:defRPr/>
            </a:pPr>
            <a:r>
              <a:rPr lang="zh-CN" altLang="en-US" sz="1200" dirty="0">
                <a:solidFill>
                  <a:prstClr val="black"/>
                </a:solidFill>
                <a:cs typeface="Huawei Sans" panose="020C0503030203020204" pitchFamily="34" charset="0"/>
              </a:rPr>
              <a:t>第</a:t>
            </a:r>
            <a:fld id="{2F2CF7F5-F178-4429-B6CA-28062DF31937}" type="slidenum">
              <a:rPr lang="en-US" altLang="zh-CN" sz="1200" smtClean="0">
                <a:solidFill>
                  <a:prstClr val="black"/>
                </a:solidFill>
                <a:cs typeface="Huawei Sans" panose="020C0503030203020204" pitchFamily="34" charset="0"/>
              </a:rPr>
              <a:pPr defTabSz="801347" eaLnBrk="0" fontAlgn="ctr" hangingPunct="0">
                <a:defRPr/>
              </a:pPr>
              <a:t>‹#›</a:t>
            </a:fld>
            <a:r>
              <a:rPr lang="zh-CN" altLang="en-US" sz="1200" dirty="0">
                <a:solidFill>
                  <a:prstClr val="black"/>
                </a:solidFill>
                <a:cs typeface="Huawei Sans" panose="020C0503030203020204" pitchFamily="34" charset="0"/>
              </a:rPr>
              <a:t>页</a:t>
            </a:r>
            <a:endParaRPr lang="en-US" altLang="zh-CN" sz="1200" dirty="0">
              <a:solidFill>
                <a:prstClr val="black"/>
              </a:solidFill>
              <a:cs typeface="Huawei Sans" panose="020C0503030203020204" pitchFamily="34" charset="0"/>
            </a:endParaRPr>
          </a:p>
        </p:txBody>
      </p:sp>
    </p:spTree>
    <p:extLst>
      <p:ext uri="{BB962C8B-B14F-4D97-AF65-F5344CB8AC3E}">
        <p14:creationId xmlns:p14="http://schemas.microsoft.com/office/powerpoint/2010/main" val="18228096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a:prstGeom prst="rect">
            <a:avLst/>
          </a:prstGeo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smtClean="0"/>
              <a:t>单击此处编辑母版标题样式</a:t>
            </a:r>
            <a:endParaRPr lang="zh-CN" altLang="en-US" dirty="0"/>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8" name="文本占位符 6"/>
          <p:cNvSpPr>
            <a:spLocks noGrp="1"/>
          </p:cNvSpPr>
          <p:nvPr>
            <p:ph type="body" sz="quarter" idx="10" hasCustomPrompt="1"/>
          </p:nvPr>
        </p:nvSpPr>
        <p:spPr>
          <a:xfrm>
            <a:off x="442912" y="1233488"/>
            <a:ext cx="11306175" cy="4680000"/>
          </a:xfrm>
          <a:prstGeom prst="rect">
            <a:avLst/>
          </a:prstGeom>
        </p:spPr>
        <p:txBody>
          <a:bodyPr/>
          <a:lstStyle>
            <a:lvl1pPr algn="l">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32859786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8#仅标题">
    <p:spTree>
      <p:nvGrpSpPr>
        <p:cNvPr id="1" name=""/>
        <p:cNvGrpSpPr/>
        <p:nvPr/>
      </p:nvGrpSpPr>
      <p:grpSpPr>
        <a:xfrm>
          <a:off x="0" y="0"/>
          <a:ext cx="0" cy="0"/>
          <a:chOff x="0" y="0"/>
          <a:chExt cx="0" cy="0"/>
        </a:xfrm>
      </p:grpSpPr>
      <p:sp>
        <p:nvSpPr>
          <p:cNvPr id="1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6" name="标题 1"/>
          <p:cNvSpPr>
            <a:spLocks noGrp="1"/>
          </p:cNvSpPr>
          <p:nvPr>
            <p:ph type="title"/>
          </p:nvPr>
        </p:nvSpPr>
        <p:spPr>
          <a:xfrm>
            <a:off x="1594800" y="410400"/>
            <a:ext cx="9831600" cy="640800"/>
          </a:xfrm>
          <a:prstGeom prst="rect">
            <a:avLst/>
          </a:prstGeo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4292560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351364381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82608444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84624">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67692">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40298052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xmlns=""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2149336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99053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5280247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963674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0524204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10235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3.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xmlns=""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 id="2147483872" r:id="rId11"/>
    <p:sldLayoutId id="2147483873" r:id="rId12"/>
    <p:sldLayoutId id="2147483874" r:id="rId13"/>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 id="2147483875" r:id="rId6"/>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xmlns=""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xmlns=""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xmlns=""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xmlns=""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16.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ti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oleObject" Target="../embeddings/Microsoft_Visio_2003-2010___1111111111111.vsd"/><Relationship Id="rId7" Type="http://schemas.openxmlformats.org/officeDocument/2006/relationships/oleObject" Target="../embeddings/Microsoft_Visio_2003-2010___3333333333333.vsd"/><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82.emf"/><Relationship Id="rId5" Type="http://schemas.openxmlformats.org/officeDocument/2006/relationships/oleObject" Target="../embeddings/Microsoft_Visio_2003-2010___2222222222222.vsd"/><Relationship Id="rId4" Type="http://schemas.openxmlformats.org/officeDocument/2006/relationships/image" Target="../media/image81.emf"/></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93.png"/><Relationship Id="rId5" Type="http://schemas.openxmlformats.org/officeDocument/2006/relationships/image" Target="../media/image92.tiff"/><Relationship Id="rId4" Type="http://schemas.openxmlformats.org/officeDocument/2006/relationships/image" Target="../media/image91.tiff"/><Relationship Id="rId9" Type="http://schemas.openxmlformats.org/officeDocument/2006/relationships/image" Target="../media/image9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Visio___1111111111111.vsdx"/><Relationship Id="rId2" Type="http://schemas.openxmlformats.org/officeDocument/2006/relationships/slideLayout" Target="../slideLayouts/slideLayout16.xml"/><Relationship Id="rId1" Type="http://schemas.openxmlformats.org/officeDocument/2006/relationships/vmlDrawing" Target="../drawings/vmlDrawing2.vml"/><Relationship Id="rId4" Type="http://schemas.openxmlformats.org/officeDocument/2006/relationships/image" Target="../media/image105.emf"/></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Visio___2222222222222.vsdx"/><Relationship Id="rId2" Type="http://schemas.openxmlformats.org/officeDocument/2006/relationships/slideLayout" Target="../slideLayouts/slideLayout16.xml"/><Relationship Id="rId1" Type="http://schemas.openxmlformats.org/officeDocument/2006/relationships/vmlDrawing" Target="../drawings/vmlDrawing3.vml"/><Relationship Id="rId4" Type="http://schemas.openxmlformats.org/officeDocument/2006/relationships/image" Target="../media/image106.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6.xml"/><Relationship Id="rId5" Type="http://schemas.openxmlformats.org/officeDocument/2006/relationships/chart" Target="../charts/chart4.xml"/><Relationship Id="rId4" Type="http://schemas.openxmlformats.org/officeDocument/2006/relationships/chart" Target="../charts/chart3.xml"/></Relationships>
</file>

<file path=ppt/slides/_rels/slide7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9.jpe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16.xml"/><Relationship Id="rId1" Type="http://schemas.openxmlformats.org/officeDocument/2006/relationships/vmlDrawing" Target="../drawings/vmlDrawing4.vml"/><Relationship Id="rId4" Type="http://schemas.openxmlformats.org/officeDocument/2006/relationships/image" Target="../media/image107.w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6.xml"/><Relationship Id="rId5" Type="http://schemas.openxmlformats.org/officeDocument/2006/relationships/image" Target="../media/image111.png"/><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115.jpeg"/><Relationship Id="rId5" Type="http://schemas.openxmlformats.org/officeDocument/2006/relationships/image" Target="../media/image114.jpeg"/><Relationship Id="rId10" Type="http://schemas.openxmlformats.org/officeDocument/2006/relationships/image" Target="../media/image119.jpeg"/><Relationship Id="rId4" Type="http://schemas.openxmlformats.org/officeDocument/2006/relationships/image" Target="../media/image113.jpeg"/><Relationship Id="rId9" Type="http://schemas.openxmlformats.org/officeDocument/2006/relationships/image" Target="../media/image11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120.png"/><Relationship Id="rId7" Type="http://schemas.openxmlformats.org/officeDocument/2006/relationships/image" Target="../media/image113.jpe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112.png"/><Relationship Id="rId5" Type="http://schemas.openxmlformats.org/officeDocument/2006/relationships/image" Target="../media/image122.png"/><Relationship Id="rId10" Type="http://schemas.openxmlformats.org/officeDocument/2006/relationships/image" Target="../media/image119.jpeg"/><Relationship Id="rId4" Type="http://schemas.openxmlformats.org/officeDocument/2006/relationships/image" Target="../media/image121.png"/><Relationship Id="rId9"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130.png"/><Relationship Id="rId11" Type="http://schemas.openxmlformats.org/officeDocument/2006/relationships/image" Target="../media/image126.png"/><Relationship Id="rId5" Type="http://schemas.openxmlformats.org/officeDocument/2006/relationships/image" Target="../media/image129.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25.png"/></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88.png"/><Relationship Id="rId1" Type="http://schemas.openxmlformats.org/officeDocument/2006/relationships/slideLayout" Target="../slideLayouts/slideLayout16.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8" Type="http://schemas.openxmlformats.org/officeDocument/2006/relationships/image" Target="../media/image142.tmp"/><Relationship Id="rId3" Type="http://schemas.openxmlformats.org/officeDocument/2006/relationships/hyperlink" Target="https://e.huawei.com/cn/talent/#/home" TargetMode="External"/><Relationship Id="rId7"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140.png"/><Relationship Id="rId5" Type="http://schemas.openxmlformats.org/officeDocument/2006/relationships/hyperlink" Target="http://support.huawei.com/enterprise/" TargetMode="External"/><Relationship Id="rId4" Type="http://schemas.openxmlformats.org/officeDocument/2006/relationships/hyperlink" Target="http://enterprise.huawei.com/cn/" TargetMode="External"/><Relationship Id="rId9" Type="http://schemas.openxmlformats.org/officeDocument/2006/relationships/image" Target="../media/image143.tmp"/></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lstStyle/>
          <a:p>
            <a:r>
              <a:rPr lang="en-US" altLang="zh-CN" smtClean="0"/>
              <a:t>《</a:t>
            </a:r>
            <a:r>
              <a:rPr lang="zh-CN" altLang="en-US" smtClean="0"/>
              <a:t>计算机组成与结构</a:t>
            </a:r>
            <a:r>
              <a:rPr lang="en-US" altLang="zh-CN" smtClean="0"/>
              <a:t>》— </a:t>
            </a:r>
            <a:r>
              <a:rPr lang="zh-CN" altLang="en-US" smtClean="0"/>
              <a:t>鲲鹏处理器</a:t>
            </a:r>
            <a:endParaRPr lang="zh-CN" altLang="en-US" dirty="0"/>
          </a:p>
        </p:txBody>
      </p:sp>
      <p:sp>
        <p:nvSpPr>
          <p:cNvPr id="9" name="文本占位符 8"/>
          <p:cNvSpPr>
            <a:spLocks noGrp="1"/>
          </p:cNvSpPr>
          <p:nvPr>
            <p:ph type="body" sz="quarter" idx="10"/>
          </p:nvPr>
        </p:nvSpPr>
        <p:spPr/>
        <p:txBody>
          <a:bodyPr/>
          <a:lstStyle/>
          <a:p>
            <a:r>
              <a:rPr lang="zh-CN" altLang="en-US" smtClean="0"/>
              <a:t>版本：</a:t>
            </a:r>
            <a:r>
              <a:rPr lang="en-US" altLang="zh-CN" smtClean="0"/>
              <a:t>V1.0</a:t>
            </a:r>
            <a:endParaRPr lang="zh-CN" altLang="en-US" dirty="0"/>
          </a:p>
        </p:txBody>
      </p:sp>
    </p:spTree>
    <p:extLst>
      <p:ext uri="{BB962C8B-B14F-4D97-AF65-F5344CB8AC3E}">
        <p14:creationId xmlns:p14="http://schemas.microsoft.com/office/powerpoint/2010/main" val="1456205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9" descr="http://component-solutions.tek.com/images/services/ic-packaging/design/ic-package-desig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286" y="1459639"/>
            <a:ext cx="2734904" cy="19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2"/>
          <p:cNvSpPr>
            <a:spLocks noGrp="1"/>
          </p:cNvSpPr>
          <p:nvPr>
            <p:ph type="title"/>
          </p:nvPr>
        </p:nvSpPr>
        <p:spPr/>
        <p:txBody>
          <a:bodyPr/>
          <a:lstStyle/>
          <a:p>
            <a:r>
              <a:rPr lang="zh-CN" altLang="en-US" smtClean="0"/>
              <a:t>芯片行业产业链</a:t>
            </a:r>
            <a:endParaRPr lang="zh-CN" altLang="en-US" dirty="0" smtClean="0"/>
          </a:p>
        </p:txBody>
      </p:sp>
      <p:pic>
        <p:nvPicPr>
          <p:cNvPr id="5" name="Picture 5" descr="CO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891" y="1700205"/>
            <a:ext cx="2209800" cy="166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1525229" y="3713315"/>
            <a:ext cx="16319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1" dirty="0">
                <a:latin typeface="Huawei Sans" panose="020C0503030203020204" pitchFamily="34" charset="0"/>
                <a:ea typeface="方正兰亭黑简体" panose="02000000000000000000" pitchFamily="2" charset="-122"/>
              </a:rPr>
              <a:t>芯片设计</a:t>
            </a:r>
          </a:p>
        </p:txBody>
      </p:sp>
      <p:sp>
        <p:nvSpPr>
          <p:cNvPr id="7" name="Text Box 8"/>
          <p:cNvSpPr txBox="1">
            <a:spLocks noChangeArrowheads="1"/>
          </p:cNvSpPr>
          <p:nvPr/>
        </p:nvSpPr>
        <p:spPr bwMode="auto">
          <a:xfrm>
            <a:off x="5267701" y="3668994"/>
            <a:ext cx="16340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1" dirty="0" smtClean="0">
                <a:latin typeface="Huawei Sans" panose="020C0503030203020204" pitchFamily="34" charset="0"/>
                <a:ea typeface="方正兰亭黑简体" panose="02000000000000000000" pitchFamily="2" charset="-122"/>
              </a:rPr>
              <a:t>晶圆加工</a:t>
            </a:r>
            <a:endParaRPr lang="zh-CN" altLang="en-US" sz="1600" b="1" dirty="0">
              <a:latin typeface="Huawei Sans" panose="020C0503030203020204" pitchFamily="34" charset="0"/>
              <a:ea typeface="方正兰亭黑简体" panose="02000000000000000000" pitchFamily="2" charset="-122"/>
            </a:endParaRPr>
          </a:p>
        </p:txBody>
      </p:sp>
      <p:sp>
        <p:nvSpPr>
          <p:cNvPr id="8" name="Text Box 11"/>
          <p:cNvSpPr txBox="1">
            <a:spLocks noChangeArrowheads="1"/>
          </p:cNvSpPr>
          <p:nvPr/>
        </p:nvSpPr>
        <p:spPr bwMode="auto">
          <a:xfrm>
            <a:off x="8865284" y="3668994"/>
            <a:ext cx="2305049"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1" dirty="0" smtClean="0">
                <a:latin typeface="Huawei Sans" panose="020C0503030203020204" pitchFamily="34" charset="0"/>
                <a:ea typeface="方正兰亭黑简体" panose="02000000000000000000" pitchFamily="2" charset="-122"/>
              </a:rPr>
              <a:t>芯片封装测试</a:t>
            </a:r>
            <a:endParaRPr lang="zh-CN" altLang="en-US" sz="1600" b="1" dirty="0">
              <a:latin typeface="Huawei Sans" panose="020C0503030203020204" pitchFamily="34" charset="0"/>
              <a:ea typeface="方正兰亭黑简体" panose="02000000000000000000" pitchFamily="2" charset="-122"/>
            </a:endParaRPr>
          </a:p>
        </p:txBody>
      </p:sp>
      <p:sp>
        <p:nvSpPr>
          <p:cNvPr id="9" name="Line 13"/>
          <p:cNvSpPr>
            <a:spLocks noChangeShapeType="1"/>
          </p:cNvSpPr>
          <p:nvPr/>
        </p:nvSpPr>
        <p:spPr bwMode="auto">
          <a:xfrm>
            <a:off x="3265687" y="2479858"/>
            <a:ext cx="1344084" cy="0"/>
          </a:xfrm>
          <a:prstGeom prst="line">
            <a:avLst/>
          </a:prstGeom>
          <a:noFill/>
          <a:ln w="38100">
            <a:solidFill>
              <a:srgbClr val="C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333">
              <a:latin typeface="Huawei Sans" panose="020C0503030203020204" pitchFamily="34" charset="0"/>
              <a:ea typeface="方正兰亭黑简体" panose="02000000000000000000" pitchFamily="2" charset="-122"/>
            </a:endParaRPr>
          </a:p>
        </p:txBody>
      </p:sp>
      <p:sp>
        <p:nvSpPr>
          <p:cNvPr id="11" name="Line 14"/>
          <p:cNvSpPr>
            <a:spLocks noChangeShapeType="1"/>
          </p:cNvSpPr>
          <p:nvPr/>
        </p:nvSpPr>
        <p:spPr bwMode="auto">
          <a:xfrm>
            <a:off x="7075686" y="2479858"/>
            <a:ext cx="1441451" cy="0"/>
          </a:xfrm>
          <a:prstGeom prst="line">
            <a:avLst/>
          </a:prstGeom>
          <a:noFill/>
          <a:ln w="38100">
            <a:solidFill>
              <a:srgbClr val="C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333">
              <a:latin typeface="Huawei Sans" panose="020C0503030203020204" pitchFamily="34" charset="0"/>
              <a:ea typeface="方正兰亭黑简体" panose="02000000000000000000" pitchFamily="2" charset="-122"/>
            </a:endParaRPr>
          </a:p>
        </p:txBody>
      </p:sp>
      <p:sp>
        <p:nvSpPr>
          <p:cNvPr id="12" name="Text Box 17"/>
          <p:cNvSpPr txBox="1">
            <a:spLocks noChangeArrowheads="1"/>
          </p:cNvSpPr>
          <p:nvPr/>
        </p:nvSpPr>
        <p:spPr bwMode="auto">
          <a:xfrm>
            <a:off x="1019175" y="4400666"/>
            <a:ext cx="29185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400" dirty="0">
                <a:latin typeface="Huawei Sans" panose="020C0503030203020204" pitchFamily="34" charset="0"/>
                <a:ea typeface="方正兰亭黑简体" panose="02000000000000000000" pitchFamily="2" charset="-122"/>
              </a:rPr>
              <a:t>集成电路设计涉及对</a:t>
            </a:r>
            <a:r>
              <a:rPr lang="zh-CN" altLang="en-US" sz="1400" dirty="0" smtClean="0">
                <a:latin typeface="Huawei Sans" panose="020C0503030203020204" pitchFamily="34" charset="0"/>
                <a:ea typeface="方正兰亭黑简体" panose="02000000000000000000" pitchFamily="2" charset="-122"/>
              </a:rPr>
              <a:t>电子器件和器件</a:t>
            </a:r>
            <a:r>
              <a:rPr lang="zh-CN" altLang="en-US" sz="1400" dirty="0">
                <a:latin typeface="Huawei Sans" panose="020C0503030203020204" pitchFamily="34" charset="0"/>
                <a:ea typeface="方正兰亭黑简体" panose="02000000000000000000" pitchFamily="2" charset="-122"/>
              </a:rPr>
              <a:t>间互连线模型的创建</a:t>
            </a:r>
            <a:r>
              <a:rPr lang="zh-CN" altLang="en-US" sz="1400" dirty="0" smtClean="0">
                <a:latin typeface="Huawei Sans" panose="020C0503030203020204" pitchFamily="34" charset="0"/>
                <a:ea typeface="方正兰亭黑简体" panose="02000000000000000000" pitchFamily="2" charset="-122"/>
              </a:rPr>
              <a:t>。</a:t>
            </a:r>
            <a:endParaRPr lang="en-US" altLang="zh-CN" sz="1400" dirty="0">
              <a:latin typeface="Huawei Sans" panose="020C0503030203020204" pitchFamily="34" charset="0"/>
              <a:ea typeface="方正兰亭黑简体" panose="02000000000000000000" pitchFamily="2" charset="-122"/>
            </a:endParaRPr>
          </a:p>
        </p:txBody>
      </p:sp>
      <p:sp>
        <p:nvSpPr>
          <p:cNvPr id="13" name="Text Box 18"/>
          <p:cNvSpPr txBox="1">
            <a:spLocks noChangeArrowheads="1"/>
          </p:cNvSpPr>
          <p:nvPr/>
        </p:nvSpPr>
        <p:spPr bwMode="auto">
          <a:xfrm>
            <a:off x="4520539" y="4292944"/>
            <a:ext cx="31058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400" dirty="0" smtClean="0">
                <a:latin typeface="Huawei Sans" panose="020C0503030203020204" pitchFamily="34" charset="0"/>
                <a:ea typeface="方正兰亭黑简体" panose="02000000000000000000" pitchFamily="2" charset="-122"/>
              </a:rPr>
              <a:t>晶圆加工是一系列化学</a:t>
            </a:r>
            <a:r>
              <a:rPr lang="zh-CN" altLang="en-US" sz="1400" dirty="0">
                <a:latin typeface="Huawei Sans" panose="020C0503030203020204" pitchFamily="34" charset="0"/>
                <a:ea typeface="方正兰亭黑简体" panose="02000000000000000000" pitchFamily="2" charset="-122"/>
              </a:rPr>
              <a:t>处理步骤</a:t>
            </a:r>
            <a:r>
              <a:rPr lang="zh-CN" altLang="en-US" sz="1400" dirty="0" smtClean="0">
                <a:latin typeface="Huawei Sans" panose="020C0503030203020204" pitchFamily="34" charset="0"/>
                <a:ea typeface="方正兰亭黑简体" panose="02000000000000000000" pitchFamily="2" charset="-122"/>
              </a:rPr>
              <a:t>，使得电子电路</a:t>
            </a:r>
            <a:r>
              <a:rPr lang="zh-CN" altLang="en-US" sz="1400" dirty="0">
                <a:latin typeface="Huawei Sans" panose="020C0503030203020204" pitchFamily="34" charset="0"/>
                <a:ea typeface="方正兰亭黑简体" panose="02000000000000000000" pitchFamily="2" charset="-122"/>
              </a:rPr>
              <a:t>逐渐形成在使用纯半导体材料制作的芯片上</a:t>
            </a:r>
            <a:r>
              <a:rPr lang="zh-CN" altLang="en-US" sz="1400" dirty="0" smtClean="0">
                <a:latin typeface="Huawei Sans" panose="020C0503030203020204" pitchFamily="34" charset="0"/>
                <a:ea typeface="方正兰亭黑简体" panose="02000000000000000000" pitchFamily="2" charset="-122"/>
              </a:rPr>
              <a:t>。</a:t>
            </a:r>
            <a:endParaRPr lang="en-US" altLang="zh-CN" sz="1400" dirty="0">
              <a:latin typeface="Huawei Sans" panose="020C0503030203020204" pitchFamily="34" charset="0"/>
              <a:ea typeface="方正兰亭黑简体" panose="02000000000000000000" pitchFamily="2" charset="-122"/>
            </a:endParaRPr>
          </a:p>
        </p:txBody>
      </p:sp>
      <p:sp>
        <p:nvSpPr>
          <p:cNvPr id="14" name="Text Box 19"/>
          <p:cNvSpPr txBox="1">
            <a:spLocks noChangeArrowheads="1"/>
          </p:cNvSpPr>
          <p:nvPr/>
        </p:nvSpPr>
        <p:spPr bwMode="auto">
          <a:xfrm>
            <a:off x="8153201" y="4264662"/>
            <a:ext cx="301713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400" dirty="0" smtClean="0">
                <a:latin typeface="Huawei Sans" panose="020C0503030203020204" pitchFamily="34" charset="0"/>
                <a:ea typeface="方正兰亭黑简体" panose="02000000000000000000" pitchFamily="2" charset="-122"/>
              </a:rPr>
              <a:t>封装是将器件</a:t>
            </a:r>
            <a:r>
              <a:rPr lang="zh-CN" altLang="en-US" sz="1400" dirty="0">
                <a:latin typeface="Huawei Sans" panose="020C0503030203020204" pitchFamily="34" charset="0"/>
                <a:ea typeface="方正兰亭黑简体" panose="02000000000000000000" pitchFamily="2" charset="-122"/>
              </a:rPr>
              <a:t>的核心</a:t>
            </a:r>
            <a:r>
              <a:rPr lang="zh-CN" altLang="en-US" sz="1400" dirty="0" smtClean="0">
                <a:latin typeface="Huawei Sans" panose="020C0503030203020204" pitchFamily="34" charset="0"/>
                <a:ea typeface="方正兰亭黑简体" panose="02000000000000000000" pitchFamily="2" charset="-122"/>
              </a:rPr>
              <a:t>晶粒封装</a:t>
            </a:r>
            <a:r>
              <a:rPr lang="zh-CN" altLang="en-US" sz="1400" dirty="0">
                <a:latin typeface="Huawei Sans" panose="020C0503030203020204" pitchFamily="34" charset="0"/>
                <a:ea typeface="方正兰亭黑简体" panose="02000000000000000000" pitchFamily="2" charset="-122"/>
              </a:rPr>
              <a:t>在一个支撑物</a:t>
            </a:r>
            <a:r>
              <a:rPr lang="zh-CN" altLang="en-US" sz="1400" dirty="0" smtClean="0">
                <a:latin typeface="Huawei Sans" panose="020C0503030203020204" pitchFamily="34" charset="0"/>
                <a:ea typeface="方正兰亭黑简体" panose="02000000000000000000" pitchFamily="2" charset="-122"/>
              </a:rPr>
              <a:t>之内的过程，</a:t>
            </a:r>
            <a:r>
              <a:rPr lang="zh-CN" altLang="en-US" sz="1400" dirty="0">
                <a:latin typeface="Huawei Sans" panose="020C0503030203020204" pitchFamily="34" charset="0"/>
                <a:ea typeface="方正兰亭黑简体" panose="02000000000000000000" pitchFamily="2" charset="-122"/>
              </a:rPr>
              <a:t>这个封装可以防止物理</a:t>
            </a:r>
            <a:r>
              <a:rPr lang="zh-CN" altLang="en-US" sz="1400" dirty="0" smtClean="0">
                <a:latin typeface="Huawei Sans" panose="020C0503030203020204" pitchFamily="34" charset="0"/>
                <a:ea typeface="方正兰亭黑简体" panose="02000000000000000000" pitchFamily="2" charset="-122"/>
              </a:rPr>
              <a:t>损坏以及</a:t>
            </a:r>
            <a:r>
              <a:rPr lang="zh-CN" altLang="en-US" sz="1400" dirty="0">
                <a:latin typeface="Huawei Sans" panose="020C0503030203020204" pitchFamily="34" charset="0"/>
                <a:ea typeface="方正兰亭黑简体" panose="02000000000000000000" pitchFamily="2" charset="-122"/>
              </a:rPr>
              <a:t>化学腐蚀，并提供对外连接的</a:t>
            </a:r>
            <a:r>
              <a:rPr lang="zh-CN" altLang="en-US" sz="1400" dirty="0" smtClean="0">
                <a:latin typeface="Huawei Sans" panose="020C0503030203020204" pitchFamily="34" charset="0"/>
                <a:ea typeface="方正兰亭黑简体" panose="02000000000000000000" pitchFamily="2" charset="-122"/>
              </a:rPr>
              <a:t>引脚，之后</a:t>
            </a:r>
            <a:r>
              <a:rPr lang="zh-CN" altLang="en-US" sz="1400" dirty="0">
                <a:latin typeface="Huawei Sans" panose="020C0503030203020204" pitchFamily="34" charset="0"/>
                <a:ea typeface="方正兰亭黑简体" panose="02000000000000000000" pitchFamily="2" charset="-122"/>
              </a:rPr>
              <a:t>将进行集成电路性能</a:t>
            </a:r>
            <a:r>
              <a:rPr lang="zh-CN" altLang="en-US" sz="1400" dirty="0" smtClean="0">
                <a:latin typeface="Huawei Sans" panose="020C0503030203020204" pitchFamily="34" charset="0"/>
                <a:ea typeface="方正兰亭黑简体" panose="02000000000000000000" pitchFamily="2" charset="-122"/>
              </a:rPr>
              <a:t>测试。</a:t>
            </a:r>
            <a:endParaRPr lang="en-US" altLang="zh-CN" sz="1400" dirty="0" smtClean="0">
              <a:latin typeface="Huawei Sans" panose="020C0503030203020204" pitchFamily="34" charset="0"/>
              <a:ea typeface="方正兰亭黑简体" panose="02000000000000000000" pitchFamily="2" charset="-122"/>
            </a:endParaRPr>
          </a:p>
        </p:txBody>
      </p:sp>
      <p:pic>
        <p:nvPicPr>
          <p:cNvPr id="17" name="Picture 21" descr="http://www.altamicrotec.com/pic/IMG_025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6486" y="1565459"/>
            <a:ext cx="24892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612756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指令集</a:t>
            </a:r>
            <a:r>
              <a:rPr lang="zh-CN" altLang="en-US" b="1" dirty="0" smtClean="0"/>
              <a:t>：</a:t>
            </a:r>
            <a:r>
              <a:rPr lang="en-US" altLang="zh-CN" b="1" dirty="0" smtClean="0"/>
              <a:t>RISC vs CISC</a:t>
            </a:r>
            <a:endParaRPr lang="zh-CN" altLang="en-US" dirty="0"/>
          </a:p>
        </p:txBody>
      </p:sp>
      <p:sp>
        <p:nvSpPr>
          <p:cNvPr id="3" name="内容占位符 2"/>
          <p:cNvSpPr>
            <a:spLocks noGrp="1"/>
          </p:cNvSpPr>
          <p:nvPr>
            <p:ph type="body" sz="quarter" idx="10"/>
          </p:nvPr>
        </p:nvSpPr>
        <p:spPr/>
        <p:txBody>
          <a:bodyPr/>
          <a:lstStyle/>
          <a:p>
            <a:pPr marL="301625" indent="-301625" defTabSz="801688" fontAlgn="base">
              <a:spcBef>
                <a:spcPct val="30000"/>
              </a:spcBef>
              <a:spcAft>
                <a:spcPct val="0"/>
              </a:spcAft>
              <a:buSzPct val="60000"/>
            </a:pPr>
            <a:r>
              <a:rPr lang="en-US" altLang="zh-CN" sz="2200" dirty="0">
                <a:solidFill>
                  <a:srgbClr val="000000"/>
                </a:solidFill>
                <a:cs typeface="+mn-cs"/>
              </a:rPr>
              <a:t>ARM</a:t>
            </a:r>
            <a:r>
              <a:rPr lang="zh-CN" altLang="en-US" sz="2200" dirty="0">
                <a:solidFill>
                  <a:srgbClr val="000000"/>
                </a:solidFill>
                <a:cs typeface="+mn-cs"/>
              </a:rPr>
              <a:t>：使用精简指令集（</a:t>
            </a:r>
            <a:r>
              <a:rPr lang="en-US" altLang="zh-CN" sz="2200" dirty="0">
                <a:solidFill>
                  <a:srgbClr val="000000"/>
                </a:solidFill>
                <a:cs typeface="+mn-cs"/>
              </a:rPr>
              <a:t>RISC</a:t>
            </a:r>
            <a:r>
              <a:rPr lang="zh-CN" altLang="en-US" sz="2200" dirty="0">
                <a:solidFill>
                  <a:srgbClr val="000000"/>
                </a:solidFill>
                <a:cs typeface="+mn-cs"/>
              </a:rPr>
              <a:t>），大幅简化架构，仅保留所需要的指令，可以让整个处理器更为简化，拥有小体积、高效能的特性</a:t>
            </a:r>
            <a:r>
              <a:rPr lang="zh-CN" altLang="en-US" sz="2200" dirty="0" smtClean="0">
                <a:solidFill>
                  <a:srgbClr val="000000"/>
                </a:solidFill>
                <a:cs typeface="+mn-cs"/>
              </a:rPr>
              <a:t>；</a:t>
            </a:r>
            <a:r>
              <a:rPr lang="en-US" altLang="zh-CN" sz="2200" dirty="0" smtClean="0">
                <a:solidFill>
                  <a:srgbClr val="000000"/>
                </a:solidFill>
                <a:cs typeface="+mn-cs"/>
              </a:rPr>
              <a:t>ARMv8</a:t>
            </a:r>
            <a:r>
              <a:rPr lang="zh-CN" altLang="en-US" sz="2200" dirty="0">
                <a:solidFill>
                  <a:srgbClr val="000000"/>
                </a:solidFill>
                <a:cs typeface="+mn-cs"/>
              </a:rPr>
              <a:t>架构支持</a:t>
            </a:r>
            <a:r>
              <a:rPr lang="en-US" altLang="zh-CN" sz="2200" dirty="0">
                <a:solidFill>
                  <a:srgbClr val="000000"/>
                </a:solidFill>
                <a:cs typeface="+mn-cs"/>
              </a:rPr>
              <a:t>64</a:t>
            </a:r>
            <a:r>
              <a:rPr lang="zh-CN" altLang="en-US" sz="2200" dirty="0">
                <a:solidFill>
                  <a:srgbClr val="000000"/>
                </a:solidFill>
                <a:cs typeface="+mn-cs"/>
              </a:rPr>
              <a:t>位操作，指令</a:t>
            </a:r>
            <a:r>
              <a:rPr lang="en-US" altLang="zh-CN" sz="2200" dirty="0">
                <a:solidFill>
                  <a:srgbClr val="000000"/>
                </a:solidFill>
                <a:cs typeface="+mn-cs"/>
              </a:rPr>
              <a:t>32</a:t>
            </a:r>
            <a:r>
              <a:rPr lang="zh-CN" altLang="en-US" sz="2200" dirty="0">
                <a:solidFill>
                  <a:srgbClr val="000000"/>
                </a:solidFill>
                <a:cs typeface="+mn-cs"/>
              </a:rPr>
              <a:t>位，寄存器</a:t>
            </a:r>
            <a:r>
              <a:rPr lang="en-US" altLang="zh-CN" sz="2200" dirty="0">
                <a:solidFill>
                  <a:srgbClr val="000000"/>
                </a:solidFill>
                <a:cs typeface="+mn-cs"/>
              </a:rPr>
              <a:t>64</a:t>
            </a:r>
            <a:r>
              <a:rPr lang="zh-CN" altLang="en-US" sz="2200" dirty="0">
                <a:solidFill>
                  <a:srgbClr val="000000"/>
                </a:solidFill>
                <a:cs typeface="+mn-cs"/>
              </a:rPr>
              <a:t>位，寻址能力</a:t>
            </a:r>
            <a:r>
              <a:rPr lang="en-US" altLang="zh-CN" sz="2200" dirty="0">
                <a:solidFill>
                  <a:srgbClr val="000000"/>
                </a:solidFill>
                <a:cs typeface="+mn-cs"/>
              </a:rPr>
              <a:t>64</a:t>
            </a:r>
            <a:r>
              <a:rPr lang="zh-CN" altLang="en-US" sz="2200" dirty="0" smtClean="0">
                <a:solidFill>
                  <a:srgbClr val="000000"/>
                </a:solidFill>
                <a:cs typeface="+mn-cs"/>
              </a:rPr>
              <a:t>位</a:t>
            </a:r>
            <a:r>
              <a:rPr lang="zh-CN" altLang="en-US" sz="2200" dirty="0">
                <a:solidFill>
                  <a:srgbClr val="000000"/>
                </a:solidFill>
                <a:cs typeface="+mn-cs"/>
              </a:rPr>
              <a:t>；</a:t>
            </a:r>
            <a:r>
              <a:rPr lang="zh-CN" altLang="en-US" sz="2200" dirty="0" smtClean="0">
                <a:solidFill>
                  <a:srgbClr val="000000"/>
                </a:solidFill>
              </a:rPr>
              <a:t>指令集</a:t>
            </a:r>
            <a:r>
              <a:rPr lang="zh-CN" altLang="en-US" sz="2200" dirty="0">
                <a:solidFill>
                  <a:srgbClr val="000000"/>
                </a:solidFill>
              </a:rPr>
              <a:t>使用</a:t>
            </a:r>
            <a:r>
              <a:rPr lang="en-US" altLang="zh-CN" sz="2200" dirty="0">
                <a:solidFill>
                  <a:srgbClr val="000000"/>
                </a:solidFill>
              </a:rPr>
              <a:t>NEON</a:t>
            </a:r>
            <a:r>
              <a:rPr lang="zh-CN" altLang="en-US" sz="2200" dirty="0">
                <a:solidFill>
                  <a:srgbClr val="000000"/>
                </a:solidFill>
              </a:rPr>
              <a:t>扩展结构；</a:t>
            </a:r>
            <a:r>
              <a:rPr lang="en-US" altLang="zh-CN" sz="2200" dirty="0">
                <a:solidFill>
                  <a:srgbClr val="000000"/>
                </a:solidFill>
              </a:rPr>
              <a:t> </a:t>
            </a:r>
            <a:endParaRPr lang="en-US" altLang="zh-CN" sz="2200" dirty="0">
              <a:solidFill>
                <a:srgbClr val="000000"/>
              </a:solidFill>
              <a:cs typeface="+mn-cs"/>
            </a:endParaRPr>
          </a:p>
          <a:p>
            <a:pPr marL="301625" indent="-301625" defTabSz="801688" fontAlgn="base">
              <a:spcBef>
                <a:spcPct val="30000"/>
              </a:spcBef>
              <a:spcAft>
                <a:spcPct val="0"/>
              </a:spcAft>
              <a:buSzPct val="60000"/>
            </a:pPr>
            <a:r>
              <a:rPr lang="en-US" altLang="zh-CN" sz="2200" dirty="0">
                <a:solidFill>
                  <a:srgbClr val="000000"/>
                </a:solidFill>
                <a:cs typeface="+mn-cs"/>
                <a:sym typeface="Wingdings" pitchFamily="2" charset="2"/>
              </a:rPr>
              <a:t>X86</a:t>
            </a:r>
            <a:r>
              <a:rPr lang="zh-CN" altLang="en-US" sz="2200" dirty="0" smtClean="0">
                <a:solidFill>
                  <a:srgbClr val="000000"/>
                </a:solidFill>
                <a:cs typeface="+mn-cs"/>
                <a:sym typeface="Wingdings" pitchFamily="2" charset="2"/>
              </a:rPr>
              <a:t>：使用</a:t>
            </a:r>
            <a:r>
              <a:rPr lang="zh-CN" altLang="en-US" sz="2200" dirty="0">
                <a:solidFill>
                  <a:srgbClr val="000000"/>
                </a:solidFill>
                <a:cs typeface="+mn-cs"/>
                <a:sym typeface="Wingdings" pitchFamily="2" charset="2"/>
              </a:rPr>
              <a:t>复杂指令集（</a:t>
            </a:r>
            <a:r>
              <a:rPr lang="en-US" altLang="zh-CN" sz="2200" dirty="0">
                <a:solidFill>
                  <a:srgbClr val="000000"/>
                </a:solidFill>
                <a:cs typeface="+mn-cs"/>
                <a:sym typeface="Wingdings" pitchFamily="2" charset="2"/>
              </a:rPr>
              <a:t>CISC)</a:t>
            </a:r>
            <a:r>
              <a:rPr lang="zh-CN" altLang="en-US" sz="2200" dirty="0">
                <a:solidFill>
                  <a:srgbClr val="000000"/>
                </a:solidFill>
                <a:cs typeface="+mn-cs"/>
                <a:sym typeface="Wingdings" pitchFamily="2" charset="2"/>
              </a:rPr>
              <a:t>，</a:t>
            </a:r>
            <a:r>
              <a:rPr lang="zh-CN" altLang="en-US" sz="2200" dirty="0">
                <a:solidFill>
                  <a:srgbClr val="000000"/>
                </a:solidFill>
                <a:cs typeface="+mn-cs"/>
              </a:rPr>
              <a:t>以增加处理器本身复杂</a:t>
            </a:r>
            <a:r>
              <a:rPr lang="zh-CN" altLang="en-US" sz="2200" dirty="0" smtClean="0">
                <a:solidFill>
                  <a:srgbClr val="000000"/>
                </a:solidFill>
                <a:cs typeface="+mn-cs"/>
              </a:rPr>
              <a:t>度为</a:t>
            </a:r>
            <a:r>
              <a:rPr lang="zh-CN" altLang="en-US" sz="2200" dirty="0">
                <a:solidFill>
                  <a:srgbClr val="000000"/>
                </a:solidFill>
                <a:cs typeface="+mn-cs"/>
              </a:rPr>
              <a:t>代价</a:t>
            </a:r>
            <a:r>
              <a:rPr lang="zh-CN" altLang="en-US" sz="2200" dirty="0" smtClean="0">
                <a:solidFill>
                  <a:srgbClr val="000000"/>
                </a:solidFill>
                <a:cs typeface="+mn-cs"/>
              </a:rPr>
              <a:t>，换取</a:t>
            </a:r>
            <a:r>
              <a:rPr lang="zh-CN" altLang="en-US" sz="2200" dirty="0">
                <a:solidFill>
                  <a:srgbClr val="000000"/>
                </a:solidFill>
                <a:cs typeface="+mn-cs"/>
              </a:rPr>
              <a:t>更高的性能；</a:t>
            </a:r>
            <a:r>
              <a:rPr lang="en-US" altLang="zh-CN" sz="2200" dirty="0">
                <a:solidFill>
                  <a:srgbClr val="000000"/>
                </a:solidFill>
                <a:cs typeface="+mn-cs"/>
              </a:rPr>
              <a:t>X86</a:t>
            </a:r>
            <a:r>
              <a:rPr lang="zh-CN" altLang="en-US" sz="2200" dirty="0">
                <a:solidFill>
                  <a:srgbClr val="000000"/>
                </a:solidFill>
                <a:cs typeface="+mn-cs"/>
              </a:rPr>
              <a:t>指令集从</a:t>
            </a:r>
            <a:r>
              <a:rPr lang="en-US" altLang="zh-CN" sz="2200" dirty="0">
                <a:solidFill>
                  <a:srgbClr val="000000"/>
                </a:solidFill>
                <a:cs typeface="+mn-cs"/>
              </a:rPr>
              <a:t>MMX</a:t>
            </a:r>
            <a:r>
              <a:rPr lang="zh-CN" altLang="en-US" sz="2200" dirty="0">
                <a:solidFill>
                  <a:srgbClr val="000000"/>
                </a:solidFill>
                <a:cs typeface="+mn-cs"/>
              </a:rPr>
              <a:t>，发展到了</a:t>
            </a:r>
            <a:r>
              <a:rPr lang="en-US" altLang="zh-CN" sz="2200" dirty="0">
                <a:solidFill>
                  <a:srgbClr val="000000"/>
                </a:solidFill>
                <a:cs typeface="+mn-cs"/>
              </a:rPr>
              <a:t>SSE</a:t>
            </a:r>
            <a:r>
              <a:rPr lang="zh-CN" altLang="en-US" sz="2200" dirty="0">
                <a:solidFill>
                  <a:srgbClr val="000000"/>
                </a:solidFill>
                <a:cs typeface="+mn-cs"/>
              </a:rPr>
              <a:t>，</a:t>
            </a:r>
            <a:r>
              <a:rPr lang="en-US" altLang="zh-CN" sz="2200" dirty="0">
                <a:solidFill>
                  <a:srgbClr val="000000"/>
                </a:solidFill>
                <a:cs typeface="+mn-cs"/>
              </a:rPr>
              <a:t>AVX</a:t>
            </a:r>
            <a:r>
              <a:rPr lang="zh-CN" altLang="en-US" sz="2200" dirty="0">
                <a:solidFill>
                  <a:srgbClr val="000000"/>
                </a:solidFill>
                <a:cs typeface="+mn-cs"/>
              </a:rPr>
              <a:t>；</a:t>
            </a:r>
          </a:p>
        </p:txBody>
      </p:sp>
      <p:sp>
        <p:nvSpPr>
          <p:cNvPr id="4" name="日期占位符 3"/>
          <p:cNvSpPr>
            <a:spLocks noGrp="1"/>
          </p:cNvSpPr>
          <p:nvPr>
            <p:ph type="dt" sz="half" idx="4294967295"/>
          </p:nvPr>
        </p:nvSpPr>
        <p:spPr>
          <a:xfrm>
            <a:off x="10783888" y="6402388"/>
            <a:ext cx="1408112" cy="1101725"/>
          </a:xfrm>
          <a:prstGeom prst="rect">
            <a:avLst/>
          </a:prstGeom>
        </p:spPr>
        <p:txBody>
          <a:bodyPr/>
          <a:lstStyle/>
          <a:p>
            <a:endParaRPr lang="de-DE" altLang="zh-CN" smtClean="0">
              <a:latin typeface="Huawei Sans" panose="020C0503030203020204" pitchFamily="34" charset="0"/>
              <a:ea typeface="方正兰亭黑简体" panose="02000000000000000000" pitchFamily="2" charset="-122"/>
            </a:endParaRPr>
          </a:p>
          <a:p>
            <a:r>
              <a:rPr lang="de-DE" altLang="zh-CN" smtClean="0">
                <a:latin typeface="Huawei Sans" panose="020C0503030203020204" pitchFamily="34" charset="0"/>
                <a:ea typeface="方正兰亭黑简体" panose="02000000000000000000" pitchFamily="2" charset="-122"/>
              </a:rPr>
              <a:t>Page </a:t>
            </a:r>
            <a:fld id="{96928786-0BA1-4E41-A94E-15DD66ED3DA9}" type="slidenum">
              <a:rPr lang="de-DE" altLang="zh-CN" smtClean="0">
                <a:latin typeface="Huawei Sans" panose="020C0503030203020204" pitchFamily="34" charset="0"/>
                <a:ea typeface="方正兰亭黑简体" panose="02000000000000000000" pitchFamily="2" charset="-122"/>
              </a:rPr>
              <a:pPr/>
              <a:t>10</a:t>
            </a:fld>
            <a:endParaRPr lang="en-GB" altLang="zh-CN">
              <a:latin typeface="Huawei Sans" panose="020C0503030203020204" pitchFamily="34" charset="0"/>
              <a:ea typeface="方正兰亭黑简体" panose="02000000000000000000" pitchFamily="2" charset="-122"/>
            </a:endParaRPr>
          </a:p>
        </p:txBody>
      </p:sp>
      <p:pic>
        <p:nvPicPr>
          <p:cNvPr id="15" name="Picture 3"/>
          <p:cNvPicPr>
            <a:picLocks noChangeAspect="1" noChangeArrowheads="1"/>
          </p:cNvPicPr>
          <p:nvPr/>
        </p:nvPicPr>
        <p:blipFill>
          <a:blip r:embed="rId2" cstate="print"/>
          <a:srcRect/>
          <a:stretch>
            <a:fillRect/>
          </a:stretch>
        </p:blipFill>
        <p:spPr bwMode="auto">
          <a:xfrm>
            <a:off x="969433" y="3637524"/>
            <a:ext cx="4604635" cy="2572728"/>
          </a:xfrm>
          <a:prstGeom prst="rect">
            <a:avLst/>
          </a:prstGeom>
          <a:noFill/>
          <a:ln w="9525">
            <a:noFill/>
            <a:miter lim="800000"/>
            <a:headEnd/>
            <a:tailEnd/>
          </a:ln>
        </p:spPr>
      </p:pic>
      <p:sp>
        <p:nvSpPr>
          <p:cNvPr id="14" name="文本框 13"/>
          <p:cNvSpPr txBox="1"/>
          <p:nvPr/>
        </p:nvSpPr>
        <p:spPr>
          <a:xfrm>
            <a:off x="5811663" y="3637524"/>
            <a:ext cx="5837219" cy="2308196"/>
          </a:xfrm>
          <a:prstGeom prst="rect">
            <a:avLst/>
          </a:prstGeom>
          <a:noFill/>
        </p:spPr>
        <p:txBody>
          <a:bodyPr wrap="square" rtlCol="0">
            <a:spAutoFit/>
          </a:bodyPr>
          <a:lstStyle/>
          <a:p>
            <a:pPr>
              <a:buNone/>
            </a:pPr>
            <a:r>
              <a:rPr lang="en-US" altLang="zh-CN" sz="1799" dirty="0">
                <a:latin typeface="Huawei Sans" panose="020C0503030203020204" pitchFamily="34" charset="0"/>
                <a:ea typeface="方正兰亭黑简体" panose="02000000000000000000" pitchFamily="2" charset="-122"/>
              </a:rPr>
              <a:t>ARMv8</a:t>
            </a:r>
            <a:r>
              <a:rPr lang="zh-CN" altLang="en-US" sz="1799" dirty="0">
                <a:latin typeface="Huawei Sans" panose="020C0503030203020204" pitchFamily="34" charset="0"/>
                <a:ea typeface="方正兰亭黑简体" panose="02000000000000000000" pitchFamily="2" charset="-122"/>
              </a:rPr>
              <a:t>架构的特点：</a:t>
            </a:r>
          </a:p>
          <a:p>
            <a:pPr marL="285750" indent="-285750">
              <a:buSzPct val="60000"/>
              <a:buFont typeface="Wingdings" panose="05000000000000000000" pitchFamily="2" charset="2"/>
              <a:buChar char="l"/>
            </a:pPr>
            <a:r>
              <a:rPr lang="en-US" altLang="zh-CN" sz="1400" dirty="0" smtClean="0">
                <a:latin typeface="Huawei Sans" panose="020C0503030203020204" pitchFamily="34" charset="0"/>
                <a:ea typeface="方正兰亭黑简体" panose="02000000000000000000" pitchFamily="2" charset="-122"/>
              </a:rPr>
              <a:t>31</a:t>
            </a:r>
            <a:r>
              <a:rPr lang="zh-CN" altLang="en-US" sz="1400" dirty="0">
                <a:latin typeface="Huawei Sans" panose="020C0503030203020204" pitchFamily="34" charset="0"/>
                <a:ea typeface="方正兰亭黑简体" panose="02000000000000000000" pitchFamily="2" charset="-122"/>
              </a:rPr>
              <a:t>个</a:t>
            </a:r>
            <a:r>
              <a:rPr lang="en-US" altLang="zh-CN" sz="1400" dirty="0">
                <a:latin typeface="Huawei Sans" panose="020C0503030203020204" pitchFamily="34" charset="0"/>
                <a:ea typeface="方正兰亭黑简体" panose="02000000000000000000" pitchFamily="2" charset="-122"/>
              </a:rPr>
              <a:t>64</a:t>
            </a:r>
            <a:r>
              <a:rPr lang="zh-CN" altLang="en-US" sz="1400" dirty="0">
                <a:latin typeface="Huawei Sans" panose="020C0503030203020204" pitchFamily="34" charset="0"/>
                <a:ea typeface="方正兰亭黑简体" panose="02000000000000000000" pitchFamily="2" charset="-122"/>
              </a:rPr>
              <a:t>位通用寄存器，原来架构只有</a:t>
            </a:r>
            <a:r>
              <a:rPr lang="en-US" altLang="zh-CN" sz="1400" dirty="0">
                <a:latin typeface="Huawei Sans" panose="020C0503030203020204" pitchFamily="34" charset="0"/>
                <a:ea typeface="方正兰亭黑简体" panose="02000000000000000000" pitchFamily="2" charset="-122"/>
              </a:rPr>
              <a:t>15</a:t>
            </a:r>
            <a:r>
              <a:rPr lang="zh-CN" altLang="en-US" sz="1400" dirty="0">
                <a:latin typeface="Huawei Sans" panose="020C0503030203020204" pitchFamily="34" charset="0"/>
                <a:ea typeface="方正兰亭黑简体" panose="02000000000000000000" pitchFamily="2" charset="-122"/>
              </a:rPr>
              <a:t>个</a:t>
            </a:r>
            <a:r>
              <a:rPr lang="zh-CN" altLang="en-US" sz="1400" dirty="0" smtClean="0">
                <a:latin typeface="Huawei Sans" panose="020C0503030203020204" pitchFamily="34" charset="0"/>
                <a:ea typeface="方正兰亭黑简体" panose="02000000000000000000" pitchFamily="2" charset="-122"/>
              </a:rPr>
              <a:t>通用寄存器；</a:t>
            </a:r>
            <a:endParaRPr lang="en-US" altLang="zh-CN" sz="1400" dirty="0" smtClean="0">
              <a:latin typeface="Huawei Sans" panose="020C0503030203020204" pitchFamily="34" charset="0"/>
              <a:ea typeface="方正兰亭黑简体" panose="02000000000000000000" pitchFamily="2" charset="-122"/>
            </a:endParaRPr>
          </a:p>
          <a:p>
            <a:pPr marL="285750" indent="-285750">
              <a:buSzPct val="60000"/>
              <a:buFont typeface="Wingdings" panose="05000000000000000000" pitchFamily="2" charset="2"/>
              <a:buChar char="l"/>
            </a:pPr>
            <a:r>
              <a:rPr lang="zh-CN" altLang="en-US" sz="1400" dirty="0" smtClean="0">
                <a:latin typeface="Huawei Sans" panose="020C0503030203020204" pitchFamily="34" charset="0"/>
                <a:ea typeface="方正兰亭黑简体" panose="02000000000000000000" pitchFamily="2" charset="-122"/>
              </a:rPr>
              <a:t>新</a:t>
            </a:r>
            <a:r>
              <a:rPr lang="zh-CN" altLang="en-US" sz="1400" dirty="0">
                <a:latin typeface="Huawei Sans" panose="020C0503030203020204" pitchFamily="34" charset="0"/>
                <a:ea typeface="方正兰亭黑简体" panose="02000000000000000000" pitchFamily="2" charset="-122"/>
              </a:rPr>
              <a:t>指令集支持</a:t>
            </a:r>
            <a:r>
              <a:rPr lang="en-US" altLang="zh-CN" sz="1400" dirty="0">
                <a:latin typeface="Huawei Sans" panose="020C0503030203020204" pitchFamily="34" charset="0"/>
                <a:ea typeface="方正兰亭黑简体" panose="02000000000000000000" pitchFamily="2" charset="-122"/>
              </a:rPr>
              <a:t>64</a:t>
            </a:r>
            <a:r>
              <a:rPr lang="zh-CN" altLang="en-US" sz="1400" dirty="0">
                <a:latin typeface="Huawei Sans" panose="020C0503030203020204" pitchFamily="34" charset="0"/>
                <a:ea typeface="方正兰亭黑简体" panose="02000000000000000000" pitchFamily="2" charset="-122"/>
              </a:rPr>
              <a:t>位运算，指令中的寄存器编码由</a:t>
            </a:r>
            <a:r>
              <a:rPr lang="en-US" altLang="zh-CN" sz="1400" dirty="0">
                <a:latin typeface="Huawei Sans" panose="020C0503030203020204" pitchFamily="34" charset="0"/>
                <a:ea typeface="方正兰亭黑简体" panose="02000000000000000000" pitchFamily="2" charset="-122"/>
              </a:rPr>
              <a:t>4</a:t>
            </a:r>
            <a:r>
              <a:rPr lang="zh-CN" altLang="en-US" sz="1400" dirty="0">
                <a:latin typeface="Huawei Sans" panose="020C0503030203020204" pitchFamily="34" charset="0"/>
                <a:ea typeface="方正兰亭黑简体" panose="02000000000000000000" pitchFamily="2" charset="-122"/>
              </a:rPr>
              <a:t>位扩充到</a:t>
            </a:r>
            <a:r>
              <a:rPr lang="en-US" altLang="zh-CN" sz="1400" dirty="0">
                <a:latin typeface="Huawei Sans" panose="020C0503030203020204" pitchFamily="34" charset="0"/>
                <a:ea typeface="方正兰亭黑简体" panose="02000000000000000000" pitchFamily="2" charset="-122"/>
              </a:rPr>
              <a:t>5</a:t>
            </a:r>
            <a:r>
              <a:rPr lang="zh-CN" altLang="en-US" sz="1400" dirty="0" smtClean="0">
                <a:latin typeface="Huawei Sans" panose="020C0503030203020204" pitchFamily="34" charset="0"/>
                <a:ea typeface="方正兰亭黑简体" panose="02000000000000000000" pitchFamily="2" charset="-122"/>
              </a:rPr>
              <a:t>位；</a:t>
            </a:r>
            <a:endParaRPr lang="zh-CN" altLang="en-US" sz="1400" dirty="0">
              <a:latin typeface="Huawei Sans" panose="020C0503030203020204" pitchFamily="34" charset="0"/>
              <a:ea typeface="方正兰亭黑简体" panose="02000000000000000000" pitchFamily="2" charset="-122"/>
            </a:endParaRPr>
          </a:p>
          <a:p>
            <a:pPr marL="285750" indent="-285750">
              <a:buSzPct val="60000"/>
              <a:buFont typeface="Wingdings" panose="05000000000000000000" pitchFamily="2" charset="2"/>
              <a:buChar char="l"/>
            </a:pPr>
            <a:r>
              <a:rPr lang="zh-CN" altLang="en-US" sz="1400" dirty="0" smtClean="0">
                <a:latin typeface="Huawei Sans" panose="020C0503030203020204" pitchFamily="34" charset="0"/>
                <a:ea typeface="方正兰亭黑简体" panose="02000000000000000000" pitchFamily="2" charset="-122"/>
              </a:rPr>
              <a:t>新</a:t>
            </a:r>
            <a:r>
              <a:rPr lang="zh-CN" altLang="en-US" sz="1400" dirty="0">
                <a:latin typeface="Huawei Sans" panose="020C0503030203020204" pitchFamily="34" charset="0"/>
                <a:ea typeface="方正兰亭黑简体" panose="02000000000000000000" pitchFamily="2" charset="-122"/>
              </a:rPr>
              <a:t>指令集仍然是</a:t>
            </a:r>
            <a:r>
              <a:rPr lang="en-US" altLang="zh-CN" sz="1400" dirty="0">
                <a:latin typeface="Huawei Sans" panose="020C0503030203020204" pitchFamily="34" charset="0"/>
                <a:ea typeface="方正兰亭黑简体" panose="02000000000000000000" pitchFamily="2" charset="-122"/>
              </a:rPr>
              <a:t>32</a:t>
            </a:r>
            <a:r>
              <a:rPr lang="zh-CN" altLang="en-US" sz="1400" dirty="0">
                <a:latin typeface="Huawei Sans" panose="020C0503030203020204" pitchFamily="34" charset="0"/>
                <a:ea typeface="方正兰亭黑简体" panose="02000000000000000000" pitchFamily="2" charset="-122"/>
              </a:rPr>
              <a:t>位，减少了条件执行指令，条件执行指令的</a:t>
            </a:r>
            <a:r>
              <a:rPr lang="en-US" altLang="zh-CN" sz="1400" dirty="0">
                <a:latin typeface="Huawei Sans" panose="020C0503030203020204" pitchFamily="34" charset="0"/>
                <a:ea typeface="方正兰亭黑简体" panose="02000000000000000000" pitchFamily="2" charset="-122"/>
              </a:rPr>
              <a:t>4</a:t>
            </a:r>
            <a:r>
              <a:rPr lang="zh-CN" altLang="en-US" sz="1400" dirty="0">
                <a:latin typeface="Huawei Sans" panose="020C0503030203020204" pitchFamily="34" charset="0"/>
                <a:ea typeface="方正兰亭黑简体" panose="02000000000000000000" pitchFamily="2" charset="-122"/>
              </a:rPr>
              <a:t>位</a:t>
            </a:r>
            <a:r>
              <a:rPr lang="zh-CN" altLang="en-US" sz="1400" dirty="0" smtClean="0">
                <a:latin typeface="Huawei Sans" panose="020C0503030203020204" pitchFamily="34" charset="0"/>
                <a:ea typeface="方正兰亭黑简体" panose="02000000000000000000" pitchFamily="2" charset="-122"/>
              </a:rPr>
              <a:t>编码释放出</a:t>
            </a:r>
            <a:r>
              <a:rPr lang="zh-CN" altLang="en-US" sz="1400" dirty="0">
                <a:latin typeface="Huawei Sans" panose="020C0503030203020204" pitchFamily="34" charset="0"/>
                <a:ea typeface="方正兰亭黑简体" panose="02000000000000000000" pitchFamily="2" charset="-122"/>
              </a:rPr>
              <a:t>来用于寄存器</a:t>
            </a:r>
            <a:r>
              <a:rPr lang="zh-CN" altLang="en-US" sz="1400" dirty="0" smtClean="0">
                <a:latin typeface="Huawei Sans" panose="020C0503030203020204" pitchFamily="34" charset="0"/>
                <a:ea typeface="方正兰亭黑简体" panose="02000000000000000000" pitchFamily="2" charset="-122"/>
              </a:rPr>
              <a:t>编码；</a:t>
            </a:r>
            <a:endParaRPr lang="zh-CN" altLang="en-US" sz="1400" dirty="0">
              <a:latin typeface="Huawei Sans" panose="020C0503030203020204" pitchFamily="34" charset="0"/>
              <a:ea typeface="方正兰亭黑简体" panose="02000000000000000000" pitchFamily="2" charset="-122"/>
            </a:endParaRPr>
          </a:p>
          <a:p>
            <a:pPr marL="285750" indent="-285750">
              <a:buSzPct val="60000"/>
              <a:buFont typeface="Wingdings" panose="05000000000000000000" pitchFamily="2" charset="2"/>
              <a:buChar char="l"/>
            </a:pPr>
            <a:r>
              <a:rPr lang="zh-CN" altLang="en-US" sz="1400" dirty="0" smtClean="0">
                <a:latin typeface="Huawei Sans" panose="020C0503030203020204" pitchFamily="34" charset="0"/>
                <a:ea typeface="方正兰亭黑简体" panose="02000000000000000000" pitchFamily="2" charset="-122"/>
              </a:rPr>
              <a:t>堆栈</a:t>
            </a:r>
            <a:r>
              <a:rPr lang="zh-CN" altLang="en-US" sz="1400" dirty="0">
                <a:latin typeface="Huawei Sans" panose="020C0503030203020204" pitchFamily="34" charset="0"/>
                <a:ea typeface="方正兰亭黑简体" panose="02000000000000000000" pitchFamily="2" charset="-122"/>
              </a:rPr>
              <a:t>指针</a:t>
            </a:r>
            <a:r>
              <a:rPr lang="en-US" altLang="zh-CN" sz="1400" dirty="0">
                <a:latin typeface="Huawei Sans" panose="020C0503030203020204" pitchFamily="34" charset="0"/>
                <a:ea typeface="方正兰亭黑简体" panose="02000000000000000000" pitchFamily="2" charset="-122"/>
              </a:rPr>
              <a:t>SP</a:t>
            </a:r>
            <a:r>
              <a:rPr lang="zh-CN" altLang="en-US" sz="1400" dirty="0">
                <a:latin typeface="Huawei Sans" panose="020C0503030203020204" pitchFamily="34" charset="0"/>
                <a:ea typeface="方正兰亭黑简体" panose="02000000000000000000" pitchFamily="2" charset="-122"/>
              </a:rPr>
              <a:t>和程序指针</a:t>
            </a:r>
            <a:r>
              <a:rPr lang="en-US" altLang="zh-CN" sz="1400" dirty="0">
                <a:latin typeface="Huawei Sans" panose="020C0503030203020204" pitchFamily="34" charset="0"/>
                <a:ea typeface="方正兰亭黑简体" panose="02000000000000000000" pitchFamily="2" charset="-122"/>
              </a:rPr>
              <a:t>PC</a:t>
            </a:r>
            <a:r>
              <a:rPr lang="zh-CN" altLang="en-US" sz="1400" dirty="0">
                <a:latin typeface="Huawei Sans" panose="020C0503030203020204" pitchFamily="34" charset="0"/>
                <a:ea typeface="方正兰亭黑简体" panose="02000000000000000000" pitchFamily="2" charset="-122"/>
              </a:rPr>
              <a:t>都不再是通用寄存器了，同时推出了零值</a:t>
            </a:r>
            <a:r>
              <a:rPr lang="zh-CN" altLang="en-US" sz="1400" dirty="0" smtClean="0">
                <a:latin typeface="Huawei Sans" panose="020C0503030203020204" pitchFamily="34" charset="0"/>
                <a:ea typeface="方正兰亭黑简体" panose="02000000000000000000" pitchFamily="2" charset="-122"/>
              </a:rPr>
              <a:t>寄存器（</a:t>
            </a:r>
            <a:r>
              <a:rPr lang="zh-CN" altLang="en-US" sz="1400" dirty="0">
                <a:latin typeface="Huawei Sans" panose="020C0503030203020204" pitchFamily="34" charset="0"/>
                <a:ea typeface="方正兰亭黑简体" panose="02000000000000000000" pitchFamily="2" charset="-122"/>
              </a:rPr>
              <a:t>类似</a:t>
            </a:r>
            <a:r>
              <a:rPr lang="en-US" altLang="zh-CN" sz="1400" dirty="0">
                <a:latin typeface="Huawei Sans" panose="020C0503030203020204" pitchFamily="34" charset="0"/>
                <a:ea typeface="方正兰亭黑简体" panose="02000000000000000000" pitchFamily="2" charset="-122"/>
              </a:rPr>
              <a:t>PowerPC</a:t>
            </a:r>
            <a:r>
              <a:rPr lang="zh-CN" altLang="en-US" sz="1400" dirty="0">
                <a:latin typeface="Huawei Sans" panose="020C0503030203020204" pitchFamily="34" charset="0"/>
                <a:ea typeface="方正兰亭黑简体" panose="02000000000000000000" pitchFamily="2" charset="-122"/>
              </a:rPr>
              <a:t>的</a:t>
            </a:r>
            <a:r>
              <a:rPr lang="en-US" altLang="zh-CN" sz="1400" dirty="0">
                <a:latin typeface="Huawei Sans" panose="020C0503030203020204" pitchFamily="34" charset="0"/>
                <a:ea typeface="方正兰亭黑简体" panose="02000000000000000000" pitchFamily="2" charset="-122"/>
              </a:rPr>
              <a:t>r0</a:t>
            </a:r>
            <a:r>
              <a:rPr lang="zh-CN" altLang="en-US" sz="1400" dirty="0" smtClean="0">
                <a:latin typeface="Huawei Sans" panose="020C0503030203020204" pitchFamily="34" charset="0"/>
                <a:ea typeface="方正兰亭黑简体" panose="02000000000000000000" pitchFamily="2" charset="-122"/>
              </a:rPr>
              <a:t>）；</a:t>
            </a:r>
            <a:endParaRPr lang="zh-CN" altLang="en-US" sz="1400" dirty="0">
              <a:latin typeface="Huawei Sans" panose="020C0503030203020204" pitchFamily="34" charset="0"/>
              <a:ea typeface="方正兰亭黑简体" panose="02000000000000000000" pitchFamily="2" charset="-122"/>
            </a:endParaRPr>
          </a:p>
          <a:p>
            <a:pPr marL="285750" indent="-285750">
              <a:buSzPct val="60000"/>
              <a:buFont typeface="Wingdings" panose="05000000000000000000" pitchFamily="2" charset="2"/>
              <a:buChar char="l"/>
            </a:pPr>
            <a:r>
              <a:rPr lang="en-US" altLang="zh-CN" sz="1400" dirty="0" smtClean="0">
                <a:latin typeface="Huawei Sans" panose="020C0503030203020204" pitchFamily="34" charset="0"/>
                <a:ea typeface="方正兰亭黑简体" panose="02000000000000000000" pitchFamily="2" charset="-122"/>
              </a:rPr>
              <a:t>A64</a:t>
            </a:r>
            <a:r>
              <a:rPr lang="zh-CN" altLang="en-US" sz="1400" dirty="0">
                <a:latin typeface="Huawei Sans" panose="020C0503030203020204" pitchFamily="34" charset="0"/>
                <a:ea typeface="方正兰亭黑简体" panose="02000000000000000000" pitchFamily="2" charset="-122"/>
              </a:rPr>
              <a:t>与</a:t>
            </a:r>
            <a:r>
              <a:rPr lang="en-US" altLang="zh-CN" sz="1400" dirty="0">
                <a:latin typeface="Huawei Sans" panose="020C0503030203020204" pitchFamily="34" charset="0"/>
                <a:ea typeface="方正兰亭黑简体" panose="02000000000000000000" pitchFamily="2" charset="-122"/>
              </a:rPr>
              <a:t>A32</a:t>
            </a:r>
            <a:r>
              <a:rPr lang="zh-CN" altLang="en-US" sz="1400" dirty="0">
                <a:latin typeface="Huawei Sans" panose="020C0503030203020204" pitchFamily="34" charset="0"/>
                <a:ea typeface="方正兰亭黑简体" panose="02000000000000000000" pitchFamily="2" charset="-122"/>
              </a:rPr>
              <a:t>的高级</a:t>
            </a:r>
            <a:r>
              <a:rPr lang="en-US" altLang="zh-CN" sz="1400" dirty="0">
                <a:latin typeface="Huawei Sans" panose="020C0503030203020204" pitchFamily="34" charset="0"/>
                <a:ea typeface="方正兰亭黑简体" panose="02000000000000000000" pitchFamily="2" charset="-122"/>
              </a:rPr>
              <a:t>SIMD</a:t>
            </a:r>
            <a:r>
              <a:rPr lang="zh-CN" altLang="en-US" sz="1400" dirty="0">
                <a:latin typeface="Huawei Sans" panose="020C0503030203020204" pitchFamily="34" charset="0"/>
                <a:ea typeface="方正兰亭黑简体" panose="02000000000000000000" pitchFamily="2" charset="-122"/>
              </a:rPr>
              <a:t>和</a:t>
            </a:r>
            <a:r>
              <a:rPr lang="en-US" altLang="zh-CN" sz="1400" dirty="0">
                <a:latin typeface="Huawei Sans" panose="020C0503030203020204" pitchFamily="34" charset="0"/>
                <a:ea typeface="方正兰亭黑简体" panose="02000000000000000000" pitchFamily="2" charset="-122"/>
              </a:rPr>
              <a:t>FP</a:t>
            </a:r>
            <a:r>
              <a:rPr lang="zh-CN" altLang="en-US" sz="1400" dirty="0" smtClean="0">
                <a:latin typeface="Huawei Sans" panose="020C0503030203020204" pitchFamily="34" charset="0"/>
                <a:ea typeface="方正兰亭黑简体" panose="02000000000000000000" pitchFamily="2" charset="-122"/>
              </a:rPr>
              <a:t>相同；</a:t>
            </a:r>
            <a:endParaRPr lang="zh-CN" altLang="en-US" sz="1400" dirty="0">
              <a:latin typeface="Huawei Sans" panose="020C0503030203020204" pitchFamily="34" charset="0"/>
              <a:ea typeface="方正兰亭黑简体" panose="02000000000000000000" pitchFamily="2" charset="-122"/>
            </a:endParaRPr>
          </a:p>
          <a:p>
            <a:pPr marL="285750" indent="-285750">
              <a:buSzPct val="60000"/>
              <a:buFont typeface="Wingdings" panose="05000000000000000000" pitchFamily="2" charset="2"/>
              <a:buChar char="l"/>
            </a:pPr>
            <a:r>
              <a:rPr lang="zh-CN" altLang="en-US" sz="1400" dirty="0" smtClean="0">
                <a:latin typeface="Huawei Sans" panose="020C0503030203020204" pitchFamily="34" charset="0"/>
                <a:ea typeface="方正兰亭黑简体" panose="02000000000000000000" pitchFamily="2" charset="-122"/>
              </a:rPr>
              <a:t>高级</a:t>
            </a:r>
            <a:r>
              <a:rPr lang="en-US" altLang="zh-CN" sz="1400" dirty="0">
                <a:latin typeface="Huawei Sans" panose="020C0503030203020204" pitchFamily="34" charset="0"/>
                <a:ea typeface="方正兰亭黑简体" panose="02000000000000000000" pitchFamily="2" charset="-122"/>
              </a:rPr>
              <a:t>SIMD</a:t>
            </a:r>
            <a:r>
              <a:rPr lang="zh-CN" altLang="en-US" sz="1400" dirty="0">
                <a:latin typeface="Huawei Sans" panose="020C0503030203020204" pitchFamily="34" charset="0"/>
                <a:ea typeface="方正兰亭黑简体" panose="02000000000000000000" pitchFamily="2" charset="-122"/>
              </a:rPr>
              <a:t>与</a:t>
            </a:r>
            <a:r>
              <a:rPr lang="en-US" altLang="zh-CN" sz="1400" dirty="0">
                <a:latin typeface="Huawei Sans" panose="020C0503030203020204" pitchFamily="34" charset="0"/>
                <a:ea typeface="方正兰亭黑简体" panose="02000000000000000000" pitchFamily="2" charset="-122"/>
              </a:rPr>
              <a:t>VFP</a:t>
            </a:r>
            <a:r>
              <a:rPr lang="zh-CN" altLang="en-US" sz="1400" dirty="0">
                <a:latin typeface="Huawei Sans" panose="020C0503030203020204" pitchFamily="34" charset="0"/>
                <a:ea typeface="方正兰亭黑简体" panose="02000000000000000000" pitchFamily="2" charset="-122"/>
              </a:rPr>
              <a:t>共享浮点寄存器，支持</a:t>
            </a:r>
            <a:r>
              <a:rPr lang="en-US" altLang="zh-CN" sz="1400" dirty="0">
                <a:latin typeface="Huawei Sans" panose="020C0503030203020204" pitchFamily="34" charset="0"/>
                <a:ea typeface="方正兰亭黑简体" panose="02000000000000000000" pitchFamily="2" charset="-122"/>
              </a:rPr>
              <a:t>128</a:t>
            </a:r>
            <a:r>
              <a:rPr lang="zh-CN" altLang="en-US" sz="1400" dirty="0">
                <a:latin typeface="Huawei Sans" panose="020C0503030203020204" pitchFamily="34" charset="0"/>
                <a:ea typeface="方正兰亭黑简体" panose="02000000000000000000" pitchFamily="2" charset="-122"/>
              </a:rPr>
              <a:t>位宽的</a:t>
            </a:r>
            <a:r>
              <a:rPr lang="en-US" altLang="zh-CN" sz="1400" dirty="0" smtClean="0">
                <a:latin typeface="Huawei Sans" panose="020C0503030203020204" pitchFamily="34" charset="0"/>
                <a:ea typeface="方正兰亭黑简体" panose="02000000000000000000" pitchFamily="2" charset="-122"/>
              </a:rPr>
              <a:t>vector</a:t>
            </a:r>
            <a:r>
              <a:rPr lang="zh-CN" altLang="en-US" sz="1400" dirty="0">
                <a:latin typeface="Huawei Sans" panose="020C0503030203020204" pitchFamily="34" charset="0"/>
                <a:ea typeface="方正兰亭黑简体" panose="02000000000000000000" pitchFamily="2" charset="-122"/>
              </a:rPr>
              <a:t>；</a:t>
            </a:r>
            <a:endParaRPr lang="en-US" altLang="zh-CN" sz="1400" dirty="0">
              <a:latin typeface="Huawei Sans" panose="020C0503030203020204" pitchFamily="34" charset="0"/>
              <a:ea typeface="方正兰亭黑简体" panose="02000000000000000000" pitchFamily="2" charset="-122"/>
            </a:endParaRPr>
          </a:p>
          <a:p>
            <a:pPr marL="285750" indent="-285750">
              <a:buSzPct val="60000"/>
              <a:buFont typeface="Wingdings" panose="05000000000000000000" pitchFamily="2" charset="2"/>
              <a:buChar char="l"/>
            </a:pPr>
            <a:r>
              <a:rPr lang="zh-CN" altLang="en-US" sz="1400" dirty="0" smtClean="0">
                <a:latin typeface="Huawei Sans" panose="020C0503030203020204" pitchFamily="34" charset="0"/>
                <a:ea typeface="方正兰亭黑简体" panose="02000000000000000000" pitchFamily="2" charset="-122"/>
              </a:rPr>
              <a:t>新</a:t>
            </a:r>
            <a:r>
              <a:rPr lang="zh-CN" altLang="en-US" sz="1400" dirty="0">
                <a:latin typeface="Huawei Sans" panose="020C0503030203020204" pitchFamily="34" charset="0"/>
                <a:ea typeface="方正兰亭黑简体" panose="02000000000000000000" pitchFamily="2" charset="-122"/>
              </a:rPr>
              <a:t>增加解密</a:t>
            </a:r>
            <a:r>
              <a:rPr lang="zh-CN" altLang="en-US" sz="1400" dirty="0" smtClean="0">
                <a:latin typeface="Huawei Sans" panose="020C0503030203020204" pitchFamily="34" charset="0"/>
                <a:ea typeface="方正兰亭黑简体" panose="02000000000000000000" pitchFamily="2" charset="-122"/>
              </a:rPr>
              <a:t>指令。</a:t>
            </a:r>
            <a:endParaRPr lang="zh-CN" altLang="en-US" sz="14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849598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smtClean="0"/>
              <a:t>处理器发展趋势</a:t>
            </a:r>
            <a:endParaRPr lang="zh-CN" altLang="en-US" dirty="0"/>
          </a:p>
        </p:txBody>
      </p:sp>
      <p:sp>
        <p:nvSpPr>
          <p:cNvPr id="18" name="椭圆 17"/>
          <p:cNvSpPr/>
          <p:nvPr/>
        </p:nvSpPr>
        <p:spPr bwMode="auto">
          <a:xfrm>
            <a:off x="5151347" y="2132668"/>
            <a:ext cx="1218790" cy="792065"/>
          </a:xfrm>
          <a:prstGeom prst="ellipse">
            <a:avLst/>
          </a:prstGeom>
          <a:solidFill>
            <a:srgbClr val="92D05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dirty="0" smtClean="0">
                <a:latin typeface="Huawei Sans" panose="020C0503030203020204" pitchFamily="34" charset="0"/>
                <a:ea typeface="方正兰亭黑简体" panose="02000000000000000000" pitchFamily="2" charset="-122"/>
              </a:rPr>
              <a:t>POWER</a:t>
            </a:r>
            <a:endParaRPr lang="zh-CN" altLang="en-US" sz="1400" dirty="0">
              <a:latin typeface="Huawei Sans" panose="020C0503030203020204" pitchFamily="34" charset="0"/>
              <a:ea typeface="方正兰亭黑简体" panose="02000000000000000000" pitchFamily="2" charset="-122"/>
            </a:endParaRPr>
          </a:p>
        </p:txBody>
      </p:sp>
      <p:sp>
        <p:nvSpPr>
          <p:cNvPr id="19" name="椭圆 18"/>
          <p:cNvSpPr/>
          <p:nvPr/>
        </p:nvSpPr>
        <p:spPr bwMode="auto">
          <a:xfrm>
            <a:off x="5866095" y="2636709"/>
            <a:ext cx="864071" cy="1944160"/>
          </a:xfrm>
          <a:prstGeom prst="ellipse">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dirty="0">
                <a:latin typeface="Huawei Sans" panose="020C0503030203020204" pitchFamily="34" charset="0"/>
                <a:ea typeface="方正兰亭黑简体" panose="02000000000000000000" pitchFamily="2" charset="-122"/>
              </a:rPr>
              <a:t>X86</a:t>
            </a:r>
            <a:endParaRPr lang="zh-CN" altLang="en-US" sz="1400" dirty="0">
              <a:latin typeface="Huawei Sans" panose="020C0503030203020204" pitchFamily="34" charset="0"/>
              <a:ea typeface="方正兰亭黑简体" panose="02000000000000000000" pitchFamily="2" charset="-122"/>
            </a:endParaRPr>
          </a:p>
        </p:txBody>
      </p:sp>
      <p:sp>
        <p:nvSpPr>
          <p:cNvPr id="21" name="椭圆 20"/>
          <p:cNvSpPr/>
          <p:nvPr/>
        </p:nvSpPr>
        <p:spPr bwMode="auto">
          <a:xfrm>
            <a:off x="6154118" y="4182072"/>
            <a:ext cx="985644" cy="542810"/>
          </a:xfrm>
          <a:prstGeom prst="ellipse">
            <a:avLst/>
          </a:prstGeom>
          <a:solidFill>
            <a:schemeClr val="accent1">
              <a:lumMod val="75000"/>
            </a:schemeClr>
          </a:solidFill>
          <a:ln>
            <a:noFill/>
          </a:ln>
          <a:effectLs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MIPS</a:t>
            </a:r>
            <a:endParaRPr lang="zh-CN" altLang="en-US" sz="1200" dirty="0">
              <a:latin typeface="Huawei Sans" panose="020C0503030203020204" pitchFamily="34" charset="0"/>
              <a:ea typeface="方正兰亭黑简体" panose="02000000000000000000" pitchFamily="2" charset="-122"/>
            </a:endParaRPr>
          </a:p>
        </p:txBody>
      </p:sp>
      <p:sp>
        <p:nvSpPr>
          <p:cNvPr id="20" name="椭圆 19"/>
          <p:cNvSpPr/>
          <p:nvPr/>
        </p:nvSpPr>
        <p:spPr bwMode="auto">
          <a:xfrm>
            <a:off x="5327097" y="3851008"/>
            <a:ext cx="899028" cy="1233903"/>
          </a:xfrm>
          <a:prstGeom prst="ellipse">
            <a:avLst/>
          </a:pr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dirty="0">
                <a:latin typeface="Huawei Sans" panose="020C0503030203020204" pitchFamily="34" charset="0"/>
                <a:ea typeface="方正兰亭黑简体" panose="02000000000000000000" pitchFamily="2" charset="-122"/>
              </a:rPr>
              <a:t>ARM</a:t>
            </a:r>
            <a:endParaRPr lang="zh-CN" altLang="en-US" sz="1400" dirty="0">
              <a:latin typeface="Huawei Sans" panose="020C0503030203020204" pitchFamily="34" charset="0"/>
              <a:ea typeface="方正兰亭黑简体" panose="02000000000000000000" pitchFamily="2" charset="-122"/>
            </a:endParaRPr>
          </a:p>
        </p:txBody>
      </p:sp>
      <p:cxnSp>
        <p:nvCxnSpPr>
          <p:cNvPr id="23" name="直接连接符 22"/>
          <p:cNvCxnSpPr/>
          <p:nvPr/>
        </p:nvCxnSpPr>
        <p:spPr bwMode="auto">
          <a:xfrm>
            <a:off x="1019175" y="5522835"/>
            <a:ext cx="10286134" cy="0"/>
          </a:xfrm>
          <a:prstGeom prst="line">
            <a:avLst/>
          </a:prstGeom>
          <a:noFill/>
          <a:ln w="38100">
            <a:solidFill>
              <a:srgbClr val="C7000B"/>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981756" y="2156696"/>
            <a:ext cx="1325541"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高端服务器</a:t>
            </a:r>
          </a:p>
        </p:txBody>
      </p:sp>
      <p:sp>
        <p:nvSpPr>
          <p:cNvPr id="26" name="TextBox 25"/>
          <p:cNvSpPr txBox="1"/>
          <p:nvPr/>
        </p:nvSpPr>
        <p:spPr>
          <a:xfrm>
            <a:off x="978108" y="3371036"/>
            <a:ext cx="1365044" cy="338554"/>
          </a:xfrm>
          <a:prstGeom prst="rect">
            <a:avLst/>
          </a:prstGeom>
          <a:noFill/>
        </p:spPr>
        <p:txBody>
          <a:bodyPr wrap="square" rtlCol="0">
            <a:spAutoFit/>
          </a:bodyPr>
          <a:lstStyle/>
          <a:p>
            <a:r>
              <a:rPr lang="en-US" altLang="zh-CN" sz="1600" dirty="0">
                <a:latin typeface="Huawei Sans" panose="020C0503030203020204" pitchFamily="34" charset="0"/>
                <a:ea typeface="方正兰亭黑简体" panose="02000000000000000000" pitchFamily="2" charset="-122"/>
              </a:rPr>
              <a:t>PC &amp; </a:t>
            </a:r>
            <a:r>
              <a:rPr lang="zh-CN" altLang="en-US" sz="1600" dirty="0">
                <a:latin typeface="Huawei Sans" panose="020C0503030203020204" pitchFamily="34" charset="0"/>
                <a:ea typeface="方正兰亭黑简体" panose="02000000000000000000" pitchFamily="2" charset="-122"/>
              </a:rPr>
              <a:t>服务器</a:t>
            </a:r>
          </a:p>
        </p:txBody>
      </p:sp>
      <p:sp>
        <p:nvSpPr>
          <p:cNvPr id="27" name="TextBox 26"/>
          <p:cNvSpPr txBox="1"/>
          <p:nvPr/>
        </p:nvSpPr>
        <p:spPr>
          <a:xfrm>
            <a:off x="977671" y="4605735"/>
            <a:ext cx="1729647" cy="584775"/>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嵌入式</a:t>
            </a:r>
            <a:r>
              <a:rPr lang="en-US" altLang="zh-CN" sz="1600" dirty="0" smtClean="0">
                <a:latin typeface="Huawei Sans" panose="020C0503030203020204" pitchFamily="34" charset="0"/>
                <a:ea typeface="方正兰亭黑简体" panose="02000000000000000000" pitchFamily="2" charset="-122"/>
              </a:rPr>
              <a:t>/</a:t>
            </a:r>
          </a:p>
          <a:p>
            <a:r>
              <a:rPr lang="zh-CN" altLang="en-US" sz="1600" dirty="0" smtClean="0">
                <a:latin typeface="Huawei Sans" panose="020C0503030203020204" pitchFamily="34" charset="0"/>
                <a:ea typeface="方正兰亭黑简体" panose="02000000000000000000" pitchFamily="2" charset="-122"/>
              </a:rPr>
              <a:t>移动</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消费</a:t>
            </a:r>
          </a:p>
        </p:txBody>
      </p:sp>
      <p:sp>
        <p:nvSpPr>
          <p:cNvPr id="4" name="椭圆 3"/>
          <p:cNvSpPr/>
          <p:nvPr/>
        </p:nvSpPr>
        <p:spPr bwMode="auto">
          <a:xfrm>
            <a:off x="2209843" y="1946708"/>
            <a:ext cx="1393573" cy="89217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600" dirty="0" smtClean="0">
                <a:latin typeface="Huawei Sans" panose="020C0503030203020204" pitchFamily="34" charset="0"/>
                <a:ea typeface="方正兰亭黑简体" panose="02000000000000000000" pitchFamily="2" charset="-122"/>
              </a:rPr>
              <a:t>POWER</a:t>
            </a:r>
            <a:endParaRPr lang="zh-CN" altLang="en-US" sz="1600" dirty="0">
              <a:latin typeface="Huawei Sans" panose="020C0503030203020204" pitchFamily="34" charset="0"/>
              <a:ea typeface="方正兰亭黑简体" panose="02000000000000000000" pitchFamily="2" charset="-122"/>
            </a:endParaRPr>
          </a:p>
        </p:txBody>
      </p:sp>
      <p:sp>
        <p:nvSpPr>
          <p:cNvPr id="5" name="椭圆 4"/>
          <p:cNvSpPr/>
          <p:nvPr/>
        </p:nvSpPr>
        <p:spPr bwMode="auto">
          <a:xfrm>
            <a:off x="3505961" y="2190028"/>
            <a:ext cx="1137022" cy="25114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PA-RISC</a:t>
            </a:r>
            <a:endParaRPr lang="zh-CN" altLang="en-US" sz="1200" dirty="0">
              <a:latin typeface="Huawei Sans" panose="020C0503030203020204" pitchFamily="34" charset="0"/>
              <a:ea typeface="方正兰亭黑简体" panose="02000000000000000000" pitchFamily="2" charset="-122"/>
            </a:endParaRPr>
          </a:p>
        </p:txBody>
      </p:sp>
      <p:sp>
        <p:nvSpPr>
          <p:cNvPr id="7" name="椭圆 6"/>
          <p:cNvSpPr/>
          <p:nvPr/>
        </p:nvSpPr>
        <p:spPr bwMode="auto">
          <a:xfrm>
            <a:off x="3505960" y="1865602"/>
            <a:ext cx="1162811" cy="269087"/>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SPARC</a:t>
            </a:r>
            <a:endParaRPr lang="zh-CN" altLang="en-US" sz="1200" dirty="0">
              <a:latin typeface="Huawei Sans" panose="020C0503030203020204" pitchFamily="34" charset="0"/>
              <a:ea typeface="方正兰亭黑简体" panose="02000000000000000000" pitchFamily="2" charset="-122"/>
            </a:endParaRPr>
          </a:p>
        </p:txBody>
      </p:sp>
      <p:sp>
        <p:nvSpPr>
          <p:cNvPr id="8" name="椭圆 7"/>
          <p:cNvSpPr/>
          <p:nvPr/>
        </p:nvSpPr>
        <p:spPr bwMode="auto">
          <a:xfrm>
            <a:off x="3505962" y="2514454"/>
            <a:ext cx="1079096" cy="28648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Itanium</a:t>
            </a:r>
            <a:endParaRPr lang="zh-CN" altLang="en-US" sz="1200" dirty="0">
              <a:latin typeface="Huawei Sans" panose="020C0503030203020204" pitchFamily="34" charset="0"/>
              <a:ea typeface="方正兰亭黑简体" panose="02000000000000000000" pitchFamily="2" charset="-122"/>
            </a:endParaRPr>
          </a:p>
        </p:txBody>
      </p:sp>
      <p:sp>
        <p:nvSpPr>
          <p:cNvPr id="9" name="椭圆 8"/>
          <p:cNvSpPr/>
          <p:nvPr/>
        </p:nvSpPr>
        <p:spPr bwMode="auto">
          <a:xfrm>
            <a:off x="3547489" y="3881851"/>
            <a:ext cx="1079752" cy="40553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Moto 68K</a:t>
            </a:r>
            <a:endParaRPr lang="zh-CN" altLang="en-US" sz="1200" dirty="0">
              <a:latin typeface="Huawei Sans" panose="020C0503030203020204" pitchFamily="34" charset="0"/>
              <a:ea typeface="方正兰亭黑简体" panose="02000000000000000000" pitchFamily="2" charset="-122"/>
            </a:endParaRPr>
          </a:p>
        </p:txBody>
      </p:sp>
      <p:sp>
        <p:nvSpPr>
          <p:cNvPr id="10" name="椭圆 9"/>
          <p:cNvSpPr/>
          <p:nvPr/>
        </p:nvSpPr>
        <p:spPr bwMode="auto">
          <a:xfrm>
            <a:off x="2343152" y="2919986"/>
            <a:ext cx="1296000" cy="129600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600" dirty="0" smtClean="0">
                <a:latin typeface="Huawei Sans" panose="020C0503030203020204" pitchFamily="34" charset="0"/>
                <a:ea typeface="方正兰亭黑简体" panose="02000000000000000000" pitchFamily="2" charset="-122"/>
              </a:rPr>
              <a:t>X86</a:t>
            </a:r>
            <a:endParaRPr lang="zh-CN" altLang="en-US" sz="1600" dirty="0">
              <a:latin typeface="Huawei Sans" panose="020C0503030203020204" pitchFamily="34" charset="0"/>
              <a:ea typeface="方正兰亭黑简体" panose="02000000000000000000" pitchFamily="2" charset="-122"/>
            </a:endParaRPr>
          </a:p>
        </p:txBody>
      </p:sp>
      <p:sp>
        <p:nvSpPr>
          <p:cNvPr id="11" name="椭圆 10"/>
          <p:cNvSpPr/>
          <p:nvPr/>
        </p:nvSpPr>
        <p:spPr bwMode="auto">
          <a:xfrm>
            <a:off x="3672077" y="3487732"/>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MIPS</a:t>
            </a:r>
            <a:endParaRPr lang="zh-CN" altLang="en-US" sz="1200" dirty="0">
              <a:latin typeface="Huawei Sans" panose="020C0503030203020204" pitchFamily="34" charset="0"/>
              <a:ea typeface="方正兰亭黑简体" panose="02000000000000000000" pitchFamily="2" charset="-122"/>
            </a:endParaRPr>
          </a:p>
        </p:txBody>
      </p:sp>
      <p:sp>
        <p:nvSpPr>
          <p:cNvPr id="12" name="椭圆 11"/>
          <p:cNvSpPr/>
          <p:nvPr/>
        </p:nvSpPr>
        <p:spPr bwMode="auto">
          <a:xfrm>
            <a:off x="2592326" y="4298797"/>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PPC</a:t>
            </a:r>
            <a:endParaRPr lang="zh-CN" altLang="en-US" sz="1200" dirty="0">
              <a:latin typeface="Huawei Sans" panose="020C0503030203020204" pitchFamily="34" charset="0"/>
              <a:ea typeface="方正兰亭黑简体" panose="02000000000000000000" pitchFamily="2" charset="-122"/>
            </a:endParaRPr>
          </a:p>
        </p:txBody>
      </p:sp>
      <p:sp>
        <p:nvSpPr>
          <p:cNvPr id="13" name="椭圆 12"/>
          <p:cNvSpPr/>
          <p:nvPr/>
        </p:nvSpPr>
        <p:spPr bwMode="auto">
          <a:xfrm>
            <a:off x="2571268" y="4704328"/>
            <a:ext cx="830578" cy="64885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ARM</a:t>
            </a:r>
            <a:endParaRPr lang="zh-CN" altLang="en-US" sz="1200" dirty="0">
              <a:latin typeface="Huawei Sans" panose="020C0503030203020204" pitchFamily="34" charset="0"/>
              <a:ea typeface="方正兰亭黑简体" panose="02000000000000000000" pitchFamily="2" charset="-122"/>
            </a:endParaRPr>
          </a:p>
        </p:txBody>
      </p:sp>
      <p:sp>
        <p:nvSpPr>
          <p:cNvPr id="16" name="椭圆 15"/>
          <p:cNvSpPr/>
          <p:nvPr/>
        </p:nvSpPr>
        <p:spPr bwMode="auto">
          <a:xfrm>
            <a:off x="2426210" y="1605534"/>
            <a:ext cx="996694"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Z</a:t>
            </a:r>
            <a:endParaRPr lang="zh-CN" altLang="en-US" sz="1200" dirty="0">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3505962" y="4866540"/>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DSP</a:t>
            </a:r>
            <a:endParaRPr lang="zh-CN" altLang="en-US" sz="1200" dirty="0">
              <a:latin typeface="Huawei Sans" panose="020C0503030203020204" pitchFamily="34" charset="0"/>
              <a:ea typeface="方正兰亭黑简体" panose="02000000000000000000" pitchFamily="2" charset="-122"/>
            </a:endParaRPr>
          </a:p>
        </p:txBody>
      </p:sp>
      <p:sp>
        <p:nvSpPr>
          <p:cNvPr id="29" name="椭圆 28"/>
          <p:cNvSpPr/>
          <p:nvPr/>
        </p:nvSpPr>
        <p:spPr bwMode="auto">
          <a:xfrm>
            <a:off x="3505962" y="4461009"/>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NP</a:t>
            </a:r>
            <a:endParaRPr lang="zh-CN" altLang="en-US" sz="1200" dirty="0">
              <a:latin typeface="Huawei Sans" panose="020C0503030203020204" pitchFamily="34" charset="0"/>
              <a:ea typeface="方正兰亭黑简体" panose="02000000000000000000" pitchFamily="2" charset="-122"/>
            </a:endParaRPr>
          </a:p>
        </p:txBody>
      </p:sp>
      <p:cxnSp>
        <p:nvCxnSpPr>
          <p:cNvPr id="32" name="直接连接符 31"/>
          <p:cNvCxnSpPr/>
          <p:nvPr/>
        </p:nvCxnSpPr>
        <p:spPr bwMode="auto">
          <a:xfrm>
            <a:off x="1554304" y="4367527"/>
            <a:ext cx="8983909" cy="0"/>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1555146" y="3030048"/>
            <a:ext cx="9071563" cy="39956"/>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标注 38"/>
          <p:cNvSpPr/>
          <p:nvPr/>
        </p:nvSpPr>
        <p:spPr bwMode="auto">
          <a:xfrm>
            <a:off x="5667892" y="5144033"/>
            <a:ext cx="1958096" cy="258764"/>
          </a:xfrm>
          <a:prstGeom prst="wedgeRectCallout">
            <a:avLst>
              <a:gd name="adj1" fmla="val -37764"/>
              <a:gd name="adj2" fmla="val -124805"/>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完全开放，生态良好</a:t>
            </a:r>
          </a:p>
        </p:txBody>
      </p:sp>
      <p:sp>
        <p:nvSpPr>
          <p:cNvPr id="41" name="TextBox 40"/>
          <p:cNvSpPr txBox="1"/>
          <p:nvPr/>
        </p:nvSpPr>
        <p:spPr>
          <a:xfrm>
            <a:off x="9521977" y="1887955"/>
            <a:ext cx="646331" cy="369332"/>
          </a:xfrm>
          <a:prstGeom prst="rect">
            <a:avLst/>
          </a:prstGeom>
          <a:noFill/>
        </p:spPr>
        <p:txBody>
          <a:bodyPr wrap="none" rtlCol="0">
            <a:spAutoFit/>
          </a:bodyPr>
          <a:lstStyle/>
          <a:p>
            <a:r>
              <a:rPr lang="zh-CN" altLang="en-US" sz="1800" b="1" dirty="0">
                <a:solidFill>
                  <a:srgbClr val="990000"/>
                </a:solidFill>
                <a:latin typeface="Huawei Sans" panose="020C0503030203020204" pitchFamily="34" charset="0"/>
                <a:ea typeface="方正兰亭黑简体" panose="02000000000000000000" pitchFamily="2" charset="-122"/>
              </a:rPr>
              <a:t>众核</a:t>
            </a:r>
          </a:p>
        </p:txBody>
      </p:sp>
      <p:sp>
        <p:nvSpPr>
          <p:cNvPr id="42" name="TextBox 41"/>
          <p:cNvSpPr txBox="1"/>
          <p:nvPr/>
        </p:nvSpPr>
        <p:spPr>
          <a:xfrm>
            <a:off x="9604389" y="3256069"/>
            <a:ext cx="646331" cy="369332"/>
          </a:xfrm>
          <a:prstGeom prst="rect">
            <a:avLst/>
          </a:prstGeom>
          <a:noFill/>
        </p:spPr>
        <p:txBody>
          <a:bodyPr wrap="none" rtlCol="0">
            <a:spAutoFit/>
          </a:bodyPr>
          <a:lstStyle/>
          <a:p>
            <a:r>
              <a:rPr lang="zh-CN" altLang="en-US" sz="1800" b="1" dirty="0">
                <a:solidFill>
                  <a:srgbClr val="990000"/>
                </a:solidFill>
                <a:latin typeface="Huawei Sans" panose="020C0503030203020204" pitchFamily="34" charset="0"/>
                <a:ea typeface="方正兰亭黑简体" panose="02000000000000000000" pitchFamily="2" charset="-122"/>
              </a:rPr>
              <a:t>异构</a:t>
            </a:r>
          </a:p>
        </p:txBody>
      </p:sp>
      <p:sp>
        <p:nvSpPr>
          <p:cNvPr id="43" name="TextBox 42"/>
          <p:cNvSpPr txBox="1"/>
          <p:nvPr/>
        </p:nvSpPr>
        <p:spPr>
          <a:xfrm>
            <a:off x="9640392" y="4392806"/>
            <a:ext cx="646331" cy="369332"/>
          </a:xfrm>
          <a:prstGeom prst="rect">
            <a:avLst/>
          </a:prstGeom>
          <a:noFill/>
        </p:spPr>
        <p:txBody>
          <a:bodyPr wrap="none" rtlCol="0">
            <a:spAutoFit/>
          </a:bodyPr>
          <a:lstStyle/>
          <a:p>
            <a:r>
              <a:rPr lang="zh-CN" altLang="en-US" sz="1800" b="1" dirty="0">
                <a:solidFill>
                  <a:srgbClr val="990000"/>
                </a:solidFill>
                <a:latin typeface="Huawei Sans" panose="020C0503030203020204" pitchFamily="34" charset="0"/>
                <a:ea typeface="方正兰亭黑简体" panose="02000000000000000000" pitchFamily="2" charset="-122"/>
              </a:rPr>
              <a:t>融合</a:t>
            </a:r>
          </a:p>
        </p:txBody>
      </p:sp>
      <p:sp>
        <p:nvSpPr>
          <p:cNvPr id="44" name="矩形标注 43"/>
          <p:cNvSpPr/>
          <p:nvPr/>
        </p:nvSpPr>
        <p:spPr bwMode="auto">
          <a:xfrm>
            <a:off x="6482203" y="4799816"/>
            <a:ext cx="1986039" cy="265978"/>
          </a:xfrm>
          <a:prstGeom prst="wedgeRectCallout">
            <a:avLst>
              <a:gd name="adj1" fmla="val -39996"/>
              <a:gd name="adj2" fmla="val -9980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学习</a:t>
            </a:r>
            <a:r>
              <a:rPr lang="en-US" altLang="zh-CN" sz="1400" dirty="0">
                <a:latin typeface="Huawei Sans" panose="020C0503030203020204" pitchFamily="34" charset="0"/>
                <a:ea typeface="方正兰亭黑简体" panose="02000000000000000000" pitchFamily="2" charset="-122"/>
              </a:rPr>
              <a:t>ARM</a:t>
            </a:r>
            <a:r>
              <a:rPr lang="zh-CN" altLang="en-US" sz="1400" dirty="0">
                <a:latin typeface="Huawei Sans" panose="020C0503030203020204" pitchFamily="34" charset="0"/>
                <a:ea typeface="方正兰亭黑简体" panose="02000000000000000000" pitchFamily="2" charset="-122"/>
              </a:rPr>
              <a:t>，谋求复生</a:t>
            </a:r>
          </a:p>
        </p:txBody>
      </p:sp>
      <p:sp>
        <p:nvSpPr>
          <p:cNvPr id="45" name="矩形标注 44"/>
          <p:cNvSpPr/>
          <p:nvPr/>
        </p:nvSpPr>
        <p:spPr bwMode="auto">
          <a:xfrm>
            <a:off x="6062341" y="1724262"/>
            <a:ext cx="615587" cy="316201"/>
          </a:xfrm>
          <a:prstGeom prst="wedgeRectCallout">
            <a:avLst>
              <a:gd name="adj1" fmla="val -32926"/>
              <a:gd name="adj2" fmla="val 192660"/>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smtClean="0">
                <a:latin typeface="Huawei Sans" panose="020C0503030203020204" pitchFamily="34" charset="0"/>
                <a:ea typeface="方正兰亭黑简体" panose="02000000000000000000" pitchFamily="2" charset="-122"/>
              </a:rPr>
              <a:t>开放</a:t>
            </a:r>
            <a:endParaRPr lang="zh-CN" altLang="en-US" sz="1400" dirty="0">
              <a:latin typeface="Huawei Sans" panose="020C0503030203020204" pitchFamily="34" charset="0"/>
              <a:ea typeface="方正兰亭黑简体" panose="02000000000000000000" pitchFamily="2" charset="-122"/>
            </a:endParaRPr>
          </a:p>
        </p:txBody>
      </p:sp>
      <p:sp>
        <p:nvSpPr>
          <p:cNvPr id="46" name="矩形标注 45"/>
          <p:cNvSpPr/>
          <p:nvPr/>
        </p:nvSpPr>
        <p:spPr bwMode="auto">
          <a:xfrm>
            <a:off x="6874178" y="3284763"/>
            <a:ext cx="1008082" cy="278517"/>
          </a:xfrm>
          <a:prstGeom prst="wedgeRectCallout">
            <a:avLst>
              <a:gd name="adj1" fmla="val -95183"/>
              <a:gd name="adj2" fmla="val 15562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封闭架构</a:t>
            </a:r>
          </a:p>
        </p:txBody>
      </p:sp>
      <p:sp>
        <p:nvSpPr>
          <p:cNvPr id="49" name="TextBox 48"/>
          <p:cNvSpPr txBox="1"/>
          <p:nvPr/>
        </p:nvSpPr>
        <p:spPr>
          <a:xfrm>
            <a:off x="8688577" y="2373496"/>
            <a:ext cx="2549959" cy="584775"/>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内核数量大量增加</a:t>
            </a:r>
            <a:r>
              <a:rPr lang="zh-CN" altLang="en-US" sz="1600" dirty="0" smtClean="0">
                <a:latin typeface="Huawei Sans" panose="020C0503030203020204" pitchFamily="34" charset="0"/>
                <a:ea typeface="方正兰亭黑简体" panose="02000000000000000000" pitchFamily="2" charset="-122"/>
              </a:rPr>
              <a:t>，处理器互联。</a:t>
            </a:r>
            <a:endParaRPr lang="zh-CN" altLang="en-US" sz="1600" dirty="0">
              <a:latin typeface="Huawei Sans" panose="020C0503030203020204" pitchFamily="34" charset="0"/>
              <a:ea typeface="方正兰亭黑简体" panose="02000000000000000000" pitchFamily="2" charset="-122"/>
            </a:endParaRPr>
          </a:p>
        </p:txBody>
      </p:sp>
      <p:sp>
        <p:nvSpPr>
          <p:cNvPr id="50" name="TextBox 49"/>
          <p:cNvSpPr txBox="1"/>
          <p:nvPr/>
        </p:nvSpPr>
        <p:spPr>
          <a:xfrm>
            <a:off x="8846310" y="3794775"/>
            <a:ext cx="1997663" cy="338554"/>
          </a:xfrm>
          <a:prstGeom prst="rect">
            <a:avLst/>
          </a:prstGeom>
          <a:noFill/>
        </p:spPr>
        <p:txBody>
          <a:bodyPr wrap="none" rtlCol="0">
            <a:spAutoFit/>
          </a:bodyPr>
          <a:lstStyle/>
          <a:p>
            <a:r>
              <a:rPr lang="en-US" altLang="zh-CN" sz="1600" dirty="0" smtClean="0">
                <a:latin typeface="Huawei Sans" panose="020C0503030203020204" pitchFamily="34" charset="0"/>
                <a:ea typeface="方正兰亭黑简体" panose="02000000000000000000" pitchFamily="2" charset="-122"/>
              </a:rPr>
              <a:t>CPU+GPGPU+FPGA</a:t>
            </a:r>
            <a:endParaRPr lang="zh-CN" altLang="en-US" sz="1600" dirty="0">
              <a:latin typeface="Huawei Sans" panose="020C0503030203020204" pitchFamily="34" charset="0"/>
              <a:ea typeface="方正兰亭黑简体" panose="02000000000000000000" pitchFamily="2" charset="-122"/>
            </a:endParaRPr>
          </a:p>
        </p:txBody>
      </p:sp>
      <p:sp>
        <p:nvSpPr>
          <p:cNvPr id="51" name="TextBox 50"/>
          <p:cNvSpPr txBox="1"/>
          <p:nvPr/>
        </p:nvSpPr>
        <p:spPr>
          <a:xfrm>
            <a:off x="8715453" y="4679436"/>
            <a:ext cx="2496208" cy="830997"/>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内存体系重构，</a:t>
            </a:r>
            <a:r>
              <a:rPr lang="en-US" altLang="zh-CN" sz="1600" dirty="0">
                <a:latin typeface="Huawei Sans" panose="020C0503030203020204" pitchFamily="34" charset="0"/>
                <a:ea typeface="方正兰亭黑简体" panose="02000000000000000000" pitchFamily="2" charset="-122"/>
              </a:rPr>
              <a:t>CPU</a:t>
            </a:r>
            <a:r>
              <a:rPr lang="en-US" altLang="zh-CN" sz="1600" dirty="0" smtClean="0">
                <a:latin typeface="Huawei Sans" panose="020C0503030203020204" pitchFamily="34" charset="0"/>
                <a:ea typeface="方正兰亭黑简体" panose="02000000000000000000" pitchFamily="2" charset="-122"/>
              </a:rPr>
              <a:t>/</a:t>
            </a:r>
            <a:r>
              <a:rPr lang="zh-CN" altLang="en-US" sz="1600" dirty="0" smtClean="0">
                <a:latin typeface="Huawei Sans" panose="020C0503030203020204" pitchFamily="34" charset="0"/>
                <a:ea typeface="方正兰亭黑简体" panose="02000000000000000000" pitchFamily="2" charset="-122"/>
              </a:rPr>
              <a:t>内存深度</a:t>
            </a:r>
            <a:r>
              <a:rPr lang="zh-CN" altLang="en-US" sz="1600" dirty="0">
                <a:latin typeface="Huawei Sans" panose="020C0503030203020204" pitchFamily="34" charset="0"/>
                <a:ea typeface="方正兰亭黑简体" panose="02000000000000000000" pitchFamily="2" charset="-122"/>
              </a:rPr>
              <a:t>融合，内存更贴近</a:t>
            </a:r>
            <a:r>
              <a:rPr lang="zh-CN" altLang="en-US" sz="1600" dirty="0" smtClean="0">
                <a:latin typeface="Huawei Sans" panose="020C0503030203020204" pitchFamily="34" charset="0"/>
                <a:ea typeface="方正兰亭黑简体" panose="02000000000000000000" pitchFamily="2" charset="-122"/>
              </a:rPr>
              <a:t>计算。</a:t>
            </a:r>
            <a:endParaRPr lang="zh-CN" altLang="en-US" sz="1600" dirty="0">
              <a:latin typeface="Huawei Sans" panose="020C0503030203020204" pitchFamily="34" charset="0"/>
              <a:ea typeface="方正兰亭黑简体" panose="02000000000000000000" pitchFamily="2" charset="-122"/>
            </a:endParaRPr>
          </a:p>
        </p:txBody>
      </p:sp>
      <p:sp>
        <p:nvSpPr>
          <p:cNvPr id="52" name="TextBox 51"/>
          <p:cNvSpPr txBox="1"/>
          <p:nvPr/>
        </p:nvSpPr>
        <p:spPr>
          <a:xfrm>
            <a:off x="1644526" y="5712748"/>
            <a:ext cx="2646878" cy="338554"/>
          </a:xfrm>
          <a:prstGeom prst="rect">
            <a:avLst/>
          </a:prstGeom>
          <a:noFill/>
        </p:spPr>
        <p:txBody>
          <a:bodyPr wrap="none" rtlCol="0">
            <a:spAutoFit/>
          </a:bodyPr>
          <a:lstStyle/>
          <a:p>
            <a:r>
              <a:rPr lang="zh-CN" altLang="en-US" sz="1600" b="1" dirty="0">
                <a:latin typeface="Huawei Sans" panose="020C0503030203020204" pitchFamily="34" charset="0"/>
                <a:ea typeface="方正兰亭黑简体" panose="02000000000000000000" pitchFamily="2" charset="-122"/>
              </a:rPr>
              <a:t>过去：架构众多，百花齐放</a:t>
            </a:r>
          </a:p>
        </p:txBody>
      </p:sp>
      <p:sp>
        <p:nvSpPr>
          <p:cNvPr id="53" name="TextBox 52"/>
          <p:cNvSpPr txBox="1"/>
          <p:nvPr/>
        </p:nvSpPr>
        <p:spPr>
          <a:xfrm>
            <a:off x="4884792" y="5712748"/>
            <a:ext cx="2646878" cy="338554"/>
          </a:xfrm>
          <a:prstGeom prst="rect">
            <a:avLst/>
          </a:prstGeom>
          <a:noFill/>
        </p:spPr>
        <p:txBody>
          <a:bodyPr wrap="none" rtlCol="0">
            <a:spAutoFit/>
          </a:bodyPr>
          <a:lstStyle/>
          <a:p>
            <a:r>
              <a:rPr lang="zh-CN" altLang="en-US" sz="1600" b="1" dirty="0">
                <a:latin typeface="Huawei Sans" panose="020C0503030203020204" pitchFamily="34" charset="0"/>
                <a:ea typeface="方正兰亭黑简体" panose="02000000000000000000" pitchFamily="2" charset="-122"/>
              </a:rPr>
              <a:t>现在：生态成熟，架构垄断</a:t>
            </a:r>
          </a:p>
        </p:txBody>
      </p:sp>
      <p:sp>
        <p:nvSpPr>
          <p:cNvPr id="55" name="TextBox 54"/>
          <p:cNvSpPr txBox="1"/>
          <p:nvPr/>
        </p:nvSpPr>
        <p:spPr>
          <a:xfrm>
            <a:off x="7761776" y="5715693"/>
            <a:ext cx="3672800" cy="338554"/>
          </a:xfrm>
          <a:prstGeom prst="rect">
            <a:avLst/>
          </a:prstGeom>
          <a:noFill/>
        </p:spPr>
        <p:txBody>
          <a:bodyPr wrap="none" rtlCol="0">
            <a:spAutoFit/>
          </a:bodyPr>
          <a:lstStyle/>
          <a:p>
            <a:r>
              <a:rPr lang="zh-CN" altLang="en-US" sz="1600" b="1" dirty="0">
                <a:latin typeface="Huawei Sans" panose="020C0503030203020204" pitchFamily="34" charset="0"/>
                <a:ea typeface="方正兰亭黑简体" panose="02000000000000000000" pitchFamily="2" charset="-122"/>
              </a:rPr>
              <a:t>未来</a:t>
            </a:r>
            <a:r>
              <a:rPr lang="zh-CN" altLang="en-US" sz="1600" b="1" dirty="0" smtClean="0">
                <a:latin typeface="Huawei Sans" panose="020C0503030203020204" pitchFamily="34" charset="0"/>
                <a:ea typeface="方正兰亭黑简体" panose="02000000000000000000" pitchFamily="2" charset="-122"/>
              </a:rPr>
              <a:t>：摩尔定律失效</a:t>
            </a:r>
            <a:r>
              <a:rPr lang="zh-CN" altLang="en-US" sz="1600" b="1" dirty="0">
                <a:latin typeface="Huawei Sans" panose="020C0503030203020204" pitchFamily="34" charset="0"/>
                <a:ea typeface="方正兰亭黑简体" panose="02000000000000000000" pitchFamily="2" charset="-122"/>
              </a:rPr>
              <a:t>，寻求多方向突破</a:t>
            </a:r>
          </a:p>
        </p:txBody>
      </p:sp>
    </p:spTree>
    <p:extLst>
      <p:ext uri="{BB962C8B-B14F-4D97-AF65-F5344CB8AC3E}">
        <p14:creationId xmlns:p14="http://schemas.microsoft.com/office/powerpoint/2010/main" val="19222988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t>主流</a:t>
            </a:r>
            <a:r>
              <a:rPr lang="en-US" altLang="zh-CN" smtClean="0"/>
              <a:t>CPU</a:t>
            </a:r>
            <a:r>
              <a:rPr lang="zh-CN" altLang="en-US" smtClean="0"/>
              <a:t>发展路径</a:t>
            </a:r>
            <a:endParaRPr lang="zh-CN" altLang="en-US" dirty="0" smtClean="0"/>
          </a:p>
        </p:txBody>
      </p:sp>
      <p:cxnSp>
        <p:nvCxnSpPr>
          <p:cNvPr id="7" name="直接箭头连接符 6"/>
          <p:cNvCxnSpPr/>
          <p:nvPr/>
        </p:nvCxnSpPr>
        <p:spPr bwMode="auto">
          <a:xfrm flipV="1">
            <a:off x="1462120" y="1146320"/>
            <a:ext cx="0" cy="46688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a:off x="1462120" y="5815208"/>
            <a:ext cx="9759634" cy="49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矩形 11"/>
          <p:cNvSpPr/>
          <p:nvPr/>
        </p:nvSpPr>
        <p:spPr bwMode="auto">
          <a:xfrm>
            <a:off x="1679644" y="5847412"/>
            <a:ext cx="108012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1970s</a:t>
            </a:r>
            <a:endParaRPr kumimoji="0" lang="zh-CN" alt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4" name="矩形 13"/>
          <p:cNvSpPr/>
          <p:nvPr/>
        </p:nvSpPr>
        <p:spPr bwMode="auto">
          <a:xfrm>
            <a:off x="4458817" y="5855310"/>
            <a:ext cx="3302547"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1990s</a:t>
            </a:r>
          </a:p>
        </p:txBody>
      </p:sp>
      <p:sp>
        <p:nvSpPr>
          <p:cNvPr id="15" name="矩形 14"/>
          <p:cNvSpPr/>
          <p:nvPr/>
        </p:nvSpPr>
        <p:spPr bwMode="auto">
          <a:xfrm>
            <a:off x="3131530" y="5857502"/>
            <a:ext cx="108012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1980s</a:t>
            </a:r>
            <a:endParaRPr kumimoji="0" lang="zh-CN" alt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6" name="矩形 15"/>
          <p:cNvSpPr/>
          <p:nvPr/>
        </p:nvSpPr>
        <p:spPr bwMode="auto">
          <a:xfrm>
            <a:off x="7981565" y="5868445"/>
            <a:ext cx="2589953"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400" dirty="0" smtClean="0">
                <a:latin typeface="Huawei Sans" panose="020C0503030203020204" pitchFamily="34" charset="0"/>
                <a:ea typeface="方正兰亭黑简体" panose="02000000000000000000" pitchFamily="2" charset="-122"/>
              </a:rPr>
              <a:t>2000s</a:t>
            </a:r>
            <a:endParaRPr kumimoji="0" lang="zh-CN" alt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 name="矩形 12"/>
          <p:cNvSpPr/>
          <p:nvPr/>
        </p:nvSpPr>
        <p:spPr bwMode="auto">
          <a:xfrm>
            <a:off x="1777134" y="3135296"/>
            <a:ext cx="902772" cy="303649"/>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rPr>
              <a:t>IBM801</a:t>
            </a:r>
          </a:p>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18" name="矩形 17"/>
          <p:cNvSpPr/>
          <p:nvPr/>
        </p:nvSpPr>
        <p:spPr bwMode="auto">
          <a:xfrm>
            <a:off x="8197405" y="2622020"/>
            <a:ext cx="86468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POWER5</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2" name="矩形 21"/>
          <p:cNvSpPr/>
          <p:nvPr/>
        </p:nvSpPr>
        <p:spPr bwMode="auto">
          <a:xfrm>
            <a:off x="9300731" y="2626161"/>
            <a:ext cx="95027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POWER6</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3" name="矩形 22"/>
          <p:cNvSpPr/>
          <p:nvPr/>
        </p:nvSpPr>
        <p:spPr bwMode="auto">
          <a:xfrm>
            <a:off x="5935876" y="2622021"/>
            <a:ext cx="924936"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POWER3</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4" name="矩形 23"/>
          <p:cNvSpPr/>
          <p:nvPr/>
        </p:nvSpPr>
        <p:spPr bwMode="auto">
          <a:xfrm>
            <a:off x="4912341" y="2618255"/>
            <a:ext cx="830682"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POWER2</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5" name="矩形 24"/>
          <p:cNvSpPr/>
          <p:nvPr/>
        </p:nvSpPr>
        <p:spPr bwMode="auto">
          <a:xfrm>
            <a:off x="5079910" y="3863068"/>
            <a:ext cx="109342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 e100/e200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4353893" y="5150608"/>
            <a:ext cx="954804"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latin typeface="Huawei Sans" panose="020C0503030203020204" pitchFamily="34" charset="0"/>
                <a:ea typeface="方正兰亭黑简体" panose="02000000000000000000" pitchFamily="2" charset="-122"/>
              </a:rPr>
              <a:t>ARM7</a:t>
            </a:r>
          </a:p>
        </p:txBody>
      </p:sp>
      <p:cxnSp>
        <p:nvCxnSpPr>
          <p:cNvPr id="30" name="直接连接符 29"/>
          <p:cNvCxnSpPr/>
          <p:nvPr/>
        </p:nvCxnSpPr>
        <p:spPr bwMode="auto">
          <a:xfrm>
            <a:off x="1462120" y="4951112"/>
            <a:ext cx="89289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直接连接符 31"/>
          <p:cNvCxnSpPr/>
          <p:nvPr/>
        </p:nvCxnSpPr>
        <p:spPr bwMode="auto">
          <a:xfrm>
            <a:off x="1462120" y="4195028"/>
            <a:ext cx="8964996"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flipV="1">
            <a:off x="1462120" y="2466836"/>
            <a:ext cx="9059452" cy="346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flipV="1">
            <a:off x="7837363" y="1198689"/>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文本框 34"/>
          <p:cNvSpPr txBox="1"/>
          <p:nvPr/>
        </p:nvSpPr>
        <p:spPr bwMode="auto">
          <a:xfrm>
            <a:off x="727299" y="5227582"/>
            <a:ext cx="885840"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smtClean="0">
                <a:latin typeface="Huawei Sans" panose="020C0503030203020204" pitchFamily="34" charset="0"/>
                <a:ea typeface="方正兰亭黑简体" panose="02000000000000000000" pitchFamily="2" charset="-122"/>
              </a:rPr>
              <a:t>ARM</a:t>
            </a:r>
            <a:endParaRPr lang="zh-CN" altLang="en-US" sz="1400" dirty="0" smtClean="0">
              <a:latin typeface="Huawei Sans" panose="020C0503030203020204" pitchFamily="34" charset="0"/>
              <a:ea typeface="方正兰亭黑简体" panose="02000000000000000000" pitchFamily="2" charset="-122"/>
            </a:endParaRPr>
          </a:p>
        </p:txBody>
      </p:sp>
      <p:sp>
        <p:nvSpPr>
          <p:cNvPr id="39" name="文本框 38"/>
          <p:cNvSpPr txBox="1"/>
          <p:nvPr/>
        </p:nvSpPr>
        <p:spPr bwMode="auto">
          <a:xfrm>
            <a:off x="794857" y="2871774"/>
            <a:ext cx="746069"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smtClean="0">
                <a:latin typeface="Huawei Sans" panose="020C0503030203020204" pitchFamily="34" charset="0"/>
                <a:ea typeface="方正兰亭黑简体" panose="02000000000000000000" pitchFamily="2" charset="-122"/>
              </a:rPr>
              <a:t>PPC</a:t>
            </a:r>
            <a:endParaRPr lang="zh-CN" altLang="en-US" sz="1400" dirty="0" smtClean="0">
              <a:latin typeface="Huawei Sans" panose="020C0503030203020204" pitchFamily="34" charset="0"/>
              <a:ea typeface="方正兰亭黑简体" panose="02000000000000000000" pitchFamily="2" charset="-122"/>
            </a:endParaRPr>
          </a:p>
        </p:txBody>
      </p:sp>
      <p:sp>
        <p:nvSpPr>
          <p:cNvPr id="40" name="文本框 39"/>
          <p:cNvSpPr txBox="1"/>
          <p:nvPr/>
        </p:nvSpPr>
        <p:spPr bwMode="auto">
          <a:xfrm>
            <a:off x="727299" y="4275159"/>
            <a:ext cx="905496"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smtClean="0">
                <a:latin typeface="Huawei Sans" panose="020C0503030203020204" pitchFamily="34" charset="0"/>
                <a:ea typeface="方正兰亭黑简体" panose="02000000000000000000" pitchFamily="2" charset="-122"/>
              </a:rPr>
              <a:t>MIPS</a:t>
            </a:r>
            <a:endParaRPr lang="zh-CN" altLang="en-US" sz="1400" dirty="0" smtClean="0">
              <a:latin typeface="Huawei Sans" panose="020C0503030203020204" pitchFamily="34" charset="0"/>
              <a:ea typeface="方正兰亭黑简体" panose="02000000000000000000" pitchFamily="2" charset="-122"/>
            </a:endParaRPr>
          </a:p>
        </p:txBody>
      </p:sp>
      <p:sp>
        <p:nvSpPr>
          <p:cNvPr id="41" name="文本框 40"/>
          <p:cNvSpPr txBox="1"/>
          <p:nvPr/>
        </p:nvSpPr>
        <p:spPr bwMode="auto">
          <a:xfrm>
            <a:off x="855698" y="1615074"/>
            <a:ext cx="678089"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smtClean="0">
                <a:latin typeface="Huawei Sans" panose="020C0503030203020204" pitchFamily="34" charset="0"/>
                <a:ea typeface="方正兰亭黑简体" panose="02000000000000000000" pitchFamily="2" charset="-122"/>
              </a:rPr>
              <a:t>X86</a:t>
            </a:r>
            <a:endParaRPr lang="zh-CN" altLang="en-US" sz="1400" dirty="0" smtClean="0">
              <a:latin typeface="Huawei Sans" panose="020C0503030203020204" pitchFamily="34" charset="0"/>
              <a:ea typeface="方正兰亭黑简体" panose="02000000000000000000" pitchFamily="2" charset="-122"/>
            </a:endParaRPr>
          </a:p>
        </p:txBody>
      </p:sp>
      <p:sp>
        <p:nvSpPr>
          <p:cNvPr id="42" name="椭圆 41"/>
          <p:cNvSpPr/>
          <p:nvPr/>
        </p:nvSpPr>
        <p:spPr bwMode="auto">
          <a:xfrm>
            <a:off x="5443381" y="5150608"/>
            <a:ext cx="954804"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ARM9</a:t>
            </a:r>
          </a:p>
        </p:txBody>
      </p:sp>
      <p:sp>
        <p:nvSpPr>
          <p:cNvPr id="43" name="椭圆 42"/>
          <p:cNvSpPr/>
          <p:nvPr/>
        </p:nvSpPr>
        <p:spPr bwMode="auto">
          <a:xfrm>
            <a:off x="7785818" y="5135338"/>
            <a:ext cx="1162575"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ARM11</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4" name="椭圆 43"/>
          <p:cNvSpPr/>
          <p:nvPr/>
        </p:nvSpPr>
        <p:spPr bwMode="auto">
          <a:xfrm>
            <a:off x="6520290" y="5150608"/>
            <a:ext cx="1056101"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ARM10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5" name="椭圆 44"/>
          <p:cNvSpPr/>
          <p:nvPr/>
        </p:nvSpPr>
        <p:spPr bwMode="auto">
          <a:xfrm>
            <a:off x="4345186" y="4418713"/>
            <a:ext cx="1043524"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rPr>
              <a:t>MIPS3k</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47" name="椭圆 46"/>
          <p:cNvSpPr/>
          <p:nvPr/>
        </p:nvSpPr>
        <p:spPr bwMode="auto">
          <a:xfrm>
            <a:off x="7817376" y="4429360"/>
            <a:ext cx="1187030"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MIPS10K</a:t>
            </a:r>
            <a:endParaRPr lang="en-US" altLang="zh-CN" sz="1200" dirty="0">
              <a:solidFill>
                <a:schemeClr val="bg1"/>
              </a:solidFill>
              <a:latin typeface="Huawei Sans" panose="020C0503030203020204" pitchFamily="34" charset="0"/>
              <a:ea typeface="方正兰亭黑简体" panose="02000000000000000000" pitchFamily="2" charset="-122"/>
            </a:endParaRPr>
          </a:p>
        </p:txBody>
      </p:sp>
      <p:sp>
        <p:nvSpPr>
          <p:cNvPr id="48" name="椭圆 47"/>
          <p:cNvSpPr/>
          <p:nvPr/>
        </p:nvSpPr>
        <p:spPr bwMode="auto">
          <a:xfrm>
            <a:off x="6628719" y="4429552"/>
            <a:ext cx="1094645"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MIPS5K</a:t>
            </a:r>
            <a:endParaRPr lang="en-US" altLang="zh-CN" sz="1200" dirty="0">
              <a:solidFill>
                <a:schemeClr val="bg1"/>
              </a:solidFill>
              <a:latin typeface="Huawei Sans" panose="020C0503030203020204" pitchFamily="34" charset="0"/>
              <a:ea typeface="方正兰亭黑简体" panose="02000000000000000000" pitchFamily="2" charset="-122"/>
            </a:endParaRPr>
          </a:p>
        </p:txBody>
      </p:sp>
      <p:sp>
        <p:nvSpPr>
          <p:cNvPr id="49" name="椭圆 48"/>
          <p:cNvSpPr/>
          <p:nvPr/>
        </p:nvSpPr>
        <p:spPr bwMode="auto">
          <a:xfrm>
            <a:off x="5444022" y="4434781"/>
            <a:ext cx="1113428"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rPr>
              <a:t>MIPS4K</a:t>
            </a:r>
          </a:p>
        </p:txBody>
      </p:sp>
      <p:sp>
        <p:nvSpPr>
          <p:cNvPr id="50" name="椭圆 49"/>
          <p:cNvSpPr/>
          <p:nvPr/>
        </p:nvSpPr>
        <p:spPr bwMode="auto">
          <a:xfrm>
            <a:off x="9199283" y="4432733"/>
            <a:ext cx="1605158"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MIPS32/64</a:t>
            </a:r>
            <a:endParaRPr lang="en-US" altLang="zh-CN" sz="1200" dirty="0">
              <a:solidFill>
                <a:schemeClr val="bg1"/>
              </a:solidFill>
              <a:latin typeface="Huawei Sans" panose="020C0503030203020204" pitchFamily="34" charset="0"/>
              <a:ea typeface="方正兰亭黑简体" panose="02000000000000000000" pitchFamily="2" charset="-122"/>
            </a:endParaRPr>
          </a:p>
        </p:txBody>
      </p:sp>
      <p:sp>
        <p:nvSpPr>
          <p:cNvPr id="51" name="矩形 50"/>
          <p:cNvSpPr/>
          <p:nvPr/>
        </p:nvSpPr>
        <p:spPr bwMode="auto">
          <a:xfrm>
            <a:off x="6353733" y="3032557"/>
            <a:ext cx="1115566"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PowerPC700</a:t>
            </a:r>
            <a:endParaRPr lang="zh-CN" altLang="en-US" sz="1200" dirty="0">
              <a:latin typeface="Huawei Sans" panose="020C0503030203020204" pitchFamily="34" charset="0"/>
              <a:ea typeface="方正兰亭黑简体" panose="02000000000000000000" pitchFamily="2" charset="-122"/>
            </a:endParaRPr>
          </a:p>
        </p:txBody>
      </p:sp>
      <p:sp>
        <p:nvSpPr>
          <p:cNvPr id="52" name="矩形 51"/>
          <p:cNvSpPr/>
          <p:nvPr/>
        </p:nvSpPr>
        <p:spPr bwMode="auto">
          <a:xfrm>
            <a:off x="5035179" y="3043906"/>
            <a:ext cx="1197597"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PowerPC600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4" name="矩形 53"/>
          <p:cNvSpPr/>
          <p:nvPr/>
        </p:nvSpPr>
        <p:spPr bwMode="auto">
          <a:xfrm>
            <a:off x="9020017" y="3045372"/>
            <a:ext cx="1045799"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BE(cell)</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5" name="矩形 54"/>
          <p:cNvSpPr/>
          <p:nvPr/>
        </p:nvSpPr>
        <p:spPr bwMode="auto">
          <a:xfrm>
            <a:off x="6515433" y="3449353"/>
            <a:ext cx="813697"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MPC750</a:t>
            </a:r>
          </a:p>
        </p:txBody>
      </p:sp>
      <p:sp>
        <p:nvSpPr>
          <p:cNvPr id="38" name="圆角矩形 37"/>
          <p:cNvSpPr/>
          <p:nvPr/>
        </p:nvSpPr>
        <p:spPr bwMode="auto">
          <a:xfrm>
            <a:off x="1571940" y="1487845"/>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4004</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7" name="圆角矩形 66"/>
          <p:cNvSpPr/>
          <p:nvPr/>
        </p:nvSpPr>
        <p:spPr bwMode="auto">
          <a:xfrm>
            <a:off x="5269660" y="1488206"/>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486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8" name="圆角矩形 67"/>
          <p:cNvSpPr/>
          <p:nvPr/>
        </p:nvSpPr>
        <p:spPr bwMode="auto">
          <a:xfrm>
            <a:off x="4539760" y="1494728"/>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386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9" name="圆角矩形 68"/>
          <p:cNvSpPr/>
          <p:nvPr/>
        </p:nvSpPr>
        <p:spPr bwMode="auto">
          <a:xfrm>
            <a:off x="3065007" y="1489110"/>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8086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1" name="圆角矩形 70"/>
          <p:cNvSpPr/>
          <p:nvPr/>
        </p:nvSpPr>
        <p:spPr bwMode="auto">
          <a:xfrm>
            <a:off x="2297659" y="1489110"/>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8008</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2" name="圆角矩形 71"/>
          <p:cNvSpPr/>
          <p:nvPr/>
        </p:nvSpPr>
        <p:spPr bwMode="auto">
          <a:xfrm>
            <a:off x="5984555" y="1488206"/>
            <a:ext cx="837277"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chemeClr val="tx1"/>
                </a:solidFill>
                <a:effectLst/>
                <a:latin typeface="Huawei Sans" panose="020C0503030203020204" pitchFamily="34" charset="0"/>
                <a:ea typeface="方正兰亭黑简体" panose="02000000000000000000" pitchFamily="2" charset="-122"/>
              </a:rPr>
              <a:t>pentium</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3" name="圆角矩形 72"/>
          <p:cNvSpPr/>
          <p:nvPr/>
        </p:nvSpPr>
        <p:spPr bwMode="auto">
          <a:xfrm>
            <a:off x="6864528" y="1494728"/>
            <a:ext cx="922970"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smtClean="0">
                <a:latin typeface="Huawei Sans" panose="020C0503030203020204" pitchFamily="34" charset="0"/>
                <a:ea typeface="方正兰亭黑简体" panose="02000000000000000000" pitchFamily="2" charset="-122"/>
              </a:rPr>
              <a:t>pentiumII</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4" name="圆角矩形 73"/>
          <p:cNvSpPr/>
          <p:nvPr/>
        </p:nvSpPr>
        <p:spPr bwMode="auto">
          <a:xfrm>
            <a:off x="8989059" y="1494728"/>
            <a:ext cx="1112395"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smtClean="0">
                <a:latin typeface="Huawei Sans" panose="020C0503030203020204" pitchFamily="34" charset="0"/>
                <a:ea typeface="方正兰亭黑简体" panose="02000000000000000000" pitchFamily="2" charset="-122"/>
              </a:rPr>
              <a:t>pentiumIV</a:t>
            </a:r>
            <a:endParaRPr lang="en-US" altLang="zh-CN" sz="1200" dirty="0" smtClean="0">
              <a:latin typeface="Huawei Sans" panose="020C0503030203020204" pitchFamily="34" charset="0"/>
              <a:ea typeface="方正兰亭黑简体" panose="02000000000000000000" pitchFamily="2" charset="-122"/>
            </a:endParaRPr>
          </a:p>
        </p:txBody>
      </p:sp>
      <p:sp>
        <p:nvSpPr>
          <p:cNvPr id="75" name="圆角矩形 74"/>
          <p:cNvSpPr/>
          <p:nvPr/>
        </p:nvSpPr>
        <p:spPr bwMode="auto">
          <a:xfrm>
            <a:off x="7898766" y="1502646"/>
            <a:ext cx="1047597"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smtClean="0">
                <a:latin typeface="Huawei Sans" panose="020C0503030203020204" pitchFamily="34" charset="0"/>
                <a:ea typeface="方正兰亭黑简体" panose="02000000000000000000" pitchFamily="2" charset="-122"/>
              </a:rPr>
              <a:t>pentiumIII</a:t>
            </a:r>
            <a:endParaRPr lang="zh-CN" altLang="en-US" sz="1200" dirty="0">
              <a:latin typeface="Huawei Sans" panose="020C0503030203020204" pitchFamily="34" charset="0"/>
              <a:ea typeface="方正兰亭黑简体" panose="02000000000000000000" pitchFamily="2" charset="-122"/>
            </a:endParaRPr>
          </a:p>
        </p:txBody>
      </p:sp>
      <p:sp>
        <p:nvSpPr>
          <p:cNvPr id="76" name="圆角矩形 75"/>
          <p:cNvSpPr/>
          <p:nvPr/>
        </p:nvSpPr>
        <p:spPr bwMode="auto">
          <a:xfrm>
            <a:off x="10145074" y="1494728"/>
            <a:ext cx="78790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Core</a:t>
            </a:r>
          </a:p>
        </p:txBody>
      </p:sp>
      <p:sp>
        <p:nvSpPr>
          <p:cNvPr id="81" name="圆角矩形 80"/>
          <p:cNvSpPr/>
          <p:nvPr/>
        </p:nvSpPr>
        <p:spPr bwMode="auto">
          <a:xfrm>
            <a:off x="9535462" y="1977085"/>
            <a:ext cx="785393"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K10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2" name="圆角矩形 81"/>
          <p:cNvSpPr/>
          <p:nvPr/>
        </p:nvSpPr>
        <p:spPr bwMode="auto">
          <a:xfrm>
            <a:off x="8675374" y="1972125"/>
            <a:ext cx="755761"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K8</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3" name="圆角矩形 82"/>
          <p:cNvSpPr/>
          <p:nvPr/>
        </p:nvSpPr>
        <p:spPr bwMode="auto">
          <a:xfrm>
            <a:off x="7051152" y="1969307"/>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4" name="圆角矩形 83"/>
          <p:cNvSpPr/>
          <p:nvPr/>
        </p:nvSpPr>
        <p:spPr bwMode="auto">
          <a:xfrm>
            <a:off x="6279913" y="1965258"/>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K5</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5" name="圆角矩形 84"/>
          <p:cNvSpPr/>
          <p:nvPr/>
        </p:nvSpPr>
        <p:spPr bwMode="auto">
          <a:xfrm>
            <a:off x="5514807" y="1962893"/>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486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6" name="圆角矩形 85"/>
          <p:cNvSpPr/>
          <p:nvPr/>
        </p:nvSpPr>
        <p:spPr bwMode="auto">
          <a:xfrm>
            <a:off x="4777873" y="1957162"/>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386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7" name="圆角矩形 86"/>
          <p:cNvSpPr/>
          <p:nvPr/>
        </p:nvSpPr>
        <p:spPr bwMode="auto">
          <a:xfrm>
            <a:off x="7931421" y="1970515"/>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K7</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7" name="直接连接符 36"/>
          <p:cNvCxnSpPr/>
          <p:nvPr/>
        </p:nvCxnSpPr>
        <p:spPr bwMode="auto">
          <a:xfrm flipV="1">
            <a:off x="4332145" y="1198688"/>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flipV="1">
            <a:off x="3032840" y="1198689"/>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5845" name="图片 35844"/>
          <p:cNvPicPr>
            <a:picLocks noChangeAspect="1"/>
          </p:cNvPicPr>
          <p:nvPr/>
        </p:nvPicPr>
        <p:blipFill>
          <a:blip r:embed="rId3"/>
          <a:stretch>
            <a:fillRect/>
          </a:stretch>
        </p:blipFill>
        <p:spPr>
          <a:xfrm>
            <a:off x="2440615" y="1969021"/>
            <a:ext cx="1248783" cy="357026"/>
          </a:xfrm>
          <a:prstGeom prst="rect">
            <a:avLst/>
          </a:prstGeom>
        </p:spPr>
      </p:pic>
      <p:pic>
        <p:nvPicPr>
          <p:cNvPr id="35846" name="图片 35845"/>
          <p:cNvPicPr>
            <a:picLocks noChangeAspect="1"/>
          </p:cNvPicPr>
          <p:nvPr/>
        </p:nvPicPr>
        <p:blipFill>
          <a:blip r:embed="rId4"/>
          <a:stretch>
            <a:fillRect/>
          </a:stretch>
        </p:blipFill>
        <p:spPr>
          <a:xfrm>
            <a:off x="1521509" y="2525266"/>
            <a:ext cx="1275871" cy="490185"/>
          </a:xfrm>
          <a:prstGeom prst="rect">
            <a:avLst/>
          </a:prstGeom>
        </p:spPr>
      </p:pic>
      <p:pic>
        <p:nvPicPr>
          <p:cNvPr id="35847" name="图片 35846"/>
          <p:cNvPicPr>
            <a:picLocks noChangeAspect="1"/>
          </p:cNvPicPr>
          <p:nvPr/>
        </p:nvPicPr>
        <p:blipFill>
          <a:blip r:embed="rId5"/>
          <a:stretch>
            <a:fillRect/>
          </a:stretch>
        </p:blipFill>
        <p:spPr>
          <a:xfrm>
            <a:off x="2800560" y="3629764"/>
            <a:ext cx="2045777" cy="492595"/>
          </a:xfrm>
          <a:prstGeom prst="rect">
            <a:avLst/>
          </a:prstGeom>
        </p:spPr>
      </p:pic>
      <p:sp>
        <p:nvSpPr>
          <p:cNvPr id="80" name="圆角矩形 79"/>
          <p:cNvSpPr/>
          <p:nvPr/>
        </p:nvSpPr>
        <p:spPr bwMode="auto">
          <a:xfrm>
            <a:off x="4054918" y="1956614"/>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286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6" name="矩形 55"/>
          <p:cNvSpPr/>
          <p:nvPr/>
        </p:nvSpPr>
        <p:spPr bwMode="auto">
          <a:xfrm>
            <a:off x="7410557" y="3871441"/>
            <a:ext cx="100033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e300/e500</a:t>
            </a:r>
            <a:endParaRPr lang="zh-CN" altLang="en-US" sz="1200" dirty="0">
              <a:latin typeface="Huawei Sans" panose="020C0503030203020204" pitchFamily="34" charset="0"/>
              <a:ea typeface="方正兰亭黑简体" panose="02000000000000000000" pitchFamily="2" charset="-122"/>
            </a:endParaRPr>
          </a:p>
        </p:txBody>
      </p:sp>
      <p:sp>
        <p:nvSpPr>
          <p:cNvPr id="19" name="矩形 18"/>
          <p:cNvSpPr/>
          <p:nvPr/>
        </p:nvSpPr>
        <p:spPr bwMode="auto">
          <a:xfrm>
            <a:off x="7410557" y="3449352"/>
            <a:ext cx="100033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MPC7400</a:t>
            </a:r>
            <a:endParaRPr lang="en-US" altLang="zh-CN" sz="1200" dirty="0">
              <a:latin typeface="Huawei Sans" panose="020C0503030203020204" pitchFamily="34" charset="0"/>
              <a:ea typeface="方正兰亭黑简体" panose="02000000000000000000" pitchFamily="2" charset="-122"/>
            </a:endParaRPr>
          </a:p>
        </p:txBody>
      </p:sp>
      <p:sp>
        <p:nvSpPr>
          <p:cNvPr id="57" name="矩形 56"/>
          <p:cNvSpPr/>
          <p:nvPr/>
        </p:nvSpPr>
        <p:spPr bwMode="auto">
          <a:xfrm>
            <a:off x="8650241" y="3870550"/>
            <a:ext cx="658526"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 e600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8" name="矩形 57"/>
          <p:cNvSpPr/>
          <p:nvPr/>
        </p:nvSpPr>
        <p:spPr bwMode="auto">
          <a:xfrm>
            <a:off x="9571993" y="3870550"/>
            <a:ext cx="658526"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chemeClr val="tx1"/>
                </a:solidFill>
                <a:effectLst/>
                <a:latin typeface="Huawei Sans" panose="020C0503030203020204" pitchFamily="34" charset="0"/>
                <a:ea typeface="方正兰亭黑简体" panose="02000000000000000000" pitchFamily="2" charset="-122"/>
              </a:rPr>
              <a:t>P</a:t>
            </a:r>
            <a:r>
              <a:rPr lang="en-US" altLang="zh-CN" sz="1200" dirty="0" err="1" smtClean="0">
                <a:latin typeface="Huawei Sans" panose="020C0503030203020204" pitchFamily="34" charset="0"/>
                <a:ea typeface="方正兰亭黑简体" panose="02000000000000000000" pitchFamily="2" charset="-122"/>
              </a:rPr>
              <a:t>xxxx</a:t>
            </a:r>
            <a:endPar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3" name="矩形 52"/>
          <p:cNvSpPr/>
          <p:nvPr/>
        </p:nvSpPr>
        <p:spPr bwMode="auto">
          <a:xfrm>
            <a:off x="7631563" y="3038308"/>
            <a:ext cx="1235566"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PowerPC9xx</a:t>
            </a:r>
            <a:endParaRPr lang="zh-CN" altLang="en-US" sz="1200" dirty="0">
              <a:latin typeface="Huawei Sans" panose="020C0503030203020204" pitchFamily="34" charset="0"/>
              <a:ea typeface="方正兰亭黑简体" panose="02000000000000000000" pitchFamily="2" charset="-122"/>
            </a:endParaRPr>
          </a:p>
        </p:txBody>
      </p:sp>
      <p:sp>
        <p:nvSpPr>
          <p:cNvPr id="20" name="矩形 19"/>
          <p:cNvSpPr/>
          <p:nvPr/>
        </p:nvSpPr>
        <p:spPr bwMode="auto">
          <a:xfrm>
            <a:off x="7083377" y="2620410"/>
            <a:ext cx="92034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POWER4</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70" name="圆角矩形 69"/>
          <p:cNvSpPr/>
          <p:nvPr/>
        </p:nvSpPr>
        <p:spPr bwMode="auto">
          <a:xfrm>
            <a:off x="3794123" y="1488206"/>
            <a:ext cx="675688"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latin typeface="Huawei Sans" panose="020C0503030203020204" pitchFamily="34" charset="0"/>
                <a:ea typeface="方正兰亭黑简体" panose="02000000000000000000" pitchFamily="2" charset="-122"/>
              </a:rPr>
              <a:t>80286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矩形 20"/>
          <p:cNvSpPr/>
          <p:nvPr/>
        </p:nvSpPr>
        <p:spPr bwMode="auto">
          <a:xfrm>
            <a:off x="3850510" y="2623677"/>
            <a:ext cx="867650"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rPr>
              <a:t>POWER1</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 name="文本框 1"/>
          <p:cNvSpPr txBox="1"/>
          <p:nvPr/>
        </p:nvSpPr>
        <p:spPr bwMode="auto">
          <a:xfrm>
            <a:off x="1602856" y="1146320"/>
            <a:ext cx="611605"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sz="1600" dirty="0" smtClean="0">
                <a:latin typeface="Huawei Sans" panose="020C0503030203020204" pitchFamily="34" charset="0"/>
                <a:ea typeface="方正兰亭黑简体" panose="02000000000000000000" pitchFamily="2" charset="-122"/>
              </a:rPr>
              <a:t>Intel</a:t>
            </a:r>
            <a:endParaRPr lang="zh-CN" altLang="en-US" sz="1600" dirty="0" smtClean="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272382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p:txBody>
          <a:bodyPr/>
          <a:lstStyle/>
          <a:p>
            <a:r>
              <a:rPr lang="en-US" altLang="zh-CN" smtClean="0"/>
              <a:t>ARM</a:t>
            </a:r>
            <a:r>
              <a:rPr lang="zh-CN" altLang="en-US" smtClean="0"/>
              <a:t>提供更多计算核心</a:t>
            </a:r>
            <a:endParaRPr lang="zh-CN" altLang="en-US" dirty="0"/>
          </a:p>
        </p:txBody>
      </p:sp>
      <p:sp>
        <p:nvSpPr>
          <p:cNvPr id="13" name="文本占位符 12"/>
          <p:cNvSpPr>
            <a:spLocks noGrp="1"/>
          </p:cNvSpPr>
          <p:nvPr>
            <p:ph type="body" sz="quarter" idx="10"/>
          </p:nvPr>
        </p:nvSpPr>
        <p:spPr/>
        <p:txBody>
          <a:bodyPr/>
          <a:lstStyle/>
          <a:p>
            <a:r>
              <a:rPr lang="zh-CN" altLang="en-US" smtClean="0"/>
              <a:t>工艺、主频遇到瓶颈后，开始通过增加核数的方式来提升性能；</a:t>
            </a:r>
            <a:endParaRPr lang="en-US" altLang="zh-CN" smtClean="0"/>
          </a:p>
          <a:p>
            <a:r>
              <a:rPr lang="zh-CN" altLang="en-US" smtClean="0"/>
              <a:t>芯片的物理尺寸有限制，不能无限制的增加；</a:t>
            </a:r>
            <a:endParaRPr lang="en-US" altLang="zh-CN" smtClean="0"/>
          </a:p>
          <a:p>
            <a:r>
              <a:rPr lang="en-US" altLang="zh-CN" smtClean="0"/>
              <a:t>ARM</a:t>
            </a:r>
            <a:r>
              <a:rPr lang="zh-CN" altLang="en-US" smtClean="0"/>
              <a:t>的众核横向扩展空间优势明显。</a:t>
            </a:r>
            <a:endParaRPr lang="zh-CN" altLang="en-US" dirty="0"/>
          </a:p>
        </p:txBody>
      </p:sp>
      <p:grpSp>
        <p:nvGrpSpPr>
          <p:cNvPr id="8" name="Group 7"/>
          <p:cNvGrpSpPr/>
          <p:nvPr/>
        </p:nvGrpSpPr>
        <p:grpSpPr>
          <a:xfrm>
            <a:off x="6776519" y="3853717"/>
            <a:ext cx="4548093" cy="1150551"/>
            <a:chOff x="920749" y="4521612"/>
            <a:chExt cx="5353871" cy="1321982"/>
          </a:xfrm>
        </p:grpSpPr>
        <p:sp>
          <p:nvSpPr>
            <p:cNvPr id="50" name="Rounded Rectangle 49"/>
            <p:cNvSpPr>
              <a:spLocks noChangeAspect="1"/>
            </p:cNvSpPr>
            <p:nvPr/>
          </p:nvSpPr>
          <p:spPr>
            <a:xfrm>
              <a:off x="920750" y="4891439"/>
              <a:ext cx="932229" cy="934893"/>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1" name="Right Arrow 50"/>
            <p:cNvSpPr/>
            <p:nvPr/>
          </p:nvSpPr>
          <p:spPr>
            <a:xfrm>
              <a:off x="2024063" y="5271310"/>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2" name="Right Arrow 51"/>
            <p:cNvSpPr/>
            <p:nvPr/>
          </p:nvSpPr>
          <p:spPr>
            <a:xfrm>
              <a:off x="4198724" y="5247947"/>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nvGrpSpPr>
            <p:cNvPr id="53" name="Group 52"/>
            <p:cNvGrpSpPr>
              <a:grpSpLocks noChangeAspect="1"/>
            </p:cNvGrpSpPr>
            <p:nvPr/>
          </p:nvGrpSpPr>
          <p:grpSpPr>
            <a:xfrm>
              <a:off x="3065050" y="4874178"/>
              <a:ext cx="952154" cy="952154"/>
              <a:chOff x="3703320" y="1812035"/>
              <a:chExt cx="1069848" cy="1069848"/>
            </a:xfrm>
          </p:grpSpPr>
          <p:sp>
            <p:nvSpPr>
              <p:cNvPr id="54" name="Rounded Rectangle 53"/>
              <p:cNvSpPr/>
              <p:nvPr/>
            </p:nvSpPr>
            <p:spPr>
              <a:xfrm>
                <a:off x="3703320" y="1812035"/>
                <a:ext cx="1069848" cy="1069848"/>
              </a:xfrm>
              <a:prstGeom prst="roundRect">
                <a:avLst/>
              </a:prstGeom>
              <a:solidFill>
                <a:schemeClr val="accent1">
                  <a:alpha val="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5" name="Rounded Rectangle 54"/>
              <p:cNvSpPr>
                <a:spLocks noChangeAspect="1"/>
              </p:cNvSpPr>
              <p:nvPr/>
            </p:nvSpPr>
            <p:spPr>
              <a:xfrm>
                <a:off x="384048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6" name="Rounded Rectangle 55"/>
              <p:cNvSpPr>
                <a:spLocks noChangeAspect="1"/>
              </p:cNvSpPr>
              <p:nvPr/>
            </p:nvSpPr>
            <p:spPr>
              <a:xfrm>
                <a:off x="438912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7" name="Rounded Rectangle 56"/>
              <p:cNvSpPr>
                <a:spLocks noChangeAspect="1"/>
              </p:cNvSpPr>
              <p:nvPr/>
            </p:nvSpPr>
            <p:spPr>
              <a:xfrm>
                <a:off x="384048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8" name="Rounded Rectangle 57"/>
              <p:cNvSpPr>
                <a:spLocks noChangeAspect="1"/>
              </p:cNvSpPr>
              <p:nvPr/>
            </p:nvSpPr>
            <p:spPr>
              <a:xfrm>
                <a:off x="438912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sp>
          <p:nvSpPr>
            <p:cNvPr id="61" name="TextBox 60"/>
            <p:cNvSpPr txBox="1"/>
            <p:nvPr/>
          </p:nvSpPr>
          <p:spPr>
            <a:xfrm>
              <a:off x="920749" y="4521612"/>
              <a:ext cx="932229" cy="388998"/>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cs typeface="Lucida Sans" charset="0"/>
                </a:rPr>
                <a:t>单核</a:t>
              </a:r>
              <a:endParaRPr lang="en-US" sz="1600" dirty="0">
                <a:latin typeface="Huawei Sans" panose="020C0503030203020204" pitchFamily="34" charset="0"/>
                <a:ea typeface="方正兰亭黑简体" panose="02000000000000000000" pitchFamily="2" charset="-122"/>
                <a:cs typeface="Lucida Sans" charset="0"/>
              </a:endParaRPr>
            </a:p>
          </p:txBody>
        </p:sp>
        <p:pic>
          <p:nvPicPr>
            <p:cNvPr id="7" name="Picture 6"/>
            <p:cNvPicPr>
              <a:picLocks noChangeAspect="1"/>
            </p:cNvPicPr>
            <p:nvPr/>
          </p:nvPicPr>
          <p:blipFill>
            <a:blip r:embed="rId3"/>
            <a:stretch>
              <a:fillRect/>
            </a:stretch>
          </p:blipFill>
          <p:spPr>
            <a:xfrm>
              <a:off x="5322465" y="4891439"/>
              <a:ext cx="952155" cy="952155"/>
            </a:xfrm>
            <a:prstGeom prst="rect">
              <a:avLst/>
            </a:prstGeom>
          </p:spPr>
        </p:pic>
        <p:sp>
          <p:nvSpPr>
            <p:cNvPr id="169" name="TextBox 168"/>
            <p:cNvSpPr txBox="1"/>
            <p:nvPr/>
          </p:nvSpPr>
          <p:spPr>
            <a:xfrm>
              <a:off x="3058391" y="4521612"/>
              <a:ext cx="932229" cy="388998"/>
            </a:xfrm>
            <a:prstGeom prst="rect">
              <a:avLst/>
            </a:prstGeom>
            <a:noFill/>
          </p:spPr>
          <p:txBody>
            <a:bodyPr wrap="square" rtlCol="0">
              <a:spAutoFit/>
            </a:bodyPr>
            <a:lstStyle/>
            <a:p>
              <a:pPr algn="ctr"/>
              <a:r>
                <a:rPr lang="zh-CN" altLang="en-US" sz="1600" dirty="0" smtClean="0">
                  <a:latin typeface="Huawei Sans" panose="020C0503030203020204" pitchFamily="34" charset="0"/>
                  <a:ea typeface="方正兰亭黑简体" panose="02000000000000000000" pitchFamily="2" charset="-122"/>
                  <a:cs typeface="Lucida Sans" charset="0"/>
                </a:rPr>
                <a:t>多核</a:t>
              </a:r>
              <a:endParaRPr lang="en-US" sz="1600" dirty="0">
                <a:latin typeface="Huawei Sans" panose="020C0503030203020204" pitchFamily="34" charset="0"/>
                <a:ea typeface="方正兰亭黑简体" panose="02000000000000000000" pitchFamily="2" charset="-122"/>
                <a:cs typeface="Lucida Sans" charset="0"/>
              </a:endParaRPr>
            </a:p>
          </p:txBody>
        </p:sp>
        <p:sp>
          <p:nvSpPr>
            <p:cNvPr id="170" name="TextBox 169"/>
            <p:cNvSpPr txBox="1"/>
            <p:nvPr/>
          </p:nvSpPr>
          <p:spPr>
            <a:xfrm>
              <a:off x="5309205" y="4521612"/>
              <a:ext cx="932229" cy="388998"/>
            </a:xfrm>
            <a:prstGeom prst="rect">
              <a:avLst/>
            </a:prstGeom>
            <a:noFill/>
          </p:spPr>
          <p:txBody>
            <a:bodyPr wrap="square" rtlCol="0">
              <a:spAutoFit/>
            </a:bodyPr>
            <a:lstStyle/>
            <a:p>
              <a:pPr algn="ctr"/>
              <a:r>
                <a:rPr lang="zh-CN" altLang="en-US" sz="1600" dirty="0" smtClean="0">
                  <a:latin typeface="Huawei Sans" panose="020C0503030203020204" pitchFamily="34" charset="0"/>
                  <a:ea typeface="方正兰亭黑简体" panose="02000000000000000000" pitchFamily="2" charset="-122"/>
                  <a:cs typeface="Lucida Sans" charset="0"/>
                </a:rPr>
                <a:t>众核</a:t>
              </a:r>
              <a:endParaRPr lang="en-US" sz="1600" dirty="0">
                <a:latin typeface="Huawei Sans" panose="020C0503030203020204" pitchFamily="34" charset="0"/>
                <a:ea typeface="方正兰亭黑简体" panose="02000000000000000000" pitchFamily="2" charset="-122"/>
                <a:cs typeface="Lucida Sans" charset="0"/>
              </a:endParaRPr>
            </a:p>
          </p:txBody>
        </p:sp>
      </p:grpSp>
      <p:grpSp>
        <p:nvGrpSpPr>
          <p:cNvPr id="15" name="组合 14"/>
          <p:cNvGrpSpPr/>
          <p:nvPr/>
        </p:nvGrpSpPr>
        <p:grpSpPr>
          <a:xfrm>
            <a:off x="1061912" y="3199359"/>
            <a:ext cx="5556883" cy="2932003"/>
            <a:chOff x="6417302" y="2236670"/>
            <a:chExt cx="4281052" cy="2300644"/>
          </a:xfrm>
        </p:grpSpPr>
        <p:pic>
          <p:nvPicPr>
            <p:cNvPr id="4" name="Picture 3"/>
            <p:cNvPicPr>
              <a:picLocks noChangeAspect="1"/>
            </p:cNvPicPr>
            <p:nvPr/>
          </p:nvPicPr>
          <p:blipFill>
            <a:blip r:embed="rId4"/>
            <a:stretch>
              <a:fillRect/>
            </a:stretch>
          </p:blipFill>
          <p:spPr>
            <a:xfrm>
              <a:off x="6417302" y="2236670"/>
              <a:ext cx="4281052" cy="2300644"/>
            </a:xfrm>
            <a:prstGeom prst="rect">
              <a:avLst/>
            </a:prstGeom>
          </p:spPr>
        </p:pic>
        <p:sp>
          <p:nvSpPr>
            <p:cNvPr id="14" name="TextBox 13"/>
            <p:cNvSpPr txBox="1"/>
            <p:nvPr/>
          </p:nvSpPr>
          <p:spPr>
            <a:xfrm>
              <a:off x="6635923" y="3652921"/>
              <a:ext cx="1006741" cy="362253"/>
            </a:xfrm>
            <a:prstGeom prst="rect">
              <a:avLst/>
            </a:prstGeom>
            <a:noFill/>
          </p:spPr>
          <p:txBody>
            <a:bodyPr wrap="none" rtlCol="0">
              <a:spAutoFit/>
            </a:bodyPr>
            <a:lstStyle/>
            <a:p>
              <a:pPr algn="ctr"/>
              <a:r>
                <a:rPr lang="zh-CN" altLang="en-US" sz="1200" b="1" dirty="0" smtClean="0">
                  <a:latin typeface="Huawei Sans" panose="020C0503030203020204" pitchFamily="34" charset="0"/>
                  <a:ea typeface="方正兰亭黑简体" panose="02000000000000000000" pitchFamily="2" charset="-122"/>
                </a:rPr>
                <a:t>单个</a:t>
              </a:r>
              <a:r>
                <a:rPr lang="en-US" altLang="zh-CN" sz="1200" b="1" dirty="0" smtClean="0">
                  <a:latin typeface="Huawei Sans" panose="020C0503030203020204" pitchFamily="34" charset="0"/>
                  <a:ea typeface="方正兰亭黑简体" panose="02000000000000000000" pitchFamily="2" charset="-122"/>
                </a:rPr>
                <a:t>ARM</a:t>
              </a:r>
              <a:r>
                <a:rPr lang="zh-CN" altLang="en-US" sz="1200" b="1" dirty="0" smtClean="0">
                  <a:latin typeface="Huawei Sans" panose="020C0503030203020204" pitchFamily="34" charset="0"/>
                  <a:ea typeface="方正兰亭黑简体" panose="02000000000000000000" pitchFamily="2" charset="-122"/>
                </a:rPr>
                <a:t>核面积</a:t>
              </a:r>
              <a:endParaRPr lang="en-US" altLang="zh-CN" sz="1200" b="1" dirty="0" smtClean="0">
                <a:latin typeface="Huawei Sans" panose="020C0503030203020204" pitchFamily="34" charset="0"/>
                <a:ea typeface="方正兰亭黑简体" panose="02000000000000000000" pitchFamily="2" charset="-122"/>
              </a:endParaRPr>
            </a:p>
            <a:p>
              <a:pPr algn="ctr"/>
              <a:r>
                <a:rPr lang="en-US" altLang="zh-CN" sz="1200" b="1" dirty="0">
                  <a:latin typeface="Huawei Sans" panose="020C0503030203020204" pitchFamily="34" charset="0"/>
                  <a:ea typeface="方正兰亭黑简体" panose="02000000000000000000" pitchFamily="2" charset="-122"/>
                </a:rPr>
                <a:t>~</a:t>
              </a:r>
              <a:r>
                <a:rPr lang="en-US" altLang="zh-CN" sz="1200" b="1" dirty="0" smtClean="0">
                  <a:latin typeface="Huawei Sans" panose="020C0503030203020204" pitchFamily="34" charset="0"/>
                  <a:ea typeface="方正兰亭黑简体" panose="02000000000000000000" pitchFamily="2" charset="-122"/>
                </a:rPr>
                <a:t>1.15mm</a:t>
              </a:r>
              <a:r>
                <a:rPr lang="en-US" altLang="zh-CN" sz="1200" b="1" baseline="30000" dirty="0" smtClean="0">
                  <a:latin typeface="Huawei Sans"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sp>
          <p:nvSpPr>
            <p:cNvPr id="177" name="TextBox 176"/>
            <p:cNvSpPr txBox="1"/>
            <p:nvPr/>
          </p:nvSpPr>
          <p:spPr>
            <a:xfrm>
              <a:off x="7952510" y="2372877"/>
              <a:ext cx="1332147" cy="362253"/>
            </a:xfrm>
            <a:prstGeom prst="rect">
              <a:avLst/>
            </a:prstGeom>
            <a:noFill/>
          </p:spPr>
          <p:txBody>
            <a:bodyPr wrap="square" rtlCol="0">
              <a:spAutoFit/>
            </a:bodyPr>
            <a:lstStyle/>
            <a:p>
              <a:pPr algn="ctr"/>
              <a:r>
                <a:rPr lang="zh-CN" altLang="en-US" sz="1200" b="1" dirty="0" smtClean="0">
                  <a:latin typeface="Huawei Sans" panose="020C0503030203020204" pitchFamily="34" charset="0"/>
                  <a:ea typeface="方正兰亭黑简体" panose="02000000000000000000" pitchFamily="2" charset="-122"/>
                </a:rPr>
                <a:t>单个</a:t>
              </a:r>
              <a:r>
                <a:rPr lang="en-US" altLang="zh-CN" sz="1200" b="1" dirty="0" smtClean="0">
                  <a:latin typeface="Huawei Sans" panose="020C0503030203020204" pitchFamily="34" charset="0"/>
                  <a:ea typeface="方正兰亭黑简体" panose="02000000000000000000" pitchFamily="2" charset="-122"/>
                </a:rPr>
                <a:t>X86</a:t>
              </a:r>
              <a:r>
                <a:rPr lang="zh-CN" altLang="en-US" sz="1200" b="1" dirty="0" smtClean="0">
                  <a:latin typeface="Huawei Sans" panose="020C0503030203020204" pitchFamily="34" charset="0"/>
                  <a:ea typeface="方正兰亭黑简体" panose="02000000000000000000" pitchFamily="2" charset="-122"/>
                </a:rPr>
                <a:t>核面积</a:t>
              </a:r>
              <a:endParaRPr lang="en-US" altLang="zh-CN" sz="1200" b="1" dirty="0" smtClean="0">
                <a:latin typeface="Huawei Sans" panose="020C0503030203020204" pitchFamily="34" charset="0"/>
                <a:ea typeface="方正兰亭黑简体" panose="02000000000000000000" pitchFamily="2" charset="-122"/>
              </a:endParaRPr>
            </a:p>
            <a:p>
              <a:pPr algn="ctr"/>
              <a:r>
                <a:rPr lang="en-US" altLang="zh-CN" sz="1200" b="1" dirty="0" smtClean="0">
                  <a:latin typeface="Huawei Sans" panose="020C0503030203020204" pitchFamily="34" charset="0"/>
                  <a:ea typeface="方正兰亭黑简体" panose="02000000000000000000" pitchFamily="2" charset="-122"/>
                </a:rPr>
                <a:t>~</a:t>
              </a:r>
              <a:r>
                <a:rPr lang="en-US" altLang="zh-CN" sz="1200" b="1" dirty="0">
                  <a:latin typeface="Huawei Sans" panose="020C0503030203020204" pitchFamily="34" charset="0"/>
                  <a:ea typeface="方正兰亭黑简体" panose="02000000000000000000" pitchFamily="2" charset="-122"/>
                </a:rPr>
                <a:t>8</a:t>
              </a:r>
              <a:r>
                <a:rPr lang="en-US" altLang="zh-CN" sz="1200" b="1" dirty="0" smtClean="0">
                  <a:latin typeface="Huawei Sans" panose="020C0503030203020204" pitchFamily="34" charset="0"/>
                  <a:ea typeface="方正兰亭黑简体" panose="02000000000000000000" pitchFamily="2" charset="-122"/>
                </a:rPr>
                <a:t>mm</a:t>
              </a:r>
              <a:r>
                <a:rPr lang="en-US" altLang="zh-CN" sz="1200" b="1" baseline="30000" dirty="0" smtClean="0">
                  <a:latin typeface="Huawei Sans"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847720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p:txBody>
          <a:bodyPr/>
          <a:lstStyle/>
          <a:p>
            <a:r>
              <a:rPr lang="en-US" altLang="zh-CN" smtClean="0"/>
              <a:t>ARM</a:t>
            </a:r>
            <a:r>
              <a:rPr lang="zh-CN" altLang="en-US" smtClean="0"/>
              <a:t>服务器级别处理器一览</a:t>
            </a:r>
            <a:endParaRPr lang="zh-CN" altLang="en-US" dirty="0"/>
          </a:p>
        </p:txBody>
      </p:sp>
      <p:grpSp>
        <p:nvGrpSpPr>
          <p:cNvPr id="3" name="组合 2"/>
          <p:cNvGrpSpPr/>
          <p:nvPr/>
        </p:nvGrpSpPr>
        <p:grpSpPr>
          <a:xfrm>
            <a:off x="991439" y="1095841"/>
            <a:ext cx="10631205" cy="5045129"/>
            <a:chOff x="603611" y="1395442"/>
            <a:chExt cx="11803808" cy="4837178"/>
          </a:xfrm>
        </p:grpSpPr>
        <p:sp>
          <p:nvSpPr>
            <p:cNvPr id="36" name="矩形 56"/>
            <p:cNvSpPr/>
            <p:nvPr/>
          </p:nvSpPr>
          <p:spPr bwMode="auto">
            <a:xfrm>
              <a:off x="2073179" y="1503630"/>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Hi1612</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 name="TextBox 46"/>
            <p:cNvSpPr txBox="1"/>
            <p:nvPr/>
          </p:nvSpPr>
          <p:spPr>
            <a:xfrm>
              <a:off x="3290384" y="1401788"/>
              <a:ext cx="1967067"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32C, 2.1GHz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 name="TextBox 46"/>
            <p:cNvSpPr txBox="1"/>
            <p:nvPr/>
          </p:nvSpPr>
          <p:spPr>
            <a:xfrm>
              <a:off x="6493928" y="1395442"/>
              <a:ext cx="1883175"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32C,2.4GHz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2" name="矩形 64"/>
            <p:cNvSpPr/>
            <p:nvPr/>
          </p:nvSpPr>
          <p:spPr bwMode="auto">
            <a:xfrm>
              <a:off x="2243305" y="2492263"/>
              <a:ext cx="1728192" cy="378764"/>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Thunder-X</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3" name="TextBox 46"/>
            <p:cNvSpPr txBox="1"/>
            <p:nvPr/>
          </p:nvSpPr>
          <p:spPr>
            <a:xfrm>
              <a:off x="3971497" y="2407227"/>
              <a:ext cx="1600648"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48C,2.5GHz </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28nm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4" name="矩形 66"/>
            <p:cNvSpPr/>
            <p:nvPr/>
          </p:nvSpPr>
          <p:spPr bwMode="auto">
            <a:xfrm>
              <a:off x="6010507" y="2513361"/>
              <a:ext cx="1859172" cy="446129"/>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Thunder-X2</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5" name="TextBox 46"/>
            <p:cNvSpPr txBox="1"/>
            <p:nvPr/>
          </p:nvSpPr>
          <p:spPr>
            <a:xfrm>
              <a:off x="7918552" y="2430745"/>
              <a:ext cx="2696295" cy="619690"/>
            </a:xfrm>
            <a:prstGeom prst="rect">
              <a:avLst/>
            </a:prstGeom>
            <a:noFill/>
            <a:ln>
              <a:noFill/>
            </a:ln>
          </p:spPr>
          <p:txBody>
            <a:bodyPr wrap="square" rtlCol="0">
              <a:spAutoFit/>
            </a:bodyPr>
            <a:lstStyle/>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32-54C,3.0GHz</a:t>
              </a:r>
              <a:endParaRPr lang="en-US" altLang="zh-CN" sz="1800" dirty="0">
                <a:latin typeface="Huawei Sans" panose="020C0503030203020204" pitchFamily="34" charset="0"/>
                <a:ea typeface="方正兰亭黑简体" panose="02000000000000000000" pitchFamily="2" charset="-122"/>
                <a:cs typeface="Arial" panose="020B0604020202020204" pitchFamily="34" charset="0"/>
              </a:endParaRP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14nm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2" name="矩形 74"/>
            <p:cNvSpPr/>
            <p:nvPr/>
          </p:nvSpPr>
          <p:spPr bwMode="auto">
            <a:xfrm>
              <a:off x="6510093" y="3710879"/>
              <a:ext cx="1260079" cy="385377"/>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smtClean="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2400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3" name="TextBox 52"/>
            <p:cNvSpPr txBox="1"/>
            <p:nvPr/>
          </p:nvSpPr>
          <p:spPr>
            <a:xfrm>
              <a:off x="7770172" y="3618101"/>
              <a:ext cx="3142459" cy="619690"/>
            </a:xfrm>
            <a:prstGeom prst="rect">
              <a:avLst/>
            </a:prstGeom>
            <a:noFill/>
            <a:ln>
              <a:noFill/>
            </a:ln>
          </p:spPr>
          <p:txBody>
            <a:bodyPr wrap="square" rtlCol="0">
              <a:spAutoFit/>
            </a:bodyPr>
            <a:lstStyle/>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48Cores,2.2-2.6GHz</a:t>
              </a:r>
              <a:endParaRPr lang="en-US" altLang="zh-CN" sz="1800" dirty="0">
                <a:latin typeface="Huawei Sans" panose="020C0503030203020204" pitchFamily="34" charset="0"/>
                <a:ea typeface="方正兰亭黑简体" panose="02000000000000000000" pitchFamily="2" charset="-122"/>
                <a:cs typeface="Arial" panose="020B0604020202020204" pitchFamily="34" charset="0"/>
              </a:endParaRP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14nm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5" name="TextBox 46"/>
            <p:cNvSpPr txBox="1"/>
            <p:nvPr/>
          </p:nvSpPr>
          <p:spPr>
            <a:xfrm>
              <a:off x="9724461" y="1424231"/>
              <a:ext cx="2472174"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48C,3.0GHz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7nm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58" name="直接连接符 89"/>
            <p:cNvCxnSpPr/>
            <p:nvPr/>
          </p:nvCxnSpPr>
          <p:spPr bwMode="auto">
            <a:xfrm>
              <a:off x="603611" y="2290239"/>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9" name="直接连接符 90"/>
            <p:cNvCxnSpPr/>
            <p:nvPr/>
          </p:nvCxnSpPr>
          <p:spPr bwMode="auto">
            <a:xfrm>
              <a:off x="603834" y="3192873"/>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1" name="直接连接符 93"/>
            <p:cNvCxnSpPr/>
            <p:nvPr/>
          </p:nvCxnSpPr>
          <p:spPr bwMode="auto">
            <a:xfrm>
              <a:off x="603834" y="4495800"/>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10313400" y="4643299"/>
              <a:ext cx="2094019"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32C, </a:t>
              </a: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3.3GHz </a:t>
              </a: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4" name="矩形 96"/>
            <p:cNvSpPr/>
            <p:nvPr/>
          </p:nvSpPr>
          <p:spPr bwMode="auto">
            <a:xfrm>
              <a:off x="8681219" y="4755149"/>
              <a:ext cx="1632181" cy="38404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X-Gene3</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65" name="直接连接符 97"/>
            <p:cNvCxnSpPr/>
            <p:nvPr/>
          </p:nvCxnSpPr>
          <p:spPr bwMode="auto">
            <a:xfrm>
              <a:off x="627526" y="5394165"/>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7" name="直接连接符 100"/>
            <p:cNvCxnSpPr/>
            <p:nvPr/>
          </p:nvCxnSpPr>
          <p:spPr bwMode="auto">
            <a:xfrm>
              <a:off x="603834" y="6232620"/>
              <a:ext cx="11329260"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9426787" y="5481753"/>
              <a:ext cx="2506307" cy="619690"/>
            </a:xfrm>
            <a:prstGeom prst="rect">
              <a:avLst/>
            </a:prstGeom>
            <a:noFill/>
            <a:ln>
              <a:noFill/>
            </a:ln>
          </p:spPr>
          <p:txBody>
            <a:bodyPr wrap="square" rtlCol="0">
              <a:spAutoFit/>
            </a:bodyPr>
            <a:lstStyle/>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64Cores,2.3GHz</a:t>
              </a:r>
              <a:endParaRPr lang="en-US" altLang="zh-CN" sz="1800" dirty="0">
                <a:latin typeface="Huawei Sans" panose="020C0503030203020204" pitchFamily="34" charset="0"/>
                <a:ea typeface="方正兰亭黑简体" panose="02000000000000000000" pitchFamily="2" charset="-122"/>
                <a:cs typeface="Arial" panose="020B0604020202020204" pitchFamily="34" charset="0"/>
              </a:endParaRPr>
            </a:p>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9" name="矩形 102"/>
            <p:cNvSpPr/>
            <p:nvPr/>
          </p:nvSpPr>
          <p:spPr bwMode="auto">
            <a:xfrm>
              <a:off x="7929888" y="5570752"/>
              <a:ext cx="1469112"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smtClean="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FT2000+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75" name="Picture 30" descr="https://upload.wikimedia.org/wikipedia/en/7/7b/Hisilicon_logo.png"/>
            <p:cNvPicPr>
              <a:picLocks noChangeAspect="1" noChangeArrowheads="1"/>
            </p:cNvPicPr>
            <p:nvPr/>
          </p:nvPicPr>
          <p:blipFill>
            <a:blip r:embed="rId3" cstate="print"/>
            <a:srcRect/>
            <a:stretch>
              <a:fillRect/>
            </a:stretch>
          </p:blipFill>
          <p:spPr bwMode="auto">
            <a:xfrm>
              <a:off x="764146" y="1469348"/>
              <a:ext cx="1093149" cy="683219"/>
            </a:xfrm>
            <a:prstGeom prst="rect">
              <a:avLst/>
            </a:prstGeom>
            <a:noFill/>
          </p:spPr>
        </p:pic>
        <p:sp>
          <p:nvSpPr>
            <p:cNvPr id="76" name="矩形 56"/>
            <p:cNvSpPr/>
            <p:nvPr/>
          </p:nvSpPr>
          <p:spPr bwMode="auto">
            <a:xfrm>
              <a:off x="5212273" y="150896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Hi1616</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7" name="矩形 56"/>
            <p:cNvSpPr/>
            <p:nvPr/>
          </p:nvSpPr>
          <p:spPr bwMode="auto">
            <a:xfrm>
              <a:off x="8415819" y="153174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Hi1620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8" name="矩形 102"/>
            <p:cNvSpPr/>
            <p:nvPr/>
          </p:nvSpPr>
          <p:spPr bwMode="auto">
            <a:xfrm>
              <a:off x="2824656" y="5554275"/>
              <a:ext cx="1747344"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smtClean="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FT1500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 name="TextBox 39"/>
            <p:cNvSpPr txBox="1"/>
            <p:nvPr/>
          </p:nvSpPr>
          <p:spPr>
            <a:xfrm>
              <a:off x="4572000" y="5474339"/>
              <a:ext cx="2672216" cy="619690"/>
            </a:xfrm>
            <a:prstGeom prst="rect">
              <a:avLst/>
            </a:prstGeom>
            <a:noFill/>
            <a:ln>
              <a:noFill/>
            </a:ln>
          </p:spPr>
          <p:txBody>
            <a:bodyPr wrap="square" rtlCol="0">
              <a:spAutoFit/>
            </a:bodyPr>
            <a:lstStyle/>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16</a:t>
              </a:r>
              <a:r>
                <a:rPr lang="zh-CN" altLang="en-US" sz="1800" dirty="0" smtClean="0">
                  <a:latin typeface="Huawei Sans" panose="020C0503030203020204" pitchFamily="34" charset="0"/>
                  <a:ea typeface="方正兰亭黑简体" panose="02000000000000000000" pitchFamily="2" charset="-122"/>
                  <a:cs typeface="Arial" panose="020B0604020202020204" pitchFamily="34" charset="0"/>
                </a:rPr>
                <a:t> </a:t>
              </a: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Cores,1.6GHz</a:t>
              </a:r>
              <a:endParaRPr lang="en-US" altLang="zh-CN" sz="1800" dirty="0">
                <a:latin typeface="Huawei Sans" panose="020C0503030203020204" pitchFamily="34" charset="0"/>
                <a:ea typeface="方正兰亭黑简体" panose="02000000000000000000" pitchFamily="2" charset="-122"/>
                <a:cs typeface="Arial" panose="020B0604020202020204" pitchFamily="34" charset="0"/>
              </a:endParaRPr>
            </a:p>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28nm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6" name="Group 45"/>
            <p:cNvGrpSpPr>
              <a:grpSpLocks noChangeAspect="1"/>
            </p:cNvGrpSpPr>
            <p:nvPr/>
          </p:nvGrpSpPr>
          <p:grpSpPr>
            <a:xfrm>
              <a:off x="868753" y="4884115"/>
              <a:ext cx="1201617" cy="368147"/>
              <a:chOff x="5202188" y="-920041"/>
              <a:chExt cx="1906326" cy="584051"/>
            </a:xfrm>
          </p:grpSpPr>
          <p:sp>
            <p:nvSpPr>
              <p:cNvPr id="56" name="Freeform 6">
                <a:extLst>
                  <a:ext uri="{FF2B5EF4-FFF2-40B4-BE49-F238E27FC236}">
                    <a16:creationId xmlns:a16="http://schemas.microsoft.com/office/drawing/2014/main" xmlns="" id="{E3CD37B7-C7D3-42C6-B351-CF8F54E39FE6}"/>
                  </a:ext>
                </a:extLst>
              </p:cNvPr>
              <p:cNvSpPr>
                <a:spLocks noEditPoints="1"/>
              </p:cNvSpPr>
              <p:nvPr userDrawn="1"/>
            </p:nvSpPr>
            <p:spPr bwMode="auto">
              <a:xfrm>
                <a:off x="7052951" y="-362978"/>
                <a:ext cx="55563" cy="26988"/>
              </a:xfrm>
              <a:custGeom>
                <a:avLst/>
                <a:gdLst>
                  <a:gd name="T0" fmla="*/ 96 w 201"/>
                  <a:gd name="T1" fmla="*/ 0 h 99"/>
                  <a:gd name="T2" fmla="*/ 96 w 201"/>
                  <a:gd name="T3" fmla="*/ 0 h 99"/>
                  <a:gd name="T4" fmla="*/ 117 w 201"/>
                  <a:gd name="T5" fmla="*/ 0 h 99"/>
                  <a:gd name="T6" fmla="*/ 149 w 201"/>
                  <a:gd name="T7" fmla="*/ 81 h 99"/>
                  <a:gd name="T8" fmla="*/ 180 w 201"/>
                  <a:gd name="T9" fmla="*/ 0 h 99"/>
                  <a:gd name="T10" fmla="*/ 201 w 201"/>
                  <a:gd name="T11" fmla="*/ 0 h 99"/>
                  <a:gd name="T12" fmla="*/ 201 w 201"/>
                  <a:gd name="T13" fmla="*/ 99 h 99"/>
                  <a:gd name="T14" fmla="*/ 188 w 201"/>
                  <a:gd name="T15" fmla="*/ 99 h 99"/>
                  <a:gd name="T16" fmla="*/ 188 w 201"/>
                  <a:gd name="T17" fmla="*/ 11 h 99"/>
                  <a:gd name="T18" fmla="*/ 187 w 201"/>
                  <a:gd name="T19" fmla="*/ 11 h 99"/>
                  <a:gd name="T20" fmla="*/ 152 w 201"/>
                  <a:gd name="T21" fmla="*/ 99 h 99"/>
                  <a:gd name="T22" fmla="*/ 145 w 201"/>
                  <a:gd name="T23" fmla="*/ 99 h 99"/>
                  <a:gd name="T24" fmla="*/ 109 w 201"/>
                  <a:gd name="T25" fmla="*/ 11 h 99"/>
                  <a:gd name="T26" fmla="*/ 109 w 201"/>
                  <a:gd name="T27" fmla="*/ 11 h 99"/>
                  <a:gd name="T28" fmla="*/ 109 w 201"/>
                  <a:gd name="T29" fmla="*/ 99 h 99"/>
                  <a:gd name="T30" fmla="*/ 96 w 201"/>
                  <a:gd name="T31" fmla="*/ 99 h 99"/>
                  <a:gd name="T32" fmla="*/ 96 w 201"/>
                  <a:gd name="T33" fmla="*/ 0 h 99"/>
                  <a:gd name="T34" fmla="*/ 33 w 201"/>
                  <a:gd name="T35" fmla="*/ 11 h 99"/>
                  <a:gd name="T36" fmla="*/ 33 w 201"/>
                  <a:gd name="T37" fmla="*/ 11 h 99"/>
                  <a:gd name="T38" fmla="*/ 0 w 201"/>
                  <a:gd name="T39" fmla="*/ 11 h 99"/>
                  <a:gd name="T40" fmla="*/ 0 w 201"/>
                  <a:gd name="T41" fmla="*/ 0 h 99"/>
                  <a:gd name="T42" fmla="*/ 78 w 201"/>
                  <a:gd name="T43" fmla="*/ 0 h 99"/>
                  <a:gd name="T44" fmla="*/ 78 w 201"/>
                  <a:gd name="T45" fmla="*/ 11 h 99"/>
                  <a:gd name="T46" fmla="*/ 46 w 201"/>
                  <a:gd name="T47" fmla="*/ 11 h 99"/>
                  <a:gd name="T48" fmla="*/ 46 w 201"/>
                  <a:gd name="T49" fmla="*/ 99 h 99"/>
                  <a:gd name="T50" fmla="*/ 33 w 201"/>
                  <a:gd name="T51" fmla="*/ 99 h 99"/>
                  <a:gd name="T52" fmla="*/ 33 w 201"/>
                  <a:gd name="T5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99">
                    <a:moveTo>
                      <a:pt x="96" y="0"/>
                    </a:moveTo>
                    <a:lnTo>
                      <a:pt x="96" y="0"/>
                    </a:lnTo>
                    <a:lnTo>
                      <a:pt x="117" y="0"/>
                    </a:lnTo>
                    <a:lnTo>
                      <a:pt x="149" y="81"/>
                    </a:lnTo>
                    <a:lnTo>
                      <a:pt x="180" y="0"/>
                    </a:lnTo>
                    <a:lnTo>
                      <a:pt x="201" y="0"/>
                    </a:lnTo>
                    <a:lnTo>
                      <a:pt x="201" y="99"/>
                    </a:lnTo>
                    <a:lnTo>
                      <a:pt x="188" y="99"/>
                    </a:lnTo>
                    <a:lnTo>
                      <a:pt x="188" y="11"/>
                    </a:lnTo>
                    <a:lnTo>
                      <a:pt x="187" y="11"/>
                    </a:lnTo>
                    <a:lnTo>
                      <a:pt x="152" y="99"/>
                    </a:lnTo>
                    <a:lnTo>
                      <a:pt x="145" y="99"/>
                    </a:lnTo>
                    <a:lnTo>
                      <a:pt x="109" y="11"/>
                    </a:lnTo>
                    <a:lnTo>
                      <a:pt x="109" y="11"/>
                    </a:lnTo>
                    <a:lnTo>
                      <a:pt x="109" y="99"/>
                    </a:lnTo>
                    <a:lnTo>
                      <a:pt x="96" y="99"/>
                    </a:lnTo>
                    <a:lnTo>
                      <a:pt x="96" y="0"/>
                    </a:lnTo>
                    <a:close/>
                    <a:moveTo>
                      <a:pt x="33" y="11"/>
                    </a:moveTo>
                    <a:lnTo>
                      <a:pt x="33" y="11"/>
                    </a:lnTo>
                    <a:lnTo>
                      <a:pt x="0" y="11"/>
                    </a:lnTo>
                    <a:lnTo>
                      <a:pt x="0" y="0"/>
                    </a:lnTo>
                    <a:lnTo>
                      <a:pt x="78" y="0"/>
                    </a:lnTo>
                    <a:lnTo>
                      <a:pt x="78" y="11"/>
                    </a:lnTo>
                    <a:lnTo>
                      <a:pt x="46" y="11"/>
                    </a:lnTo>
                    <a:lnTo>
                      <a:pt x="46" y="99"/>
                    </a:lnTo>
                    <a:lnTo>
                      <a:pt x="33" y="99"/>
                    </a:lnTo>
                    <a:lnTo>
                      <a:pt x="33" y="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endParaRPr>
              </a:p>
            </p:txBody>
          </p:sp>
          <p:sp>
            <p:nvSpPr>
              <p:cNvPr id="57" name="Freeform 7">
                <a:extLst>
                  <a:ext uri="{FF2B5EF4-FFF2-40B4-BE49-F238E27FC236}">
                    <a16:creationId xmlns:a16="http://schemas.microsoft.com/office/drawing/2014/main" xmlns="" id="{D1656A30-89AC-4DC1-923C-E676B198A229}"/>
                  </a:ext>
                </a:extLst>
              </p:cNvPr>
              <p:cNvSpPr>
                <a:spLocks noEditPoints="1"/>
              </p:cNvSpPr>
              <p:nvPr userDrawn="1"/>
            </p:nvSpPr>
            <p:spPr bwMode="auto">
              <a:xfrm>
                <a:off x="5202188" y="-920041"/>
                <a:ext cx="1824038" cy="238125"/>
              </a:xfrm>
              <a:custGeom>
                <a:avLst/>
                <a:gdLst>
                  <a:gd name="T0" fmla="*/ 5357 w 6730"/>
                  <a:gd name="T1" fmla="*/ 400 h 873"/>
                  <a:gd name="T2" fmla="*/ 5034 w 6730"/>
                  <a:gd name="T3" fmla="*/ 132 h 873"/>
                  <a:gd name="T4" fmla="*/ 5512 w 6730"/>
                  <a:gd name="T5" fmla="*/ 258 h 873"/>
                  <a:gd name="T6" fmla="*/ 5511 w 6730"/>
                  <a:gd name="T7" fmla="*/ 506 h 873"/>
                  <a:gd name="T8" fmla="*/ 5661 w 6730"/>
                  <a:gd name="T9" fmla="*/ 255 h 873"/>
                  <a:gd name="T10" fmla="*/ 4885 w 6730"/>
                  <a:gd name="T11" fmla="*/ 0 h 873"/>
                  <a:gd name="T12" fmla="*/ 5034 w 6730"/>
                  <a:gd name="T13" fmla="*/ 873 h 873"/>
                  <a:gd name="T14" fmla="*/ 5356 w 6730"/>
                  <a:gd name="T15" fmla="*/ 533 h 873"/>
                  <a:gd name="T16" fmla="*/ 5706 w 6730"/>
                  <a:gd name="T17" fmla="*/ 873 h 873"/>
                  <a:gd name="T18" fmla="*/ 6730 w 6730"/>
                  <a:gd name="T19" fmla="*/ 873 h 873"/>
                  <a:gd name="T20" fmla="*/ 6011 w 6730"/>
                  <a:gd name="T21" fmla="*/ 873 h 873"/>
                  <a:gd name="T22" fmla="*/ 6730 w 6730"/>
                  <a:gd name="T23" fmla="*/ 0 h 873"/>
                  <a:gd name="T24" fmla="*/ 6160 w 6730"/>
                  <a:gd name="T25" fmla="*/ 132 h 873"/>
                  <a:gd name="T26" fmla="*/ 6701 w 6730"/>
                  <a:gd name="T27" fmla="*/ 356 h 873"/>
                  <a:gd name="T28" fmla="*/ 6160 w 6730"/>
                  <a:gd name="T29" fmla="*/ 489 h 873"/>
                  <a:gd name="T30" fmla="*/ 6730 w 6730"/>
                  <a:gd name="T31" fmla="*/ 741 h 873"/>
                  <a:gd name="T32" fmla="*/ 4509 w 6730"/>
                  <a:gd name="T33" fmla="*/ 873 h 873"/>
                  <a:gd name="T34" fmla="*/ 3790 w 6730"/>
                  <a:gd name="T35" fmla="*/ 873 h 873"/>
                  <a:gd name="T36" fmla="*/ 4509 w 6730"/>
                  <a:gd name="T37" fmla="*/ 0 h 873"/>
                  <a:gd name="T38" fmla="*/ 3940 w 6730"/>
                  <a:gd name="T39" fmla="*/ 132 h 873"/>
                  <a:gd name="T40" fmla="*/ 4481 w 6730"/>
                  <a:gd name="T41" fmla="*/ 356 h 873"/>
                  <a:gd name="T42" fmla="*/ 3940 w 6730"/>
                  <a:gd name="T43" fmla="*/ 489 h 873"/>
                  <a:gd name="T44" fmla="*/ 4509 w 6730"/>
                  <a:gd name="T45" fmla="*/ 741 h 873"/>
                  <a:gd name="T46" fmla="*/ 3198 w 6730"/>
                  <a:gd name="T47" fmla="*/ 400 h 873"/>
                  <a:gd name="T48" fmla="*/ 2905 w 6730"/>
                  <a:gd name="T49" fmla="*/ 400 h 873"/>
                  <a:gd name="T50" fmla="*/ 3220 w 6730"/>
                  <a:gd name="T51" fmla="*/ 132 h 873"/>
                  <a:gd name="T52" fmla="*/ 3198 w 6730"/>
                  <a:gd name="T53" fmla="*/ 400 h 873"/>
                  <a:gd name="T54" fmla="*/ 3206 w 6730"/>
                  <a:gd name="T55" fmla="*/ 0 h 873"/>
                  <a:gd name="T56" fmla="*/ 2756 w 6730"/>
                  <a:gd name="T57" fmla="*/ 873 h 873"/>
                  <a:gd name="T58" fmla="*/ 2905 w 6730"/>
                  <a:gd name="T59" fmla="*/ 533 h 873"/>
                  <a:gd name="T60" fmla="*/ 3502 w 6730"/>
                  <a:gd name="T61" fmla="*/ 255 h 873"/>
                  <a:gd name="T62" fmla="*/ 1724 w 6730"/>
                  <a:gd name="T63" fmla="*/ 801 h 873"/>
                  <a:gd name="T64" fmla="*/ 1410 w 6730"/>
                  <a:gd name="T65" fmla="*/ 216 h 873"/>
                  <a:gd name="T66" fmla="*/ 1260 w 6730"/>
                  <a:gd name="T67" fmla="*/ 873 h 873"/>
                  <a:gd name="T68" fmla="*/ 1457 w 6730"/>
                  <a:gd name="T69" fmla="*/ 0 h 873"/>
                  <a:gd name="T70" fmla="*/ 2117 w 6730"/>
                  <a:gd name="T71" fmla="*/ 0 h 873"/>
                  <a:gd name="T72" fmla="*/ 2313 w 6730"/>
                  <a:gd name="T73" fmla="*/ 873 h 873"/>
                  <a:gd name="T74" fmla="*/ 2164 w 6730"/>
                  <a:gd name="T75" fmla="*/ 216 h 873"/>
                  <a:gd name="T76" fmla="*/ 1724 w 6730"/>
                  <a:gd name="T77" fmla="*/ 801 h 873"/>
                  <a:gd name="T78" fmla="*/ 335 w 6730"/>
                  <a:gd name="T79" fmla="*/ 493 h 873"/>
                  <a:gd name="T80" fmla="*/ 624 w 6730"/>
                  <a:gd name="T81" fmla="*/ 493 h 873"/>
                  <a:gd name="T82" fmla="*/ 563 w 6730"/>
                  <a:gd name="T83" fmla="*/ 0 h 873"/>
                  <a:gd name="T84" fmla="*/ 395 w 6730"/>
                  <a:gd name="T85" fmla="*/ 0 h 873"/>
                  <a:gd name="T86" fmla="*/ 169 w 6730"/>
                  <a:gd name="T87" fmla="*/ 873 h 873"/>
                  <a:gd name="T88" fmla="*/ 680 w 6730"/>
                  <a:gd name="T89" fmla="*/ 626 h 873"/>
                  <a:gd name="T90" fmla="*/ 958 w 6730"/>
                  <a:gd name="T91" fmla="*/ 873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0" h="873">
                    <a:moveTo>
                      <a:pt x="5357" y="400"/>
                    </a:moveTo>
                    <a:lnTo>
                      <a:pt x="5357" y="400"/>
                    </a:lnTo>
                    <a:lnTo>
                      <a:pt x="5034" y="400"/>
                    </a:lnTo>
                    <a:lnTo>
                      <a:pt x="5034" y="132"/>
                    </a:lnTo>
                    <a:lnTo>
                      <a:pt x="5379" y="132"/>
                    </a:lnTo>
                    <a:cubicBezTo>
                      <a:pt x="5464" y="132"/>
                      <a:pt x="5512" y="178"/>
                      <a:pt x="5512" y="258"/>
                    </a:cubicBezTo>
                    <a:cubicBezTo>
                      <a:pt x="5512" y="352"/>
                      <a:pt x="5460" y="400"/>
                      <a:pt x="5357" y="400"/>
                    </a:cubicBezTo>
                    <a:close/>
                    <a:moveTo>
                      <a:pt x="5511" y="506"/>
                    </a:moveTo>
                    <a:lnTo>
                      <a:pt x="5511" y="506"/>
                    </a:lnTo>
                    <a:cubicBezTo>
                      <a:pt x="5606" y="465"/>
                      <a:pt x="5661" y="376"/>
                      <a:pt x="5661" y="255"/>
                    </a:cubicBezTo>
                    <a:cubicBezTo>
                      <a:pt x="5661" y="90"/>
                      <a:pt x="5556" y="0"/>
                      <a:pt x="5365" y="0"/>
                    </a:cubicBezTo>
                    <a:lnTo>
                      <a:pt x="4885" y="0"/>
                    </a:lnTo>
                    <a:lnTo>
                      <a:pt x="4885" y="873"/>
                    </a:lnTo>
                    <a:lnTo>
                      <a:pt x="5034" y="873"/>
                    </a:lnTo>
                    <a:lnTo>
                      <a:pt x="5034" y="533"/>
                    </a:lnTo>
                    <a:lnTo>
                      <a:pt x="5356" y="533"/>
                    </a:lnTo>
                    <a:lnTo>
                      <a:pt x="5537" y="873"/>
                    </a:lnTo>
                    <a:lnTo>
                      <a:pt x="5706" y="873"/>
                    </a:lnTo>
                    <a:lnTo>
                      <a:pt x="5511" y="506"/>
                    </a:lnTo>
                    <a:close/>
                    <a:moveTo>
                      <a:pt x="6730" y="873"/>
                    </a:moveTo>
                    <a:lnTo>
                      <a:pt x="6730" y="873"/>
                    </a:lnTo>
                    <a:lnTo>
                      <a:pt x="6011" y="873"/>
                    </a:lnTo>
                    <a:lnTo>
                      <a:pt x="6011" y="0"/>
                    </a:lnTo>
                    <a:lnTo>
                      <a:pt x="6730" y="0"/>
                    </a:lnTo>
                    <a:lnTo>
                      <a:pt x="6730" y="132"/>
                    </a:lnTo>
                    <a:lnTo>
                      <a:pt x="6160" y="132"/>
                    </a:lnTo>
                    <a:lnTo>
                      <a:pt x="6160" y="356"/>
                    </a:lnTo>
                    <a:lnTo>
                      <a:pt x="6701" y="356"/>
                    </a:lnTo>
                    <a:lnTo>
                      <a:pt x="6701" y="489"/>
                    </a:lnTo>
                    <a:lnTo>
                      <a:pt x="6160" y="489"/>
                    </a:lnTo>
                    <a:lnTo>
                      <a:pt x="6160" y="741"/>
                    </a:lnTo>
                    <a:lnTo>
                      <a:pt x="6730" y="741"/>
                    </a:lnTo>
                    <a:lnTo>
                      <a:pt x="6730" y="873"/>
                    </a:lnTo>
                    <a:close/>
                    <a:moveTo>
                      <a:pt x="4509" y="873"/>
                    </a:moveTo>
                    <a:lnTo>
                      <a:pt x="4509" y="873"/>
                    </a:lnTo>
                    <a:lnTo>
                      <a:pt x="3790" y="873"/>
                    </a:lnTo>
                    <a:lnTo>
                      <a:pt x="3790" y="0"/>
                    </a:lnTo>
                    <a:lnTo>
                      <a:pt x="4509" y="0"/>
                    </a:lnTo>
                    <a:lnTo>
                      <a:pt x="4509" y="132"/>
                    </a:lnTo>
                    <a:lnTo>
                      <a:pt x="3940" y="132"/>
                    </a:lnTo>
                    <a:lnTo>
                      <a:pt x="3940" y="356"/>
                    </a:lnTo>
                    <a:lnTo>
                      <a:pt x="4481" y="356"/>
                    </a:lnTo>
                    <a:lnTo>
                      <a:pt x="4481" y="489"/>
                    </a:lnTo>
                    <a:lnTo>
                      <a:pt x="3940" y="489"/>
                    </a:lnTo>
                    <a:lnTo>
                      <a:pt x="3940" y="741"/>
                    </a:lnTo>
                    <a:lnTo>
                      <a:pt x="4509" y="741"/>
                    </a:lnTo>
                    <a:lnTo>
                      <a:pt x="4509" y="873"/>
                    </a:lnTo>
                    <a:close/>
                    <a:moveTo>
                      <a:pt x="3198" y="400"/>
                    </a:moveTo>
                    <a:lnTo>
                      <a:pt x="3198" y="400"/>
                    </a:lnTo>
                    <a:lnTo>
                      <a:pt x="2905" y="400"/>
                    </a:lnTo>
                    <a:lnTo>
                      <a:pt x="2905" y="132"/>
                    </a:lnTo>
                    <a:lnTo>
                      <a:pt x="3220" y="132"/>
                    </a:lnTo>
                    <a:cubicBezTo>
                      <a:pt x="3305" y="132"/>
                      <a:pt x="3353" y="178"/>
                      <a:pt x="3353" y="258"/>
                    </a:cubicBezTo>
                    <a:cubicBezTo>
                      <a:pt x="3353" y="352"/>
                      <a:pt x="3301" y="400"/>
                      <a:pt x="3198" y="400"/>
                    </a:cubicBezTo>
                    <a:close/>
                    <a:moveTo>
                      <a:pt x="3206" y="0"/>
                    </a:moveTo>
                    <a:lnTo>
                      <a:pt x="3206" y="0"/>
                    </a:lnTo>
                    <a:lnTo>
                      <a:pt x="2756" y="0"/>
                    </a:lnTo>
                    <a:lnTo>
                      <a:pt x="2756" y="873"/>
                    </a:lnTo>
                    <a:lnTo>
                      <a:pt x="2905" y="873"/>
                    </a:lnTo>
                    <a:lnTo>
                      <a:pt x="2905" y="533"/>
                    </a:lnTo>
                    <a:lnTo>
                      <a:pt x="3214" y="533"/>
                    </a:lnTo>
                    <a:cubicBezTo>
                      <a:pt x="3392" y="533"/>
                      <a:pt x="3502" y="426"/>
                      <a:pt x="3502" y="255"/>
                    </a:cubicBezTo>
                    <a:cubicBezTo>
                      <a:pt x="3502" y="90"/>
                      <a:pt x="3397" y="0"/>
                      <a:pt x="3206" y="0"/>
                    </a:cubicBezTo>
                    <a:close/>
                    <a:moveTo>
                      <a:pt x="1724" y="801"/>
                    </a:moveTo>
                    <a:lnTo>
                      <a:pt x="1724" y="801"/>
                    </a:lnTo>
                    <a:lnTo>
                      <a:pt x="1410" y="216"/>
                    </a:lnTo>
                    <a:lnTo>
                      <a:pt x="1410" y="873"/>
                    </a:lnTo>
                    <a:lnTo>
                      <a:pt x="1260" y="873"/>
                    </a:lnTo>
                    <a:lnTo>
                      <a:pt x="1260" y="0"/>
                    </a:lnTo>
                    <a:lnTo>
                      <a:pt x="1457" y="0"/>
                    </a:lnTo>
                    <a:lnTo>
                      <a:pt x="1787" y="622"/>
                    </a:lnTo>
                    <a:lnTo>
                      <a:pt x="2117" y="0"/>
                    </a:lnTo>
                    <a:lnTo>
                      <a:pt x="2313" y="0"/>
                    </a:lnTo>
                    <a:lnTo>
                      <a:pt x="2313" y="873"/>
                    </a:lnTo>
                    <a:lnTo>
                      <a:pt x="2164" y="873"/>
                    </a:lnTo>
                    <a:lnTo>
                      <a:pt x="2164" y="216"/>
                    </a:lnTo>
                    <a:lnTo>
                      <a:pt x="1850" y="801"/>
                    </a:lnTo>
                    <a:lnTo>
                      <a:pt x="1724" y="801"/>
                    </a:lnTo>
                    <a:close/>
                    <a:moveTo>
                      <a:pt x="335" y="493"/>
                    </a:moveTo>
                    <a:lnTo>
                      <a:pt x="335" y="493"/>
                    </a:lnTo>
                    <a:lnTo>
                      <a:pt x="478" y="157"/>
                    </a:lnTo>
                    <a:lnTo>
                      <a:pt x="624" y="493"/>
                    </a:lnTo>
                    <a:lnTo>
                      <a:pt x="335" y="493"/>
                    </a:lnTo>
                    <a:close/>
                    <a:moveTo>
                      <a:pt x="563" y="0"/>
                    </a:moveTo>
                    <a:lnTo>
                      <a:pt x="563" y="0"/>
                    </a:lnTo>
                    <a:lnTo>
                      <a:pt x="395" y="0"/>
                    </a:lnTo>
                    <a:lnTo>
                      <a:pt x="0" y="873"/>
                    </a:lnTo>
                    <a:lnTo>
                      <a:pt x="169" y="873"/>
                    </a:lnTo>
                    <a:lnTo>
                      <a:pt x="278" y="626"/>
                    </a:lnTo>
                    <a:lnTo>
                      <a:pt x="680" y="626"/>
                    </a:lnTo>
                    <a:lnTo>
                      <a:pt x="789" y="873"/>
                    </a:lnTo>
                    <a:lnTo>
                      <a:pt x="958" y="873"/>
                    </a:lnTo>
                    <a:lnTo>
                      <a:pt x="56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endParaRPr>
              </a:p>
            </p:txBody>
          </p:sp>
        </p:grpSp>
      </p:grpSp>
      <p:sp>
        <p:nvSpPr>
          <p:cNvPr id="2" name="文本框 1"/>
          <p:cNvSpPr txBox="1"/>
          <p:nvPr/>
        </p:nvSpPr>
        <p:spPr bwMode="auto">
          <a:xfrm>
            <a:off x="1195811" y="2285214"/>
            <a:ext cx="1100905"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sz="1800" dirty="0" smtClean="0">
                <a:latin typeface="Huawei Sans" panose="020C0503030203020204" pitchFamily="34" charset="0"/>
                <a:ea typeface="方正兰亭黑简体" panose="02000000000000000000" pitchFamily="2" charset="-122"/>
              </a:rPr>
              <a:t>CAVIUM</a:t>
            </a:r>
            <a:endParaRPr lang="zh-CN" altLang="en-US" sz="1800" dirty="0" smtClean="0">
              <a:latin typeface="Huawei Sans" panose="020C0503030203020204" pitchFamily="34" charset="0"/>
              <a:ea typeface="方正兰亭黑简体" panose="02000000000000000000" pitchFamily="2" charset="-122"/>
            </a:endParaRPr>
          </a:p>
        </p:txBody>
      </p:sp>
      <p:sp>
        <p:nvSpPr>
          <p:cNvPr id="47" name="文本框 46"/>
          <p:cNvSpPr txBox="1"/>
          <p:nvPr/>
        </p:nvSpPr>
        <p:spPr bwMode="auto">
          <a:xfrm>
            <a:off x="1308811" y="3558818"/>
            <a:ext cx="638984"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dirty="0" smtClean="0">
                <a:latin typeface="Huawei Sans" panose="020C0503030203020204" pitchFamily="34" charset="0"/>
                <a:ea typeface="方正兰亭黑简体" panose="02000000000000000000" pitchFamily="2" charset="-122"/>
              </a:rPr>
              <a:t>高通</a:t>
            </a:r>
          </a:p>
        </p:txBody>
      </p:sp>
      <p:sp>
        <p:nvSpPr>
          <p:cNvPr id="48" name="文本框 47"/>
          <p:cNvSpPr txBox="1"/>
          <p:nvPr/>
        </p:nvSpPr>
        <p:spPr bwMode="auto">
          <a:xfrm>
            <a:off x="1308811" y="5462371"/>
            <a:ext cx="638984"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dirty="0">
                <a:latin typeface="Huawei Sans" panose="020C0503030203020204" pitchFamily="34" charset="0"/>
                <a:ea typeface="方正兰亭黑简体" panose="02000000000000000000" pitchFamily="2" charset="-122"/>
              </a:rPr>
              <a:t>飞腾</a:t>
            </a:r>
            <a:endParaRPr lang="zh-CN" altLang="en-US" sz="1800" dirty="0" smtClean="0">
              <a:latin typeface="Huawei Sans" panose="020C0503030203020204" pitchFamily="34" charset="0"/>
              <a:ea typeface="方正兰亭黑简体" panose="02000000000000000000" pitchFamily="2" charset="-122"/>
            </a:endParaRPr>
          </a:p>
        </p:txBody>
      </p:sp>
      <p:sp>
        <p:nvSpPr>
          <p:cNvPr id="4" name="矩形 3"/>
          <p:cNvSpPr/>
          <p:nvPr/>
        </p:nvSpPr>
        <p:spPr>
          <a:xfrm>
            <a:off x="10083999" y="5887126"/>
            <a:ext cx="1261884" cy="307777"/>
          </a:xfrm>
          <a:prstGeom prst="rect">
            <a:avLst/>
          </a:prstGeom>
        </p:spPr>
        <p:txBody>
          <a:bodyPr wrap="none">
            <a:spAutoFit/>
          </a:bodyPr>
          <a:lstStyle/>
          <a:p>
            <a:r>
              <a:rPr lang="zh-CN" altLang="en-US" sz="1400" dirty="0">
                <a:latin typeface="Huawei Sans" panose="020C0503030203020204" pitchFamily="34" charset="0"/>
                <a:ea typeface="方正兰亭黑简体" panose="02000000000000000000" pitchFamily="2" charset="-122"/>
              </a:rPr>
              <a:t>横轴代表性能</a:t>
            </a:r>
          </a:p>
        </p:txBody>
      </p:sp>
    </p:spTree>
    <p:extLst>
      <p:ext uri="{BB962C8B-B14F-4D97-AF65-F5344CB8AC3E}">
        <p14:creationId xmlns:p14="http://schemas.microsoft.com/office/powerpoint/2010/main" val="4196616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42617" y="1295584"/>
            <a:ext cx="6156144" cy="4042189"/>
          </a:xfrm>
          <a:prstGeom prst="rect">
            <a:avLst/>
          </a:prstGeom>
          <a:noFill/>
          <a:ln w="9525">
            <a:noFill/>
            <a:miter lim="800000"/>
            <a:headEnd/>
            <a:tailEnd/>
          </a:ln>
        </p:spPr>
      </p:pic>
      <p:sp>
        <p:nvSpPr>
          <p:cNvPr id="31746" name="TextBox 8"/>
          <p:cNvSpPr txBox="1">
            <a:spLocks noChangeArrowheads="1"/>
          </p:cNvSpPr>
          <p:nvPr/>
        </p:nvSpPr>
        <p:spPr bwMode="auto">
          <a:xfrm>
            <a:off x="8899325" y="3163483"/>
            <a:ext cx="1112838" cy="338138"/>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a:latin typeface="Huawei Sans" panose="020C0503030203020204" pitchFamily="34" charset="0"/>
                <a:ea typeface="方正兰亭黑简体" panose="02000000000000000000" pitchFamily="2" charset="-122"/>
              </a:rPr>
              <a:t>内存</a:t>
            </a:r>
          </a:p>
        </p:txBody>
      </p:sp>
      <p:cxnSp>
        <p:nvCxnSpPr>
          <p:cNvPr id="31747" name="Shape 13"/>
          <p:cNvCxnSpPr>
            <a:cxnSpLocks noChangeShapeType="1"/>
            <a:stCxn id="31746" idx="1"/>
          </p:cNvCxnSpPr>
          <p:nvPr/>
        </p:nvCxnSpPr>
        <p:spPr bwMode="auto">
          <a:xfrm rot="10800000">
            <a:off x="5393789" y="3332552"/>
            <a:ext cx="3505537" cy="12700"/>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48" name="TextBox 15"/>
          <p:cNvSpPr txBox="1">
            <a:spLocks noChangeArrowheads="1"/>
          </p:cNvSpPr>
          <p:nvPr/>
        </p:nvSpPr>
        <p:spPr bwMode="auto">
          <a:xfrm>
            <a:off x="6623949" y="5605944"/>
            <a:ext cx="1674812" cy="338137"/>
          </a:xfrm>
          <a:prstGeom prst="rect">
            <a:avLst/>
          </a:prstGeom>
          <a:noFill/>
          <a:ln w="9525">
            <a:solidFill>
              <a:schemeClr val="tx1"/>
            </a:solidFill>
            <a:miter lim="800000"/>
            <a:headEnd/>
            <a:tailEnd/>
          </a:ln>
        </p:spPr>
        <p:txBody>
          <a:bodyPr wrap="square">
            <a:spAutoFit/>
          </a:bodyPr>
          <a:lstStyle/>
          <a:p>
            <a:pPr algn="ctr">
              <a:spcBef>
                <a:spcPct val="50000"/>
              </a:spcBef>
            </a:pPr>
            <a:r>
              <a:rPr lang="en-US" altLang="zh-CN" sz="1600" dirty="0" smtClean="0">
                <a:latin typeface="Huawei Sans" panose="020C0503030203020204" pitchFamily="34" charset="0"/>
                <a:ea typeface="方正兰亭黑简体" panose="02000000000000000000" pitchFamily="2" charset="-122"/>
              </a:rPr>
              <a:t>PCIe  </a:t>
            </a:r>
            <a:r>
              <a:rPr lang="zh-CN" altLang="en-US" sz="1600" dirty="0">
                <a:latin typeface="Huawei Sans" panose="020C0503030203020204" pitchFamily="34" charset="0"/>
                <a:ea typeface="方正兰亭黑简体" panose="02000000000000000000" pitchFamily="2" charset="-122"/>
              </a:rPr>
              <a:t>扩展插槽</a:t>
            </a:r>
          </a:p>
        </p:txBody>
      </p:sp>
      <p:sp>
        <p:nvSpPr>
          <p:cNvPr id="31749" name="TextBox 25"/>
          <p:cNvSpPr txBox="1">
            <a:spLocks noChangeArrowheads="1"/>
          </p:cNvSpPr>
          <p:nvPr/>
        </p:nvSpPr>
        <p:spPr bwMode="auto">
          <a:xfrm>
            <a:off x="3473186" y="5610548"/>
            <a:ext cx="1106488" cy="346075"/>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a:latin typeface="Huawei Sans" panose="020C0503030203020204" pitchFamily="34" charset="0"/>
                <a:ea typeface="方正兰亭黑简体" panose="02000000000000000000" pitchFamily="2" charset="-122"/>
              </a:rPr>
              <a:t>风扇</a:t>
            </a:r>
            <a:endParaRPr lang="en-US" altLang="zh-CN" sz="1600">
              <a:latin typeface="Huawei Sans" panose="020C0503030203020204" pitchFamily="34" charset="0"/>
              <a:ea typeface="方正兰亭黑简体" panose="02000000000000000000" pitchFamily="2" charset="-122"/>
            </a:endParaRPr>
          </a:p>
        </p:txBody>
      </p:sp>
      <p:cxnSp>
        <p:nvCxnSpPr>
          <p:cNvPr id="31750" name="Shape 16"/>
          <p:cNvCxnSpPr>
            <a:cxnSpLocks noChangeShapeType="1"/>
            <a:stCxn id="31749" idx="0"/>
          </p:cNvCxnSpPr>
          <p:nvPr/>
        </p:nvCxnSpPr>
        <p:spPr bwMode="auto">
          <a:xfrm rot="5400000" flipH="1" flipV="1">
            <a:off x="3597805" y="5179541"/>
            <a:ext cx="858838" cy="3175"/>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1" name="TextBox 33"/>
          <p:cNvSpPr txBox="1">
            <a:spLocks noChangeArrowheads="1"/>
          </p:cNvSpPr>
          <p:nvPr/>
        </p:nvSpPr>
        <p:spPr bwMode="auto">
          <a:xfrm>
            <a:off x="8894991" y="1908595"/>
            <a:ext cx="1131888" cy="338138"/>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dirty="0">
                <a:latin typeface="Huawei Sans" panose="020C0503030203020204" pitchFamily="34" charset="0"/>
                <a:ea typeface="方正兰亭黑简体" panose="02000000000000000000" pitchFamily="2" charset="-122"/>
              </a:rPr>
              <a:t>电源</a:t>
            </a:r>
          </a:p>
        </p:txBody>
      </p:sp>
      <p:sp>
        <p:nvSpPr>
          <p:cNvPr id="31752" name="TextBox 35"/>
          <p:cNvSpPr txBox="1">
            <a:spLocks noChangeArrowheads="1"/>
          </p:cNvSpPr>
          <p:nvPr/>
        </p:nvSpPr>
        <p:spPr bwMode="auto">
          <a:xfrm>
            <a:off x="8910438" y="4453987"/>
            <a:ext cx="1101725" cy="338138"/>
          </a:xfrm>
          <a:prstGeom prst="rect">
            <a:avLst/>
          </a:prstGeom>
          <a:noFill/>
          <a:ln w="9525">
            <a:solidFill>
              <a:schemeClr val="tx1"/>
            </a:solidFill>
            <a:miter lim="800000"/>
            <a:headEnd/>
            <a:tailEnd/>
          </a:ln>
        </p:spPr>
        <p:txBody>
          <a:bodyPr>
            <a:spAutoFit/>
          </a:bodyPr>
          <a:lstStyle/>
          <a:p>
            <a:pPr algn="ctr">
              <a:spcBef>
                <a:spcPct val="50000"/>
              </a:spcBef>
            </a:pPr>
            <a:r>
              <a:rPr lang="en-US" altLang="zh-CN" sz="1600" dirty="0">
                <a:latin typeface="Huawei Sans" panose="020C0503030203020204" pitchFamily="34" charset="0"/>
                <a:ea typeface="方正兰亭黑简体" panose="02000000000000000000" pitchFamily="2" charset="-122"/>
              </a:rPr>
              <a:t>CPU</a:t>
            </a:r>
          </a:p>
        </p:txBody>
      </p:sp>
      <p:cxnSp>
        <p:nvCxnSpPr>
          <p:cNvPr id="31754" name="Elbow Connector 40"/>
          <p:cNvCxnSpPr>
            <a:cxnSpLocks noChangeShapeType="1"/>
            <a:stCxn id="31752" idx="1"/>
          </p:cNvCxnSpPr>
          <p:nvPr/>
        </p:nvCxnSpPr>
        <p:spPr bwMode="auto">
          <a:xfrm rot="10800000">
            <a:off x="5700376" y="4150636"/>
            <a:ext cx="3210062" cy="472421"/>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6" name="标题 1"/>
          <p:cNvSpPr>
            <a:spLocks noGrp="1"/>
          </p:cNvSpPr>
          <p:nvPr>
            <p:ph type="title"/>
          </p:nvPr>
        </p:nvSpPr>
        <p:spPr/>
        <p:txBody>
          <a:bodyPr/>
          <a:lstStyle/>
          <a:p>
            <a:r>
              <a:rPr lang="zh-CN" altLang="en-US" smtClean="0"/>
              <a:t>服务器内部视图</a:t>
            </a:r>
            <a:endParaRPr lang="zh-CN" altLang="en-US" dirty="0" smtClean="0"/>
          </a:p>
        </p:txBody>
      </p:sp>
      <p:cxnSp>
        <p:nvCxnSpPr>
          <p:cNvPr id="31757" name="Shape 16"/>
          <p:cNvCxnSpPr>
            <a:cxnSpLocks noChangeShapeType="1"/>
          </p:cNvCxnSpPr>
          <p:nvPr/>
        </p:nvCxnSpPr>
        <p:spPr bwMode="auto">
          <a:xfrm rot="16200000" flipV="1">
            <a:off x="7006817" y="5164382"/>
            <a:ext cx="578307" cy="298826"/>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8" name="TextBox 25"/>
          <p:cNvSpPr txBox="1">
            <a:spLocks noChangeArrowheads="1"/>
          </p:cNvSpPr>
          <p:nvPr/>
        </p:nvSpPr>
        <p:spPr bwMode="auto">
          <a:xfrm>
            <a:off x="2142617" y="5610548"/>
            <a:ext cx="1106488" cy="346075"/>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dirty="0">
                <a:latin typeface="Huawei Sans" panose="020C0503030203020204" pitchFamily="34" charset="0"/>
                <a:ea typeface="方正兰亭黑简体" panose="02000000000000000000" pitchFamily="2" charset="-122"/>
              </a:rPr>
              <a:t>硬</a:t>
            </a:r>
            <a:r>
              <a:rPr lang="zh-CN" altLang="en-US" sz="1600" dirty="0" smtClean="0">
                <a:latin typeface="Huawei Sans" panose="020C0503030203020204" pitchFamily="34" charset="0"/>
                <a:ea typeface="方正兰亭黑简体" panose="02000000000000000000" pitchFamily="2" charset="-122"/>
              </a:rPr>
              <a:t>盘</a:t>
            </a:r>
            <a:endParaRPr lang="en-US" altLang="zh-CN" sz="1600" dirty="0">
              <a:latin typeface="Huawei Sans" panose="020C0503030203020204" pitchFamily="34" charset="0"/>
              <a:ea typeface="方正兰亭黑简体" panose="02000000000000000000" pitchFamily="2" charset="-122"/>
            </a:endParaRPr>
          </a:p>
        </p:txBody>
      </p:sp>
      <p:cxnSp>
        <p:nvCxnSpPr>
          <p:cNvPr id="31759" name="Shape 16"/>
          <p:cNvCxnSpPr>
            <a:cxnSpLocks noChangeShapeType="1"/>
            <a:stCxn id="31758" idx="0"/>
          </p:cNvCxnSpPr>
          <p:nvPr/>
        </p:nvCxnSpPr>
        <p:spPr bwMode="auto">
          <a:xfrm rot="5400000" flipH="1" flipV="1">
            <a:off x="2481152" y="5395837"/>
            <a:ext cx="429420" cy="2"/>
          </a:xfrm>
          <a:prstGeom prst="bentConnector3">
            <a:avLst>
              <a:gd name="adj1" fmla="val 50000"/>
            </a:avLst>
          </a:prstGeom>
          <a:noFill/>
          <a:ln w="38100" algn="ctr">
            <a:solidFill>
              <a:srgbClr val="C7000B"/>
            </a:solidFill>
            <a:prstDash val="solid"/>
            <a:round/>
            <a:headEnd type="arrow"/>
            <a:tailEnd type="oval" w="med" len="med"/>
          </a:ln>
          <a:effectLst/>
        </p:spPr>
      </p:cxnSp>
      <p:cxnSp>
        <p:nvCxnSpPr>
          <p:cNvPr id="31760" name="Shape 13"/>
          <p:cNvCxnSpPr>
            <a:cxnSpLocks noChangeShapeType="1"/>
            <a:stCxn id="31751" idx="1"/>
          </p:cNvCxnSpPr>
          <p:nvPr/>
        </p:nvCxnSpPr>
        <p:spPr bwMode="auto">
          <a:xfrm rot="10800000">
            <a:off x="7554029" y="2072314"/>
            <a:ext cx="1340963" cy="5351"/>
          </a:xfrm>
          <a:prstGeom prst="bentConnector3">
            <a:avLst>
              <a:gd name="adj1" fmla="val 50000"/>
            </a:avLst>
          </a:prstGeom>
          <a:noFill/>
          <a:ln w="38100" algn="ctr">
            <a:solidFill>
              <a:srgbClr val="C7000B"/>
            </a:solidFill>
            <a:prstDash val="solid"/>
            <a:round/>
            <a:headEnd type="arrow"/>
            <a:tailEnd type="oval" w="med" len="med"/>
          </a:ln>
          <a:effectLst/>
        </p:spPr>
      </p:cxnSp>
    </p:spTree>
    <p:extLst>
      <p:ext uri="{BB962C8B-B14F-4D97-AF65-F5344CB8AC3E}">
        <p14:creationId xmlns:p14="http://schemas.microsoft.com/office/powerpoint/2010/main" val="63580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TaiShan</a:t>
            </a:r>
            <a:r>
              <a:rPr lang="zh-CN" altLang="en-US" smtClean="0"/>
              <a:t>服务器物理结构</a:t>
            </a:r>
            <a:endParaRPr lang="zh-CN" altLang="en-US" dirty="0"/>
          </a:p>
        </p:txBody>
      </p:sp>
      <p:pic>
        <p:nvPicPr>
          <p:cNvPr id="4" name="Picture 5239"/>
          <p:cNvPicPr/>
          <p:nvPr/>
        </p:nvPicPr>
        <p:blipFill>
          <a:blip r:embed="rId2"/>
          <a:stretch>
            <a:fillRect/>
          </a:stretch>
        </p:blipFill>
        <p:spPr>
          <a:xfrm>
            <a:off x="836706" y="1880848"/>
            <a:ext cx="6171948" cy="3852789"/>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854090767"/>
              </p:ext>
            </p:extLst>
          </p:nvPr>
        </p:nvGraphicFramePr>
        <p:xfrm>
          <a:off x="7263010" y="2566352"/>
          <a:ext cx="4197153" cy="2299970"/>
        </p:xfrm>
        <a:graphic>
          <a:graphicData uri="http://schemas.openxmlformats.org/drawingml/2006/table">
            <a:tbl>
              <a:tblPr firstRow="1" firstCol="1" bandRow="1"/>
              <a:tblGrid>
                <a:gridCol w="400011"/>
                <a:gridCol w="1775240"/>
                <a:gridCol w="335090"/>
                <a:gridCol w="1686812"/>
              </a:tblGrid>
              <a:tr h="194945">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3</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电源模块</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4</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机箱</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5</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3</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6</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超级电容支架</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7</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导风罩</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8</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前置硬盘背板</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9</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风扇支架</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10</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风扇模块</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11</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前置硬盘</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12</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理线架</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13</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散热器</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14</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DIMM</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15</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主板</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16</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RAID</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扣卡</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17</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灵活</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卡</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CPU 1</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18</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err="1">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iBMC</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插卡</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194945">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19</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灵活</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卡</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CPU 2</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bl>
          </a:graphicData>
        </a:graphic>
      </p:graphicFrame>
      <p:sp>
        <p:nvSpPr>
          <p:cNvPr id="6" name="矩形 5"/>
          <p:cNvSpPr/>
          <p:nvPr/>
        </p:nvSpPr>
        <p:spPr>
          <a:xfrm>
            <a:off x="5829290" y="1758305"/>
            <a:ext cx="4875053" cy="461665"/>
          </a:xfrm>
          <a:prstGeom prst="rect">
            <a:avLst/>
          </a:prstGeom>
        </p:spPr>
        <p:txBody>
          <a:bodyPr wrap="none">
            <a:spAutoFit/>
          </a:bodyPr>
          <a:lstStyle/>
          <a:p>
            <a:r>
              <a:rPr lang="en-US" altLang="zh-CN"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TaiShan 200</a:t>
            </a:r>
            <a:r>
              <a:rPr lang="zh-CN" altLang="en-US"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服务器（型号</a:t>
            </a:r>
            <a:r>
              <a:rPr lang="en-US" altLang="zh-CN"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2280</a:t>
            </a:r>
            <a:r>
              <a:rPr lang="zh-CN" altLang="en-US"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a:t>
            </a:r>
            <a:endParaRPr lang="zh-CN" altLang="en-US"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0369839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TaiShan</a:t>
            </a:r>
            <a:r>
              <a:rPr lang="zh-CN" altLang="en-US" dirty="0" smtClean="0"/>
              <a:t>服务器逻辑结构</a:t>
            </a:r>
            <a:endParaRPr lang="zh-CN" altLang="en-US" dirty="0"/>
          </a:p>
        </p:txBody>
      </p:sp>
      <p:pic>
        <p:nvPicPr>
          <p:cNvPr id="4" name="图片 3"/>
          <p:cNvPicPr>
            <a:picLocks noChangeAspect="1"/>
          </p:cNvPicPr>
          <p:nvPr/>
        </p:nvPicPr>
        <p:blipFill>
          <a:blip r:embed="rId2"/>
          <a:stretch>
            <a:fillRect/>
          </a:stretch>
        </p:blipFill>
        <p:spPr>
          <a:xfrm>
            <a:off x="6467068" y="1110966"/>
            <a:ext cx="3717679" cy="4967106"/>
          </a:xfrm>
          <a:prstGeom prst="rect">
            <a:avLst/>
          </a:prstGeom>
        </p:spPr>
      </p:pic>
      <p:sp>
        <p:nvSpPr>
          <p:cNvPr id="5" name="矩形 4"/>
          <p:cNvSpPr/>
          <p:nvPr/>
        </p:nvSpPr>
        <p:spPr>
          <a:xfrm>
            <a:off x="633877" y="1620217"/>
            <a:ext cx="5016895" cy="4213461"/>
          </a:xfrm>
          <a:prstGeom prst="rect">
            <a:avLst/>
          </a:prstGeom>
        </p:spPr>
        <p:txBody>
          <a:bodyPr wrap="square">
            <a:spAutoFit/>
          </a:bodyPr>
          <a:lstStyle/>
          <a:p>
            <a:pPr marL="522900" lvl="0" indent="-342900" fontAlgn="base">
              <a:lnSpc>
                <a:spcPct val="103000"/>
              </a:lnSpc>
              <a:buClr>
                <a:srgbClr val="000000"/>
              </a:buClr>
              <a:buSzPts val="1050"/>
              <a:buFont typeface="Wingdings" panose="05000000000000000000" pitchFamily="2" charset="2"/>
              <a:buChar char="l"/>
            </a:pP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支持两</a:t>
            </a:r>
            <a:r>
              <a:rPr lang="zh-CN"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路自</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研鲲鹏</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920 7260</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5250</a:t>
            </a:r>
            <a:r>
              <a:rPr lang="zh-CN"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5240</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或</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5230</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处理器，每个处理器</a:t>
            </a:r>
            <a:r>
              <a:rPr lang="zh-CN"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支持</a:t>
            </a:r>
            <a:r>
              <a:rPr lang="en-US" altLang="zh-CN" sz="2000" kern="100" dirty="0" smtClean="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16</a:t>
            </a:r>
            <a:r>
              <a:rPr lang="zh-CN"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个</a:t>
            </a:r>
            <a:r>
              <a:rPr lang="en-US"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DDR4 DIMM</a:t>
            </a:r>
            <a:r>
              <a:rPr lang="zh-CN"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a:t>
            </a:r>
            <a:endParaRPr lang="zh-CN" altLang="zh-CN" sz="2000" kern="100" dirty="0">
              <a:solidFill>
                <a:srgbClr val="000000"/>
              </a:solidFill>
              <a:latin typeface="Huawei Sans" panose="020C0503030203020204" pitchFamily="34" charset="0"/>
              <a:ea typeface="方正兰亭黑简体" panose="02000000000000000000" pitchFamily="2" charset="-122"/>
            </a:endParaRPr>
          </a:p>
          <a:p>
            <a:pPr marL="522900" lvl="0" indent="-342900" fontAlgn="base">
              <a:lnSpc>
                <a:spcPct val="103000"/>
              </a:lnSpc>
              <a:buClr>
                <a:srgbClr val="000000"/>
              </a:buClr>
              <a:buSzPts val="1050"/>
              <a:buFont typeface="Wingdings" panose="05000000000000000000" pitchFamily="2" charset="2"/>
              <a:buChar char="l"/>
            </a:pP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以太网灵活插卡可支持</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2</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种插卡包括</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4*GE</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和</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4*25GE</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，通过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本身自带</a:t>
            </a:r>
            <a:r>
              <a:rPr lang="zh-CN"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高速</a:t>
            </a:r>
            <a:r>
              <a:rPr lang="en-US" altLang="zh-CN" sz="2000" kern="100" dirty="0" smtClean="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Serdes</a:t>
            </a:r>
            <a:r>
              <a:rPr lang="zh-CN"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接口完成。</a:t>
            </a:r>
            <a:endParaRPr lang="zh-CN" altLang="zh-CN" sz="2000" kern="100" dirty="0">
              <a:solidFill>
                <a:srgbClr val="000000"/>
              </a:solidFill>
              <a:latin typeface="Huawei Sans" panose="020C0503030203020204" pitchFamily="34" charset="0"/>
              <a:ea typeface="方正兰亭黑简体" panose="02000000000000000000" pitchFamily="2" charset="-122"/>
            </a:endParaRPr>
          </a:p>
          <a:p>
            <a:pPr marL="522900" lvl="0" indent="-342900" fontAlgn="base">
              <a:lnSpc>
                <a:spcPct val="103000"/>
              </a:lnSpc>
              <a:buClr>
                <a:srgbClr val="000000"/>
              </a:buClr>
              <a:buSzPts val="1050"/>
              <a:buFont typeface="Wingdings" panose="05000000000000000000" pitchFamily="2" charset="2"/>
              <a:buChar char="l"/>
            </a:pP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扣卡通过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PCIe</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总线跟</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CPU1</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连接，</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卡出</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SAS</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信号线缆跟硬盘背板连接，通过</a:t>
            </a:r>
            <a:r>
              <a:rPr lang="zh-CN"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不同的</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硬盘背板可支持多种本地存储规格。</a:t>
            </a:r>
          </a:p>
          <a:p>
            <a:pPr marL="522900" indent="-342900" fontAlgn="base">
              <a:lnSpc>
                <a:spcPct val="103000"/>
              </a:lnSpc>
              <a:buClr>
                <a:srgbClr val="000000"/>
              </a:buClr>
              <a:buSzPts val="1050"/>
              <a:buFont typeface="Wingdings" panose="05000000000000000000" pitchFamily="2" charset="2"/>
              <a:buChar char="l"/>
            </a:pP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BMC</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使用自研管理芯片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Hi1710</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，可外出</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VGA</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、管理网口、调试串口等管理接口。</a:t>
            </a:r>
            <a:endPar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endParaRPr>
          </a:p>
        </p:txBody>
      </p:sp>
    </p:spTree>
    <p:extLst>
      <p:ext uri="{BB962C8B-B14F-4D97-AF65-F5344CB8AC3E}">
        <p14:creationId xmlns:p14="http://schemas.microsoft.com/office/powerpoint/2010/main" val="14868246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TaiShan</a:t>
            </a:r>
            <a:r>
              <a:rPr lang="zh-CN" altLang="en-US" dirty="0" smtClean="0"/>
              <a:t>服务器物理结构</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023400188"/>
              </p:ext>
            </p:extLst>
          </p:nvPr>
        </p:nvGraphicFramePr>
        <p:xfrm>
          <a:off x="7418104" y="2553577"/>
          <a:ext cx="4042060" cy="2497201"/>
        </p:xfrm>
        <a:graphic>
          <a:graphicData uri="http://schemas.openxmlformats.org/drawingml/2006/table">
            <a:tbl>
              <a:tblPr firstRow="1" firstCol="1" bandRow="1"/>
              <a:tblGrid>
                <a:gridCol w="385230"/>
                <a:gridCol w="1709641"/>
                <a:gridCol w="322708"/>
                <a:gridCol w="1624481"/>
              </a:tblGrid>
              <a:tr h="194945">
                <a:tc>
                  <a:txBody>
                    <a:bodyPr/>
                    <a:lstStyle/>
                    <a:p>
                      <a:pPr>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1</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IO</a:t>
                      </a:r>
                      <a:r>
                        <a:rPr lang="zh-CN" sz="1200" kern="100" dirty="0">
                          <a:solidFill>
                            <a:srgbClr val="000000"/>
                          </a:solidFill>
                          <a:effectLst/>
                          <a:latin typeface="+mj-ea"/>
                          <a:ea typeface="+mj-ea"/>
                          <a:cs typeface="Microsoft YaHei" panose="020B0503020204020204" pitchFamily="34" charset="-122"/>
                        </a:rPr>
                        <a:t>模组</a:t>
                      </a:r>
                      <a:r>
                        <a:rPr lang="en-US" sz="1200" kern="100" dirty="0">
                          <a:solidFill>
                            <a:srgbClr val="000000"/>
                          </a:solidFill>
                          <a:effectLst/>
                          <a:latin typeface="+mj-ea"/>
                          <a:ea typeface="+mj-ea"/>
                          <a:cs typeface="Microsoft YaHei" panose="020B0503020204020204" pitchFamily="34" charset="-122"/>
                        </a:rPr>
                        <a:t>1</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2</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IO</a:t>
                      </a:r>
                      <a:r>
                        <a:rPr lang="zh-CN" sz="1200" kern="100" dirty="0">
                          <a:solidFill>
                            <a:srgbClr val="000000"/>
                          </a:solidFill>
                          <a:effectLst/>
                          <a:latin typeface="+mj-ea"/>
                          <a:ea typeface="+mj-ea"/>
                          <a:cs typeface="Microsoft YaHei" panose="020B0503020204020204" pitchFamily="34" charset="-122"/>
                        </a:rPr>
                        <a:t>模组</a:t>
                      </a:r>
                      <a:r>
                        <a:rPr lang="en-US" sz="1200" kern="100" dirty="0">
                          <a:solidFill>
                            <a:srgbClr val="000000"/>
                          </a:solidFill>
                          <a:effectLst/>
                          <a:latin typeface="+mj-ea"/>
                          <a:ea typeface="+mj-ea"/>
                          <a:cs typeface="Microsoft YaHei" panose="020B0503020204020204" pitchFamily="34" charset="-122"/>
                        </a:rPr>
                        <a:t>2</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3</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后置硬盘</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4</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后置硬盘背板</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5</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电源模块</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6</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机箱</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7</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IO</a:t>
                      </a:r>
                      <a:r>
                        <a:rPr lang="zh-CN" sz="1200" kern="100">
                          <a:solidFill>
                            <a:srgbClr val="000000"/>
                          </a:solidFill>
                          <a:effectLst/>
                          <a:latin typeface="+mj-ea"/>
                          <a:ea typeface="+mj-ea"/>
                          <a:cs typeface="Microsoft YaHei" panose="020B0503020204020204" pitchFamily="34" charset="-122"/>
                        </a:rPr>
                        <a:t>模组</a:t>
                      </a:r>
                      <a:r>
                        <a:rPr lang="en-US" sz="1200" kern="100">
                          <a:solidFill>
                            <a:srgbClr val="000000"/>
                          </a:solidFill>
                          <a:effectLst/>
                          <a:latin typeface="+mj-ea"/>
                          <a:ea typeface="+mj-ea"/>
                          <a:cs typeface="Microsoft YaHei" panose="020B0503020204020204" pitchFamily="34" charset="-122"/>
                        </a:rPr>
                        <a:t>3</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8</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超级电容</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9</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导风罩</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10</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前置硬盘背板</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11</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风扇支架</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12</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风扇模块</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13</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前置硬盘</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14</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理线架</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15</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散热器</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16</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DIMM</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17</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RAID</a:t>
                      </a:r>
                      <a:r>
                        <a:rPr lang="zh-CN" sz="1200" kern="100">
                          <a:solidFill>
                            <a:srgbClr val="000000"/>
                          </a:solidFill>
                          <a:effectLst/>
                          <a:latin typeface="+mj-ea"/>
                          <a:ea typeface="+mj-ea"/>
                          <a:cs typeface="Microsoft YaHei" panose="020B0503020204020204" pitchFamily="34" charset="-122"/>
                        </a:rPr>
                        <a:t>控制扣卡</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18</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主板</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194945">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19</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灵活</a:t>
                      </a:r>
                      <a:r>
                        <a:rPr lang="en-US" sz="1200" kern="100">
                          <a:solidFill>
                            <a:srgbClr val="000000"/>
                          </a:solidFill>
                          <a:effectLst/>
                          <a:latin typeface="+mj-ea"/>
                          <a:ea typeface="+mj-ea"/>
                          <a:cs typeface="Microsoft YaHei" panose="020B0503020204020204" pitchFamily="34" charset="-122"/>
                        </a:rPr>
                        <a:t>IO</a:t>
                      </a:r>
                      <a:r>
                        <a:rPr lang="zh-CN" sz="1200" kern="100">
                          <a:solidFill>
                            <a:srgbClr val="000000"/>
                          </a:solidFill>
                          <a:effectLst/>
                          <a:latin typeface="+mj-ea"/>
                          <a:ea typeface="+mj-ea"/>
                          <a:cs typeface="Microsoft YaHei" panose="020B0503020204020204" pitchFamily="34" charset="-122"/>
                        </a:rPr>
                        <a:t>卡</a:t>
                      </a:r>
                      <a:r>
                        <a:rPr lang="en-US" sz="1200" kern="100">
                          <a:solidFill>
                            <a:srgbClr val="000000"/>
                          </a:solidFill>
                          <a:effectLst/>
                          <a:latin typeface="+mj-ea"/>
                          <a:ea typeface="+mj-ea"/>
                          <a:cs typeface="Microsoft YaHei" panose="020B0503020204020204" pitchFamily="34" charset="-122"/>
                        </a:rPr>
                        <a:t>1</a:t>
                      </a:r>
                      <a:r>
                        <a:rPr lang="zh-CN" sz="1200" kern="100">
                          <a:solidFill>
                            <a:srgbClr val="000000"/>
                          </a:solidFill>
                          <a:effectLst/>
                          <a:latin typeface="+mj-ea"/>
                          <a:ea typeface="+mj-ea"/>
                          <a:cs typeface="Microsoft YaHei" panose="020B0503020204020204" pitchFamily="34" charset="-122"/>
                        </a:rPr>
                        <a:t>（</a:t>
                      </a:r>
                      <a:r>
                        <a:rPr lang="en-US" sz="1200" kern="100">
                          <a:solidFill>
                            <a:srgbClr val="000000"/>
                          </a:solidFill>
                          <a:effectLst/>
                          <a:latin typeface="+mj-ea"/>
                          <a:ea typeface="+mj-ea"/>
                          <a:cs typeface="Microsoft YaHei" panose="020B0503020204020204" pitchFamily="34" charset="-122"/>
                        </a:rPr>
                        <a:t>CPU 1</a:t>
                      </a:r>
                      <a:r>
                        <a:rPr lang="zh-CN" sz="1200" kern="100">
                          <a:solidFill>
                            <a:srgbClr val="000000"/>
                          </a:solidFill>
                          <a:effectLst/>
                          <a:latin typeface="+mj-ea"/>
                          <a:ea typeface="+mj-ea"/>
                          <a:cs typeface="Microsoft YaHei" panose="020B0503020204020204" pitchFamily="34" charset="-122"/>
                        </a:rPr>
                        <a:t>）</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20</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dirty="0" err="1">
                          <a:solidFill>
                            <a:srgbClr val="000000"/>
                          </a:solidFill>
                          <a:effectLst/>
                          <a:latin typeface="+mj-ea"/>
                          <a:ea typeface="+mj-ea"/>
                          <a:cs typeface="Microsoft YaHei" panose="020B0503020204020204" pitchFamily="34" charset="-122"/>
                        </a:rPr>
                        <a:t>iBMC</a:t>
                      </a:r>
                      <a:r>
                        <a:rPr lang="zh-CN" sz="1200" kern="100" dirty="0">
                          <a:solidFill>
                            <a:srgbClr val="000000"/>
                          </a:solidFill>
                          <a:effectLst/>
                          <a:latin typeface="+mj-ea"/>
                          <a:ea typeface="+mj-ea"/>
                          <a:cs typeface="Microsoft YaHei" panose="020B0503020204020204" pitchFamily="34" charset="-122"/>
                        </a:rPr>
                        <a:t>插卡</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r h="194945">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21</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灵活</a:t>
                      </a:r>
                      <a:r>
                        <a:rPr lang="en-US" sz="1200" kern="100">
                          <a:solidFill>
                            <a:srgbClr val="000000"/>
                          </a:solidFill>
                          <a:effectLst/>
                          <a:latin typeface="+mj-ea"/>
                          <a:ea typeface="+mj-ea"/>
                          <a:cs typeface="Microsoft YaHei" panose="020B0503020204020204" pitchFamily="34" charset="-122"/>
                        </a:rPr>
                        <a:t>IO</a:t>
                      </a:r>
                      <a:r>
                        <a:rPr lang="zh-CN" sz="1200" kern="100">
                          <a:solidFill>
                            <a:srgbClr val="000000"/>
                          </a:solidFill>
                          <a:effectLst/>
                          <a:latin typeface="+mj-ea"/>
                          <a:ea typeface="+mj-ea"/>
                          <a:cs typeface="Microsoft YaHei" panose="020B0503020204020204" pitchFamily="34" charset="-122"/>
                        </a:rPr>
                        <a:t>卡</a:t>
                      </a:r>
                      <a:r>
                        <a:rPr lang="en-US" sz="1200" kern="100">
                          <a:solidFill>
                            <a:srgbClr val="000000"/>
                          </a:solidFill>
                          <a:effectLst/>
                          <a:latin typeface="+mj-ea"/>
                          <a:ea typeface="+mj-ea"/>
                          <a:cs typeface="Microsoft YaHei" panose="020B0503020204020204" pitchFamily="34" charset="-122"/>
                        </a:rPr>
                        <a:t>2</a:t>
                      </a:r>
                      <a:r>
                        <a:rPr lang="zh-CN" sz="1200" kern="100">
                          <a:solidFill>
                            <a:srgbClr val="000000"/>
                          </a:solidFill>
                          <a:effectLst/>
                          <a:latin typeface="+mj-ea"/>
                          <a:ea typeface="+mj-ea"/>
                          <a:cs typeface="Microsoft YaHei" panose="020B0503020204020204" pitchFamily="34" charset="-122"/>
                        </a:rPr>
                        <a:t>（</a:t>
                      </a:r>
                      <a:r>
                        <a:rPr lang="en-US" sz="1200" kern="100">
                          <a:solidFill>
                            <a:srgbClr val="000000"/>
                          </a:solidFill>
                          <a:effectLst/>
                          <a:latin typeface="+mj-ea"/>
                          <a:ea typeface="+mj-ea"/>
                          <a:cs typeface="Microsoft YaHei" panose="020B0503020204020204" pitchFamily="34" charset="-122"/>
                        </a:rPr>
                        <a:t>CPU 2</a:t>
                      </a:r>
                      <a:r>
                        <a:rPr lang="zh-CN" sz="1200" kern="100">
                          <a:solidFill>
                            <a:srgbClr val="000000"/>
                          </a:solidFill>
                          <a:effectLst/>
                          <a:latin typeface="+mj-ea"/>
                          <a:ea typeface="+mj-ea"/>
                          <a:cs typeface="Microsoft YaHei" panose="020B0503020204020204" pitchFamily="34" charset="-122"/>
                        </a:rPr>
                        <a:t>）</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r>
            </a:tbl>
          </a:graphicData>
        </a:graphic>
      </p:graphicFrame>
      <p:pic>
        <p:nvPicPr>
          <p:cNvPr id="7" name="Picture 4974"/>
          <p:cNvPicPr/>
          <p:nvPr/>
        </p:nvPicPr>
        <p:blipFill>
          <a:blip r:embed="rId2"/>
          <a:stretch>
            <a:fillRect/>
          </a:stretch>
        </p:blipFill>
        <p:spPr>
          <a:xfrm>
            <a:off x="802099" y="1206258"/>
            <a:ext cx="6423606" cy="4994517"/>
          </a:xfrm>
          <a:prstGeom prst="rect">
            <a:avLst/>
          </a:prstGeom>
        </p:spPr>
      </p:pic>
      <p:sp>
        <p:nvSpPr>
          <p:cNvPr id="6" name="矩形 5"/>
          <p:cNvSpPr/>
          <p:nvPr/>
        </p:nvSpPr>
        <p:spPr>
          <a:xfrm>
            <a:off x="6541566" y="1758305"/>
            <a:ext cx="4875053" cy="461665"/>
          </a:xfrm>
          <a:prstGeom prst="rect">
            <a:avLst/>
          </a:prstGeom>
        </p:spPr>
        <p:txBody>
          <a:bodyPr wrap="none">
            <a:spAutoFit/>
          </a:bodyPr>
          <a:lstStyle/>
          <a:p>
            <a:r>
              <a:rPr lang="en-US" altLang="zh-CN"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TaiShan 200</a:t>
            </a:r>
            <a:r>
              <a:rPr lang="zh-CN" altLang="en-US"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服务器（型号</a:t>
            </a:r>
            <a:r>
              <a:rPr lang="en-US" altLang="zh-CN"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5280</a:t>
            </a:r>
            <a:r>
              <a:rPr lang="zh-CN" altLang="en-US"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a:t>
            </a:r>
            <a:endParaRPr lang="zh-CN" altLang="en-US"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244524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 name="直线连接符 14">
            <a:extLst>
              <a:ext uri="{FF2B5EF4-FFF2-40B4-BE49-F238E27FC236}">
                <a16:creationId xmlns="" xmlns:a16="http://schemas.microsoft.com/office/drawing/2014/main" id="{C79E9F57-49BC-DC4A-B843-36D48051C848}"/>
              </a:ext>
            </a:extLst>
          </p:cNvPr>
          <p:cNvCxnSpPr>
            <a:cxnSpLocks/>
          </p:cNvCxnSpPr>
          <p:nvPr/>
        </p:nvCxnSpPr>
        <p:spPr>
          <a:xfrm flipH="1">
            <a:off x="1029919" y="1376363"/>
            <a:ext cx="182547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5" name="文本框 16">
            <a:extLst>
              <a:ext uri="{FF2B5EF4-FFF2-40B4-BE49-F238E27FC236}">
                <a16:creationId xmlns="" xmlns:a16="http://schemas.microsoft.com/office/drawing/2014/main" id="{568EC886-2612-1F43-AB51-21A76A078357}"/>
              </a:ext>
            </a:extLst>
          </p:cNvPr>
          <p:cNvSpPr txBox="1"/>
          <p:nvPr/>
        </p:nvSpPr>
        <p:spPr>
          <a:xfrm>
            <a:off x="918916" y="657481"/>
            <a:ext cx="2050561" cy="652486"/>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smtClean="0">
                <a:solidFill>
                  <a:srgbClr val="404040"/>
                </a:solidFill>
              </a:rPr>
              <a:t>课程说明</a:t>
            </a:r>
            <a:endParaRPr lang="zh-CN" altLang="en-US" dirty="0">
              <a:solidFill>
                <a:srgbClr val="404040"/>
              </a:solidFill>
            </a:endParaRPr>
          </a:p>
        </p:txBody>
      </p:sp>
      <p:sp>
        <p:nvSpPr>
          <p:cNvPr id="7" name="文本占位符 1"/>
          <p:cNvSpPr txBox="1">
            <a:spLocks/>
          </p:cNvSpPr>
          <p:nvPr/>
        </p:nvSpPr>
        <p:spPr>
          <a:xfrm>
            <a:off x="1019174" y="1989138"/>
            <a:ext cx="10153651" cy="4082668"/>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dirty="0">
                <a:solidFill>
                  <a:prstClr val="black"/>
                </a:solidFill>
              </a:rPr>
              <a:t>本</a:t>
            </a:r>
            <a:r>
              <a:rPr lang="zh-CN" altLang="en-US" dirty="0" smtClean="0">
                <a:solidFill>
                  <a:prstClr val="black"/>
                </a:solidFill>
              </a:rPr>
              <a:t>课程</a:t>
            </a:r>
            <a:r>
              <a:rPr lang="en-US" altLang="zh-CN" dirty="0" smtClean="0">
                <a:solidFill>
                  <a:prstClr val="black"/>
                </a:solidFill>
              </a:rPr>
              <a:t>PPT</a:t>
            </a:r>
            <a:r>
              <a:rPr lang="zh-CN" altLang="en-US" dirty="0" smtClean="0">
                <a:solidFill>
                  <a:prstClr val="black"/>
                </a:solidFill>
              </a:rPr>
              <a:t>及配套讲义是对贵校现已开设的计算机原理类课程内容的补充，目的是在现有计算机原理类课程中添加关于</a:t>
            </a:r>
            <a:r>
              <a:rPr lang="en-US" altLang="zh-CN" dirty="0" smtClean="0">
                <a:solidFill>
                  <a:prstClr val="black"/>
                </a:solidFill>
              </a:rPr>
              <a:t>ARM</a:t>
            </a:r>
            <a:r>
              <a:rPr lang="zh-CN" altLang="en-US" dirty="0" smtClean="0">
                <a:solidFill>
                  <a:prstClr val="black"/>
                </a:solidFill>
              </a:rPr>
              <a:t>处理器架构及鲲鹏等相关知识点；</a:t>
            </a:r>
            <a:endParaRPr lang="en-US" altLang="zh-CN" dirty="0" smtClean="0">
              <a:solidFill>
                <a:prstClr val="black"/>
              </a:solidFill>
            </a:endParaRPr>
          </a:p>
          <a:p>
            <a:r>
              <a:rPr lang="zh-CN" altLang="en-US" dirty="0" smtClean="0">
                <a:solidFill>
                  <a:prstClr val="black"/>
                </a:solidFill>
              </a:rPr>
              <a:t>任课讲师可以根据现有课程大纲与授课安排挑选适当内容植入到课程中；</a:t>
            </a:r>
            <a:endParaRPr lang="en-US" altLang="zh-CN" dirty="0" smtClean="0">
              <a:solidFill>
                <a:prstClr val="black"/>
              </a:solidFill>
            </a:endParaRPr>
          </a:p>
          <a:p>
            <a:r>
              <a:rPr lang="zh-CN" altLang="en-US" dirty="0" smtClean="0">
                <a:solidFill>
                  <a:prstClr val="black"/>
                </a:solidFill>
              </a:rPr>
              <a:t>任课讲师可以根据现有班级学生对前序知识的掌握程度挑选适当内容植入到课程中；</a:t>
            </a:r>
            <a:endParaRPr lang="en-US" altLang="zh-CN" dirty="0" smtClean="0">
              <a:solidFill>
                <a:prstClr val="black"/>
              </a:solidFill>
            </a:endParaRPr>
          </a:p>
          <a:p>
            <a:r>
              <a:rPr lang="zh-CN" altLang="en-US" dirty="0">
                <a:solidFill>
                  <a:prstClr val="black"/>
                </a:solidFill>
              </a:rPr>
              <a:t>本</a:t>
            </a:r>
            <a:r>
              <a:rPr lang="zh-CN" altLang="en-US" dirty="0" smtClean="0">
                <a:solidFill>
                  <a:prstClr val="black"/>
                </a:solidFill>
              </a:rPr>
              <a:t>课程同时提供参考资料文档及资料库链接供任课讲师与学生使用。</a:t>
            </a:r>
            <a:endParaRPr lang="en-US" altLang="zh-CN" dirty="0" smtClean="0">
              <a:solidFill>
                <a:prstClr val="black"/>
              </a:solidFill>
            </a:endParaRPr>
          </a:p>
        </p:txBody>
      </p:sp>
    </p:spTree>
    <p:extLst>
      <p:ext uri="{BB962C8B-B14F-4D97-AF65-F5344CB8AC3E}">
        <p14:creationId xmlns:p14="http://schemas.microsoft.com/office/powerpoint/2010/main" val="4173708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TaiShan</a:t>
            </a:r>
            <a:r>
              <a:rPr lang="zh-CN" altLang="en-US" dirty="0" smtClean="0"/>
              <a:t>服务器逻辑结构</a:t>
            </a:r>
            <a:endParaRPr lang="zh-CN" altLang="en-US" dirty="0"/>
          </a:p>
        </p:txBody>
      </p:sp>
      <p:sp>
        <p:nvSpPr>
          <p:cNvPr id="5" name="矩形 4"/>
          <p:cNvSpPr/>
          <p:nvPr/>
        </p:nvSpPr>
        <p:spPr>
          <a:xfrm>
            <a:off x="596224" y="1691332"/>
            <a:ext cx="5569700" cy="3568477"/>
          </a:xfrm>
          <a:prstGeom prst="rect">
            <a:avLst/>
          </a:prstGeom>
        </p:spPr>
        <p:txBody>
          <a:bodyPr wrap="square">
            <a:spAutoFit/>
          </a:bodyPr>
          <a:lstStyle/>
          <a:p>
            <a:pPr marL="522900" lvl="0" indent="-342900" fontAlgn="base">
              <a:lnSpc>
                <a:spcPct val="103000"/>
              </a:lnSpc>
              <a:buClr>
                <a:srgbClr val="000000"/>
              </a:buClr>
              <a:buSzPts val="1050"/>
              <a:buFont typeface="Wingdings" panose="05000000000000000000" pitchFamily="2" charset="2"/>
              <a:buChar char="l"/>
            </a:pPr>
            <a:r>
              <a:rPr lang="zh-CN" altLang="en-US"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支持</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两路华为自研鲲鹏</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920 7260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5250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5240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或</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5230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处理器，每个处理器</a:t>
            </a:r>
            <a:r>
              <a:rPr lang="zh-CN" altLang="en-US"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支持</a:t>
            </a:r>
            <a:r>
              <a:rPr lang="en-US"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16</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个</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DDR4 DIMM</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p>
          <a:p>
            <a:pPr marL="522900" lvl="0" indent="-342900" fontAlgn="base">
              <a:lnSpc>
                <a:spcPct val="103000"/>
              </a:lnSpc>
              <a:buClr>
                <a:srgbClr val="000000"/>
              </a:buClr>
              <a:buSzPts val="1050"/>
              <a:buFont typeface="Wingdings" panose="05000000000000000000" pitchFamily="2" charset="2"/>
              <a:buChar char="l"/>
            </a:pPr>
            <a:r>
              <a:rPr lang="zh-CN" altLang="en-US"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以太网</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灵活插卡可支持</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2</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种插卡包括</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4*GE</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和</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4*25GE</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，通过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本身自带</a:t>
            </a:r>
            <a:r>
              <a:rPr lang="zh-CN" altLang="en-US"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高速</a:t>
            </a:r>
            <a:r>
              <a:rPr lang="en-US"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Serdes</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接口完成。</a:t>
            </a:r>
          </a:p>
          <a:p>
            <a:pPr marL="522900" lvl="0" indent="-342900" fontAlgn="base">
              <a:lnSpc>
                <a:spcPct val="103000"/>
              </a:lnSpc>
              <a:buClr>
                <a:srgbClr val="000000"/>
              </a:buClr>
              <a:buSzPts val="1050"/>
              <a:buFont typeface="Wingdings" panose="05000000000000000000" pitchFamily="2" charset="2"/>
              <a:buChar char="l"/>
            </a:pPr>
            <a:r>
              <a:rPr lang="en-US"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扣卡通过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PCIe</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总线跟</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CPU1</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连接，</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卡出</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SAS</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信号线缆跟硬盘背板连接，通过不同的硬盘背板可支持多种本地存储规格</a:t>
            </a:r>
            <a:r>
              <a:rPr lang="zh-CN" altLang="en-US"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endParaRPr lang="en-US"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endParaRPr>
          </a:p>
          <a:p>
            <a:pPr marL="522900" lvl="0" indent="-342900" fontAlgn="base">
              <a:lnSpc>
                <a:spcPct val="103000"/>
              </a:lnSpc>
              <a:buClr>
                <a:srgbClr val="000000"/>
              </a:buClr>
              <a:buSzPts val="1050"/>
              <a:buFont typeface="Wingdings" panose="05000000000000000000" pitchFamily="2" charset="2"/>
              <a:buChar char="l"/>
            </a:pPr>
            <a:r>
              <a:rPr lang="en-US"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BMC</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使用华为自研管理芯片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Hi1710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，可外出</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VGA</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、管理网口、调试串口等管理接口</a:t>
            </a:r>
            <a:r>
              <a:rPr lang="zh-CN" altLang="en-US"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endParaRPr lang="en-US" altLang="zh-CN" sz="2000" kern="100" dirty="0" smtClean="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endParaRPr>
          </a:p>
        </p:txBody>
      </p:sp>
      <p:pic>
        <p:nvPicPr>
          <p:cNvPr id="6" name="Picture 723"/>
          <p:cNvPicPr/>
          <p:nvPr/>
        </p:nvPicPr>
        <p:blipFill>
          <a:blip r:embed="rId2"/>
          <a:stretch>
            <a:fillRect/>
          </a:stretch>
        </p:blipFill>
        <p:spPr>
          <a:xfrm>
            <a:off x="6793532" y="1118254"/>
            <a:ext cx="3725112" cy="4977746"/>
          </a:xfrm>
          <a:prstGeom prst="rect">
            <a:avLst/>
          </a:prstGeom>
        </p:spPr>
      </p:pic>
    </p:spTree>
    <p:extLst>
      <p:ext uri="{BB962C8B-B14F-4D97-AF65-F5344CB8AC3E}">
        <p14:creationId xmlns:p14="http://schemas.microsoft.com/office/powerpoint/2010/main" val="4315336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r>
              <a:rPr lang="zh-CN" altLang="en-US" dirty="0" smtClean="0">
                <a:solidFill>
                  <a:schemeClr val="bg1">
                    <a:lumMod val="65000"/>
                  </a:schemeClr>
                </a:solidFill>
              </a:rPr>
              <a:t>计算机系统概述</a:t>
            </a:r>
            <a:endParaRPr lang="en-US" altLang="zh-CN" dirty="0" smtClean="0">
              <a:solidFill>
                <a:schemeClr val="bg1">
                  <a:lumMod val="65000"/>
                </a:schemeClr>
              </a:solidFill>
            </a:endParaRPr>
          </a:p>
          <a:p>
            <a:r>
              <a:rPr lang="en-US" altLang="zh-CN" b="1" dirty="0" smtClean="0"/>
              <a:t>ARM</a:t>
            </a:r>
            <a:r>
              <a:rPr lang="zh-CN" altLang="en-US" b="1" dirty="0" smtClean="0"/>
              <a:t>处理器体系结构</a:t>
            </a:r>
          </a:p>
          <a:p>
            <a:r>
              <a:rPr lang="zh-CN" altLang="en-US" dirty="0" smtClean="0">
                <a:solidFill>
                  <a:schemeClr val="bg1">
                    <a:lumMod val="65000"/>
                  </a:schemeClr>
                </a:solidFill>
              </a:rPr>
              <a:t>鲲鹏系列处理器</a:t>
            </a:r>
          </a:p>
          <a:p>
            <a:r>
              <a:rPr lang="zh-CN" altLang="en-US" dirty="0" smtClean="0">
                <a:solidFill>
                  <a:schemeClr val="bg1">
                    <a:lumMod val="65000"/>
                  </a:schemeClr>
                </a:solidFill>
              </a:rPr>
              <a:t>鲲鹏计算典型应用场景</a:t>
            </a:r>
          </a:p>
          <a:p>
            <a:r>
              <a:rPr lang="zh-CN" altLang="en-US" dirty="0" smtClean="0">
                <a:solidFill>
                  <a:schemeClr val="bg1">
                    <a:lumMod val="65000"/>
                  </a:schemeClr>
                </a:solidFill>
              </a:rPr>
              <a:t>鲲鹏软件开发工具链</a:t>
            </a:r>
            <a:endParaRPr lang="zh-CN" altLang="en-US" dirty="0">
              <a:solidFill>
                <a:schemeClr val="bg1">
                  <a:lumMod val="65000"/>
                </a:schemeClr>
              </a:solidFill>
            </a:endParaRPr>
          </a:p>
        </p:txBody>
      </p:sp>
    </p:spTree>
    <p:extLst>
      <p:ext uri="{BB962C8B-B14F-4D97-AF65-F5344CB8AC3E}">
        <p14:creationId xmlns:p14="http://schemas.microsoft.com/office/powerpoint/2010/main" val="1718078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ARM</a:t>
            </a:r>
            <a:r>
              <a:rPr lang="zh-CN" altLang="en-US"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dirty="0" smtClean="0"/>
              <a:t>ARM</a:t>
            </a:r>
            <a:r>
              <a:rPr lang="zh-CN" altLang="en-US" dirty="0" smtClean="0"/>
              <a:t>内核工作模式：　　</a:t>
            </a:r>
            <a:endParaRPr lang="en-US" altLang="zh-CN" dirty="0" smtClean="0"/>
          </a:p>
          <a:p>
            <a:pPr lvl="1"/>
            <a:r>
              <a:rPr lang="zh-CN" altLang="en-US" dirty="0" smtClean="0"/>
              <a:t>用户模式（</a:t>
            </a:r>
            <a:r>
              <a:rPr lang="en-US" altLang="zh-CN" dirty="0" smtClean="0"/>
              <a:t>user</a:t>
            </a:r>
            <a:r>
              <a:rPr lang="zh-CN" altLang="en-US" dirty="0" smtClean="0"/>
              <a:t>）：正常程序执行模式；　　</a:t>
            </a:r>
            <a:endParaRPr lang="en-US" altLang="zh-CN" dirty="0" smtClean="0"/>
          </a:p>
          <a:p>
            <a:pPr lvl="1"/>
            <a:r>
              <a:rPr lang="zh-CN" altLang="en-US" dirty="0" smtClean="0"/>
              <a:t>快速中断模式（</a:t>
            </a:r>
            <a:r>
              <a:rPr lang="en-US" altLang="zh-CN" dirty="0" smtClean="0"/>
              <a:t>FIQ</a:t>
            </a:r>
            <a:r>
              <a:rPr lang="zh-CN" altLang="en-US" dirty="0" smtClean="0"/>
              <a:t>）：高优先级的中断产生会进入该种模式，用于高速通道传输；　　</a:t>
            </a:r>
            <a:endParaRPr lang="en-US" altLang="zh-CN" dirty="0" smtClean="0"/>
          </a:p>
          <a:p>
            <a:pPr lvl="1"/>
            <a:r>
              <a:rPr lang="zh-CN" altLang="en-US" dirty="0" smtClean="0"/>
              <a:t>外部中断模式（</a:t>
            </a:r>
            <a:r>
              <a:rPr lang="en-US" altLang="zh-CN" dirty="0" smtClean="0"/>
              <a:t>IRQ</a:t>
            </a:r>
            <a:r>
              <a:rPr lang="zh-CN" altLang="en-US" dirty="0" smtClean="0"/>
              <a:t>）：低优先级中断产生会进入该模式，用于普通的中断处理；　　</a:t>
            </a:r>
            <a:endParaRPr lang="en-US" altLang="zh-CN" dirty="0" smtClean="0"/>
          </a:p>
          <a:p>
            <a:pPr lvl="1"/>
            <a:r>
              <a:rPr lang="zh-CN" altLang="en-US" dirty="0" smtClean="0"/>
              <a:t>特权模式（</a:t>
            </a:r>
            <a:r>
              <a:rPr lang="en-US" altLang="zh-CN" dirty="0" smtClean="0"/>
              <a:t>Supervisor</a:t>
            </a:r>
            <a:r>
              <a:rPr lang="zh-CN" altLang="en-US" dirty="0" smtClean="0"/>
              <a:t>）：复位和软中断指令会进入该模式；　　</a:t>
            </a:r>
            <a:endParaRPr lang="en-US" altLang="zh-CN" dirty="0" smtClean="0"/>
          </a:p>
          <a:p>
            <a:pPr lvl="1"/>
            <a:r>
              <a:rPr lang="zh-CN" altLang="en-US" dirty="0" smtClean="0"/>
              <a:t>数据访问中止模式（</a:t>
            </a:r>
            <a:r>
              <a:rPr lang="en-US" altLang="zh-CN" dirty="0" smtClean="0"/>
              <a:t>Abort</a:t>
            </a:r>
            <a:r>
              <a:rPr lang="zh-CN" altLang="en-US" dirty="0" smtClean="0"/>
              <a:t>）：当存储异常时会进入该模式；　　</a:t>
            </a:r>
            <a:endParaRPr lang="en-US" altLang="zh-CN" dirty="0" smtClean="0"/>
          </a:p>
          <a:p>
            <a:pPr lvl="1"/>
            <a:r>
              <a:rPr lang="zh-CN" altLang="en-US" dirty="0" smtClean="0"/>
              <a:t>未定义指令中止模式（</a:t>
            </a:r>
            <a:r>
              <a:rPr lang="en-US" altLang="zh-CN" dirty="0" smtClean="0"/>
              <a:t>Undefined</a:t>
            </a:r>
            <a:r>
              <a:rPr lang="zh-CN" altLang="en-US" dirty="0" smtClean="0"/>
              <a:t>）：执行未定义指令会进入该模式；　　</a:t>
            </a:r>
            <a:endParaRPr lang="en-US" altLang="zh-CN" dirty="0" smtClean="0"/>
          </a:p>
          <a:p>
            <a:pPr lvl="1"/>
            <a:r>
              <a:rPr lang="zh-CN" altLang="en-US" dirty="0" smtClean="0"/>
              <a:t>系统模式（</a:t>
            </a:r>
            <a:r>
              <a:rPr lang="en-US" altLang="zh-CN" dirty="0" smtClean="0"/>
              <a:t>System</a:t>
            </a:r>
            <a:r>
              <a:rPr lang="zh-CN" altLang="en-US" dirty="0" smtClean="0"/>
              <a:t>）：用于运行特权级操作系统任务；　　</a:t>
            </a:r>
            <a:endParaRPr lang="en-US" altLang="zh-CN" dirty="0" smtClean="0"/>
          </a:p>
          <a:p>
            <a:pPr lvl="1"/>
            <a:r>
              <a:rPr lang="zh-CN" altLang="en-US" dirty="0" smtClean="0"/>
              <a:t>监控模式（</a:t>
            </a:r>
            <a:r>
              <a:rPr lang="en-US" altLang="zh-CN" dirty="0" smtClean="0"/>
              <a:t>Monitor</a:t>
            </a:r>
            <a:r>
              <a:rPr lang="zh-CN" altLang="en-US" dirty="0" smtClean="0"/>
              <a:t>）：可以在安全模式和非安全模式之间切换；</a:t>
            </a:r>
            <a:endParaRPr lang="zh-CN" altLang="en-US" dirty="0"/>
          </a:p>
        </p:txBody>
      </p:sp>
    </p:spTree>
    <p:extLst>
      <p:ext uri="{BB962C8B-B14F-4D97-AF65-F5344CB8AC3E}">
        <p14:creationId xmlns:p14="http://schemas.microsoft.com/office/powerpoint/2010/main" val="3152815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ARM</a:t>
            </a:r>
            <a:r>
              <a:rPr lang="zh-CN" altLang="en-US"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smtClean="0"/>
              <a:t>ARM</a:t>
            </a:r>
            <a:r>
              <a:rPr lang="zh-CN" altLang="zh-CN" smtClean="0"/>
              <a:t>体系结构的指令集（</a:t>
            </a:r>
            <a:r>
              <a:rPr lang="en-US" altLang="zh-CN" smtClean="0"/>
              <a:t>Instruction Set</a:t>
            </a:r>
            <a:r>
              <a:rPr lang="zh-CN" altLang="zh-CN" smtClean="0"/>
              <a:t>）</a:t>
            </a:r>
            <a:r>
              <a:rPr lang="zh-CN" altLang="en-US" smtClean="0"/>
              <a:t>：　　</a:t>
            </a:r>
            <a:endParaRPr lang="en-US" altLang="zh-CN" smtClean="0"/>
          </a:p>
          <a:p>
            <a:pPr lvl="1"/>
            <a:r>
              <a:rPr lang="en-US" altLang="zh-CN" smtClean="0"/>
              <a:t>ARM</a:t>
            </a:r>
            <a:r>
              <a:rPr lang="zh-CN" altLang="zh-CN" smtClean="0"/>
              <a:t>指令集</a:t>
            </a:r>
            <a:endParaRPr lang="en-US" altLang="zh-CN" smtClean="0"/>
          </a:p>
          <a:p>
            <a:pPr lvl="1"/>
            <a:r>
              <a:rPr lang="en-US" altLang="zh-CN" smtClean="0"/>
              <a:t>Thumb</a:t>
            </a:r>
            <a:r>
              <a:rPr lang="zh-CN" altLang="zh-CN" smtClean="0"/>
              <a:t>指令集</a:t>
            </a:r>
            <a:endParaRPr lang="en-US" altLang="zh-CN" smtClean="0"/>
          </a:p>
          <a:p>
            <a:pPr lvl="1"/>
            <a:r>
              <a:rPr lang="en-US" altLang="zh-CN" smtClean="0"/>
              <a:t>Thumb-2</a:t>
            </a:r>
            <a:r>
              <a:rPr lang="zh-CN" altLang="zh-CN" smtClean="0"/>
              <a:t>指令集</a:t>
            </a:r>
            <a:endParaRPr lang="zh-CN" altLang="en-US" dirty="0"/>
          </a:p>
        </p:txBody>
      </p:sp>
    </p:spTree>
    <p:extLst>
      <p:ext uri="{BB962C8B-B14F-4D97-AF65-F5344CB8AC3E}">
        <p14:creationId xmlns:p14="http://schemas.microsoft.com/office/powerpoint/2010/main" val="22518105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ARM</a:t>
            </a:r>
            <a:r>
              <a:rPr lang="zh-CN" altLang="en-US"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smtClean="0"/>
              <a:t>ARM</a:t>
            </a:r>
            <a:r>
              <a:rPr lang="zh-CN" altLang="zh-CN" smtClean="0"/>
              <a:t>的微体系结构（</a:t>
            </a:r>
            <a:r>
              <a:rPr lang="en-US" altLang="zh-CN" smtClean="0"/>
              <a:t>Micro-architecture</a:t>
            </a:r>
            <a:r>
              <a:rPr lang="zh-CN" altLang="zh-CN" smtClean="0"/>
              <a:t>）</a:t>
            </a:r>
            <a:r>
              <a:rPr lang="zh-CN" altLang="en-US" smtClean="0"/>
              <a:t>：　　</a:t>
            </a:r>
            <a:endParaRPr lang="en-US" altLang="zh-CN" smtClean="0"/>
          </a:p>
          <a:p>
            <a:pPr lvl="1"/>
            <a:r>
              <a:rPr lang="en-US" altLang="zh-CN" smtClean="0"/>
              <a:t>ARM</a:t>
            </a:r>
            <a:r>
              <a:rPr lang="zh-CN" altLang="zh-CN" smtClean="0"/>
              <a:t>处理器内核（</a:t>
            </a:r>
            <a:r>
              <a:rPr lang="en-US" altLang="zh-CN" smtClean="0"/>
              <a:t>Processor Core</a:t>
            </a:r>
            <a:r>
              <a:rPr lang="zh-CN" altLang="zh-CN" smtClean="0"/>
              <a:t>）</a:t>
            </a:r>
            <a:endParaRPr lang="en-US" altLang="zh-CN" smtClean="0"/>
          </a:p>
          <a:p>
            <a:pPr lvl="1"/>
            <a:r>
              <a:rPr lang="en-US" altLang="zh-CN" smtClean="0"/>
              <a:t>ARM</a:t>
            </a:r>
            <a:r>
              <a:rPr lang="zh-CN" altLang="zh-CN" smtClean="0"/>
              <a:t>处理器（</a:t>
            </a:r>
            <a:r>
              <a:rPr lang="en-US" altLang="zh-CN" smtClean="0"/>
              <a:t>Processor</a:t>
            </a:r>
            <a:r>
              <a:rPr lang="zh-CN" altLang="zh-CN" smtClean="0"/>
              <a:t>）</a:t>
            </a:r>
            <a:endParaRPr lang="en-US" altLang="zh-CN" smtClean="0"/>
          </a:p>
          <a:p>
            <a:pPr lvl="1"/>
            <a:r>
              <a:rPr lang="zh-CN" altLang="zh-CN" smtClean="0"/>
              <a:t>基于</a:t>
            </a:r>
            <a:r>
              <a:rPr lang="en-US" altLang="zh-CN" smtClean="0"/>
              <a:t>ARM</a:t>
            </a:r>
            <a:r>
              <a:rPr lang="zh-CN" altLang="zh-CN" smtClean="0"/>
              <a:t>架构处理器的片上系统（</a:t>
            </a:r>
            <a:r>
              <a:rPr lang="en-US" altLang="zh-CN" smtClean="0"/>
              <a:t>SoC</a:t>
            </a:r>
            <a:r>
              <a:rPr lang="zh-CN" altLang="zh-CN" smtClean="0"/>
              <a:t>）</a:t>
            </a:r>
            <a:endParaRPr lang="zh-CN" altLang="en-US" dirty="0"/>
          </a:p>
        </p:txBody>
      </p:sp>
    </p:spTree>
    <p:extLst>
      <p:ext uri="{BB962C8B-B14F-4D97-AF65-F5344CB8AC3E}">
        <p14:creationId xmlns:p14="http://schemas.microsoft.com/office/powerpoint/2010/main" val="2266230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smtClean="0"/>
              <a:t>ARM</a:t>
            </a:r>
            <a:r>
              <a:rPr lang="zh-CN" altLang="en-US" smtClean="0"/>
              <a:t>公司授权体系</a:t>
            </a:r>
            <a:endParaRPr lang="zh-CN" altLang="en-US" dirty="0" smtClean="0"/>
          </a:p>
        </p:txBody>
      </p:sp>
      <p:sp>
        <p:nvSpPr>
          <p:cNvPr id="3" name="文本占位符 2"/>
          <p:cNvSpPr>
            <a:spLocks noGrp="1"/>
          </p:cNvSpPr>
          <p:nvPr>
            <p:ph type="body" sz="quarter" idx="10"/>
          </p:nvPr>
        </p:nvSpPr>
        <p:spPr/>
        <p:txBody>
          <a:bodyPr/>
          <a:lstStyle/>
          <a:p>
            <a:r>
              <a:rPr lang="en-US" altLang="zh-CN" smtClean="0"/>
              <a:t>ARM</a:t>
            </a:r>
            <a:r>
              <a:rPr lang="zh-CN" altLang="en-US" smtClean="0"/>
              <a:t>目前在全球拥有大约</a:t>
            </a:r>
            <a:r>
              <a:rPr lang="en-US" altLang="zh-CN" smtClean="0"/>
              <a:t>1000</a:t>
            </a:r>
            <a:r>
              <a:rPr lang="zh-CN" altLang="en-US" smtClean="0"/>
              <a:t>个授权合作商、</a:t>
            </a:r>
            <a:r>
              <a:rPr lang="en-US" altLang="zh-CN" smtClean="0"/>
              <a:t>320</a:t>
            </a:r>
            <a:r>
              <a:rPr lang="zh-CN" altLang="en-US" smtClean="0"/>
              <a:t>家伙伴，但是购买架构授权的厂家不超过</a:t>
            </a:r>
            <a:r>
              <a:rPr lang="en-US" altLang="zh-CN" smtClean="0"/>
              <a:t>20</a:t>
            </a:r>
            <a:r>
              <a:rPr lang="zh-CN" altLang="en-US" smtClean="0"/>
              <a:t>家，中国有华为、飞腾获得了架构授权。</a:t>
            </a:r>
          </a:p>
          <a:p>
            <a:endParaRPr lang="zh-CN" altLang="en-US" dirty="0"/>
          </a:p>
        </p:txBody>
      </p:sp>
      <p:sp>
        <p:nvSpPr>
          <p:cNvPr id="4" name="Rectangle 3"/>
          <p:cNvSpPr/>
          <p:nvPr/>
        </p:nvSpPr>
        <p:spPr>
          <a:xfrm>
            <a:off x="1828800" y="2781954"/>
            <a:ext cx="2555224" cy="2879294"/>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 name="TextBox 4"/>
          <p:cNvSpPr txBox="1"/>
          <p:nvPr/>
        </p:nvSpPr>
        <p:spPr>
          <a:xfrm>
            <a:off x="5350283" y="4768694"/>
            <a:ext cx="5102201" cy="923330"/>
          </a:xfrm>
          <a:prstGeom prst="rect">
            <a:avLst/>
          </a:prstGeom>
          <a:noFill/>
          <a:ln>
            <a:solidFill>
              <a:schemeClr val="bg1">
                <a:lumMod val="65000"/>
              </a:schemeClr>
            </a:solidFill>
          </a:ln>
        </p:spPr>
        <p:txBody>
          <a:bodyPr wrap="square" rtlCol="0">
            <a:spAutoFit/>
          </a:bodyPr>
          <a:lstStyle/>
          <a:p>
            <a:pPr marL="285750" indent="-285750" fontAlgn="base">
              <a:lnSpc>
                <a:spcPct val="150000"/>
              </a:lnSpc>
              <a:buClr>
                <a:prstClr val="white">
                  <a:lumMod val="50000"/>
                </a:prstClr>
              </a:buClr>
              <a:buSzPct val="60000"/>
              <a:buFont typeface="Wingdings" panose="05000000000000000000" pitchFamily="2" charset="2"/>
              <a:buChar char="l"/>
            </a:pPr>
            <a:r>
              <a:rPr lang="zh-CN" altLang="en-US" dirty="0">
                <a:solidFill>
                  <a:prstClr val="black"/>
                </a:solidFill>
              </a:rPr>
              <a:t>只能按照</a:t>
            </a:r>
            <a:r>
              <a:rPr lang="en-US" altLang="zh-CN" dirty="0">
                <a:solidFill>
                  <a:prstClr val="black"/>
                </a:solidFill>
              </a:rPr>
              <a:t>ARM</a:t>
            </a:r>
            <a:r>
              <a:rPr lang="zh-CN" altLang="en-US" dirty="0">
                <a:solidFill>
                  <a:prstClr val="black"/>
                </a:solidFill>
              </a:rPr>
              <a:t>设计好的处理器类型、在指定的代</a:t>
            </a:r>
            <a:r>
              <a:rPr lang="zh-CN" altLang="en-US" dirty="0" smtClean="0">
                <a:solidFill>
                  <a:prstClr val="black"/>
                </a:solidFill>
              </a:rPr>
              <a:t>工厂进行生产。</a:t>
            </a:r>
            <a:endParaRPr lang="en-US" altLang="zh-CN" dirty="0">
              <a:solidFill>
                <a:prstClr val="black"/>
              </a:solidFill>
            </a:endParaRPr>
          </a:p>
        </p:txBody>
      </p:sp>
      <p:cxnSp>
        <p:nvCxnSpPr>
          <p:cNvPr id="6" name="Straight Connector 5"/>
          <p:cNvCxnSpPr/>
          <p:nvPr/>
        </p:nvCxnSpPr>
        <p:spPr>
          <a:xfrm flipV="1">
            <a:off x="1828800" y="4617132"/>
            <a:ext cx="2555224"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828800" y="3716338"/>
            <a:ext cx="255522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95016" y="4687907"/>
            <a:ext cx="2222791" cy="707886"/>
          </a:xfrm>
          <a:prstGeom prst="rect">
            <a:avLst/>
          </a:prstGeom>
          <a:noFill/>
        </p:spPr>
        <p:txBody>
          <a:bodyPr wrap="square" rtlCol="0">
            <a:spAutoFit/>
          </a:bodyPr>
          <a:lstStyle/>
          <a:p>
            <a:pPr algn="ctr"/>
            <a:r>
              <a:rPr lang="zh-CN" altLang="en-US" sz="2000" dirty="0">
                <a:solidFill>
                  <a:prstClr val="black"/>
                </a:solidFill>
              </a:rPr>
              <a:t>处理器优化包</a:t>
            </a:r>
            <a:r>
              <a:rPr lang="en-US" altLang="zh-CN" sz="2000" dirty="0">
                <a:solidFill>
                  <a:prstClr val="black"/>
                </a:solidFill>
              </a:rPr>
              <a:t>/</a:t>
            </a:r>
            <a:r>
              <a:rPr lang="zh-CN" altLang="en-US" sz="2000" dirty="0">
                <a:solidFill>
                  <a:prstClr val="black"/>
                </a:solidFill>
              </a:rPr>
              <a:t>物理</a:t>
            </a:r>
            <a:r>
              <a:rPr lang="en-US" altLang="zh-CN" sz="2000" dirty="0">
                <a:solidFill>
                  <a:prstClr val="black"/>
                </a:solidFill>
              </a:rPr>
              <a:t>IP</a:t>
            </a:r>
            <a:r>
              <a:rPr lang="zh-CN" altLang="en-US" sz="2000" dirty="0">
                <a:solidFill>
                  <a:prstClr val="black"/>
                </a:solidFill>
              </a:rPr>
              <a:t>包授</a:t>
            </a:r>
            <a:r>
              <a:rPr lang="zh-CN" altLang="en-US" sz="2000" dirty="0" smtClean="0">
                <a:solidFill>
                  <a:prstClr val="black"/>
                </a:solidFill>
              </a:rPr>
              <a:t>权（</a:t>
            </a:r>
            <a:r>
              <a:rPr lang="en-US" altLang="zh-CN" sz="2000" dirty="0" smtClean="0">
                <a:solidFill>
                  <a:prstClr val="black"/>
                </a:solidFill>
              </a:rPr>
              <a:t>POP</a:t>
            </a:r>
            <a:r>
              <a:rPr lang="zh-CN" altLang="en-US" sz="2000" dirty="0" smtClean="0">
                <a:solidFill>
                  <a:prstClr val="black"/>
                </a:solidFill>
              </a:rPr>
              <a:t>）</a:t>
            </a:r>
            <a:endParaRPr lang="zh-CN" altLang="en-US" sz="2000" dirty="0">
              <a:solidFill>
                <a:prstClr val="black"/>
              </a:solidFill>
            </a:endParaRPr>
          </a:p>
        </p:txBody>
      </p:sp>
      <p:sp>
        <p:nvSpPr>
          <p:cNvPr id="9" name="TextBox 8"/>
          <p:cNvSpPr txBox="1"/>
          <p:nvPr/>
        </p:nvSpPr>
        <p:spPr>
          <a:xfrm>
            <a:off x="1950045" y="3926846"/>
            <a:ext cx="2222791" cy="400110"/>
          </a:xfrm>
          <a:prstGeom prst="rect">
            <a:avLst/>
          </a:prstGeom>
          <a:noFill/>
        </p:spPr>
        <p:txBody>
          <a:bodyPr wrap="square" rtlCol="0">
            <a:spAutoFit/>
          </a:bodyPr>
          <a:lstStyle/>
          <a:p>
            <a:pPr algn="ctr"/>
            <a:r>
              <a:rPr lang="zh-CN" altLang="en-US" sz="2000" dirty="0">
                <a:solidFill>
                  <a:prstClr val="black"/>
                </a:solidFill>
              </a:rPr>
              <a:t>处理器授</a:t>
            </a:r>
            <a:r>
              <a:rPr lang="zh-CN" altLang="en-US" sz="2000" dirty="0" smtClean="0">
                <a:solidFill>
                  <a:prstClr val="black"/>
                </a:solidFill>
              </a:rPr>
              <a:t>权</a:t>
            </a:r>
            <a:endParaRPr lang="en-US" altLang="zh-CN" sz="2000" dirty="0">
              <a:solidFill>
                <a:prstClr val="black"/>
              </a:solidFill>
            </a:endParaRPr>
          </a:p>
        </p:txBody>
      </p:sp>
      <p:sp>
        <p:nvSpPr>
          <p:cNvPr id="10" name="TextBox 9"/>
          <p:cNvSpPr txBox="1"/>
          <p:nvPr/>
        </p:nvSpPr>
        <p:spPr>
          <a:xfrm>
            <a:off x="1950045" y="3066390"/>
            <a:ext cx="2222791" cy="400110"/>
          </a:xfrm>
          <a:prstGeom prst="rect">
            <a:avLst/>
          </a:prstGeom>
          <a:noFill/>
        </p:spPr>
        <p:txBody>
          <a:bodyPr wrap="square" rtlCol="0">
            <a:spAutoFit/>
          </a:bodyPr>
          <a:lstStyle/>
          <a:p>
            <a:pPr algn="ctr"/>
            <a:r>
              <a:rPr lang="zh-CN" altLang="en-US" sz="2000" dirty="0">
                <a:solidFill>
                  <a:prstClr val="black"/>
                </a:solidFill>
              </a:rPr>
              <a:t>架构</a:t>
            </a:r>
            <a:r>
              <a:rPr lang="en-US" altLang="zh-CN" sz="2000" dirty="0">
                <a:solidFill>
                  <a:prstClr val="black"/>
                </a:solidFill>
              </a:rPr>
              <a:t>/</a:t>
            </a:r>
            <a:r>
              <a:rPr lang="zh-CN" altLang="en-US" sz="2000" dirty="0">
                <a:solidFill>
                  <a:prstClr val="black"/>
                </a:solidFill>
              </a:rPr>
              <a:t>指令集授</a:t>
            </a:r>
            <a:r>
              <a:rPr lang="zh-CN" altLang="en-US" sz="2000" dirty="0" smtClean="0">
                <a:solidFill>
                  <a:prstClr val="black"/>
                </a:solidFill>
              </a:rPr>
              <a:t>权</a:t>
            </a:r>
            <a:endParaRPr lang="zh-CN" altLang="en-US" sz="2000" dirty="0">
              <a:solidFill>
                <a:prstClr val="black"/>
              </a:solidFill>
            </a:endParaRPr>
          </a:p>
        </p:txBody>
      </p:sp>
      <p:sp>
        <p:nvSpPr>
          <p:cNvPr id="11" name="TextBox 10"/>
          <p:cNvSpPr txBox="1"/>
          <p:nvPr/>
        </p:nvSpPr>
        <p:spPr>
          <a:xfrm>
            <a:off x="5350283" y="3764577"/>
            <a:ext cx="5102201" cy="923330"/>
          </a:xfrm>
          <a:prstGeom prst="rect">
            <a:avLst/>
          </a:prstGeom>
          <a:noFill/>
          <a:ln>
            <a:solidFill>
              <a:schemeClr val="bg1">
                <a:lumMod val="65000"/>
              </a:schemeClr>
            </a:solidFill>
          </a:ln>
        </p:spPr>
        <p:txBody>
          <a:bodyPr wrap="square" rtlCol="0">
            <a:spAutoFit/>
          </a:bodyPr>
          <a:lstStyle/>
          <a:p>
            <a:pPr marL="285750" indent="-285750" fontAlgn="base">
              <a:lnSpc>
                <a:spcPct val="150000"/>
              </a:lnSpc>
              <a:buClr>
                <a:prstClr val="white">
                  <a:lumMod val="50000"/>
                </a:prstClr>
              </a:buClr>
              <a:buSzPct val="60000"/>
              <a:buFont typeface="Wingdings" panose="05000000000000000000" pitchFamily="2" charset="2"/>
              <a:buChar char="l"/>
            </a:pPr>
            <a:r>
              <a:rPr lang="zh-CN" altLang="en-US" dirty="0">
                <a:solidFill>
                  <a:prstClr val="black"/>
                </a:solidFill>
              </a:rPr>
              <a:t>提供</a:t>
            </a:r>
            <a:r>
              <a:rPr lang="en-US" altLang="zh-CN" dirty="0">
                <a:solidFill>
                  <a:prstClr val="black"/>
                </a:solidFill>
              </a:rPr>
              <a:t>RTL</a:t>
            </a:r>
            <a:r>
              <a:rPr lang="zh-CN" altLang="en-US" dirty="0">
                <a:solidFill>
                  <a:prstClr val="black"/>
                </a:solidFill>
              </a:rPr>
              <a:t>代码，处理器的核数、缓存</a:t>
            </a:r>
            <a:r>
              <a:rPr lang="zh-CN" altLang="en-US" dirty="0" smtClean="0">
                <a:solidFill>
                  <a:prstClr val="black"/>
                </a:solidFill>
              </a:rPr>
              <a:t>可以自己配置。自主设计主频</a:t>
            </a:r>
            <a:r>
              <a:rPr lang="zh-CN" altLang="en-US" dirty="0">
                <a:solidFill>
                  <a:prstClr val="black"/>
                </a:solidFill>
              </a:rPr>
              <a:t>、工艺、代工厂</a:t>
            </a:r>
            <a:r>
              <a:rPr lang="zh-CN" altLang="en-US" dirty="0" smtClean="0">
                <a:solidFill>
                  <a:prstClr val="black"/>
                </a:solidFill>
              </a:rPr>
              <a:t>等。</a:t>
            </a:r>
            <a:endParaRPr lang="en-US" altLang="zh-CN" dirty="0">
              <a:solidFill>
                <a:prstClr val="black"/>
              </a:solidFill>
            </a:endParaRPr>
          </a:p>
        </p:txBody>
      </p:sp>
      <p:sp>
        <p:nvSpPr>
          <p:cNvPr id="12" name="TextBox 11"/>
          <p:cNvSpPr txBox="1"/>
          <p:nvPr/>
        </p:nvSpPr>
        <p:spPr>
          <a:xfrm>
            <a:off x="5350283" y="2781954"/>
            <a:ext cx="5102201" cy="923330"/>
          </a:xfrm>
          <a:prstGeom prst="rect">
            <a:avLst/>
          </a:prstGeom>
          <a:solidFill>
            <a:schemeClr val="bg1"/>
          </a:solidFill>
          <a:ln>
            <a:solidFill>
              <a:schemeClr val="bg1">
                <a:lumMod val="65000"/>
              </a:schemeClr>
            </a:solidFill>
          </a:ln>
        </p:spPr>
        <p:txBody>
          <a:bodyPr wrap="square" rtlCol="0">
            <a:spAutoFit/>
          </a:bodyPr>
          <a:lstStyle/>
          <a:p>
            <a:pPr marL="285750" indent="-285750" fontAlgn="base">
              <a:lnSpc>
                <a:spcPct val="150000"/>
              </a:lnSpc>
              <a:buClr>
                <a:prstClr val="white">
                  <a:lumMod val="50000"/>
                </a:prstClr>
              </a:buClr>
              <a:buSzPct val="60000"/>
              <a:buFont typeface="Wingdings" panose="05000000000000000000" pitchFamily="2" charset="2"/>
              <a:buChar char="l"/>
            </a:pPr>
            <a:r>
              <a:rPr lang="zh-CN" altLang="en-US" dirty="0">
                <a:solidFill>
                  <a:prstClr val="black"/>
                </a:solidFill>
              </a:rPr>
              <a:t>按照所授权的架构和指令集（如</a:t>
            </a:r>
            <a:r>
              <a:rPr lang="en-US" altLang="zh-CN" dirty="0">
                <a:solidFill>
                  <a:prstClr val="black"/>
                </a:solidFill>
              </a:rPr>
              <a:t>ARMv8</a:t>
            </a:r>
            <a:r>
              <a:rPr lang="zh-CN" altLang="en-US" dirty="0">
                <a:solidFill>
                  <a:prstClr val="black"/>
                </a:solidFill>
              </a:rPr>
              <a:t>）自行编写代码、设计</a:t>
            </a:r>
            <a:r>
              <a:rPr lang="zh-CN" altLang="en-US" dirty="0" smtClean="0">
                <a:solidFill>
                  <a:prstClr val="black"/>
                </a:solidFill>
              </a:rPr>
              <a:t>芯片。</a:t>
            </a:r>
            <a:endParaRPr lang="en-US" altLang="zh-CN" dirty="0">
              <a:solidFill>
                <a:prstClr val="black"/>
              </a:solidFill>
            </a:endParaRPr>
          </a:p>
        </p:txBody>
      </p:sp>
      <p:sp>
        <p:nvSpPr>
          <p:cNvPr id="13" name="Right Arrow 12"/>
          <p:cNvSpPr/>
          <p:nvPr/>
        </p:nvSpPr>
        <p:spPr>
          <a:xfrm>
            <a:off x="4492659" y="3151275"/>
            <a:ext cx="680985" cy="22156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Right Arrow 13"/>
          <p:cNvSpPr/>
          <p:nvPr/>
        </p:nvSpPr>
        <p:spPr>
          <a:xfrm>
            <a:off x="4490661" y="4126901"/>
            <a:ext cx="680985" cy="22156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Right Arrow 14"/>
          <p:cNvSpPr/>
          <p:nvPr/>
        </p:nvSpPr>
        <p:spPr>
          <a:xfrm>
            <a:off x="4489516" y="4999557"/>
            <a:ext cx="680985" cy="22156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extLst>
      <p:ext uri="{BB962C8B-B14F-4D97-AF65-F5344CB8AC3E}">
        <p14:creationId xmlns:p14="http://schemas.microsoft.com/office/powerpoint/2010/main" val="403215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ARM</a:t>
            </a:r>
            <a:r>
              <a:rPr lang="zh-CN" altLang="en-US"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smtClean="0"/>
              <a:t>ARM</a:t>
            </a:r>
            <a:r>
              <a:rPr lang="zh-CN" altLang="en-US" smtClean="0"/>
              <a:t>流水线的执行顺序：</a:t>
            </a:r>
            <a:endParaRPr lang="en-US" altLang="zh-CN" smtClean="0"/>
          </a:p>
          <a:p>
            <a:pPr lvl="1"/>
            <a:r>
              <a:rPr lang="zh-CN" altLang="en-US" smtClean="0"/>
              <a:t>取指令（</a:t>
            </a:r>
            <a:r>
              <a:rPr lang="en-US" altLang="zh-CN" smtClean="0"/>
              <a:t>Fetch</a:t>
            </a:r>
            <a:r>
              <a:rPr lang="zh-CN" altLang="en-US" smtClean="0"/>
              <a:t>）：从存储器读取指令；</a:t>
            </a:r>
            <a:endParaRPr lang="en-US" altLang="zh-CN" smtClean="0"/>
          </a:p>
          <a:p>
            <a:pPr lvl="1"/>
            <a:r>
              <a:rPr lang="zh-CN" altLang="en-US" smtClean="0"/>
              <a:t>译码（</a:t>
            </a:r>
            <a:r>
              <a:rPr lang="en-US" altLang="zh-CN" smtClean="0"/>
              <a:t>Decode</a:t>
            </a:r>
            <a:r>
              <a:rPr lang="zh-CN" altLang="en-US" smtClean="0"/>
              <a:t>）：译码以鉴别它是属于哪一条指令；</a:t>
            </a:r>
            <a:endParaRPr lang="en-US" altLang="zh-CN" smtClean="0"/>
          </a:p>
          <a:p>
            <a:pPr lvl="1"/>
            <a:r>
              <a:rPr lang="zh-CN" altLang="en-US" smtClean="0"/>
              <a:t>执行（</a:t>
            </a:r>
            <a:r>
              <a:rPr lang="en-US" altLang="zh-CN" smtClean="0"/>
              <a:t>Execute</a:t>
            </a:r>
            <a:r>
              <a:rPr lang="zh-CN" altLang="en-US" smtClean="0"/>
              <a:t>）：将操作数进行组合以得到结果或存储器地址；</a:t>
            </a:r>
            <a:endParaRPr lang="en-US" altLang="zh-CN" smtClean="0"/>
          </a:p>
          <a:p>
            <a:pPr lvl="1"/>
            <a:r>
              <a:rPr lang="zh-CN" altLang="en-US" smtClean="0"/>
              <a:t>缓冲</a:t>
            </a:r>
            <a:r>
              <a:rPr lang="en-US" altLang="zh-CN" smtClean="0"/>
              <a:t>/</a:t>
            </a:r>
            <a:r>
              <a:rPr lang="zh-CN" altLang="en-US" smtClean="0"/>
              <a:t>数据（</a:t>
            </a:r>
            <a:r>
              <a:rPr lang="en-US" altLang="zh-CN" smtClean="0"/>
              <a:t>Buffer/data</a:t>
            </a:r>
            <a:r>
              <a:rPr lang="zh-CN" altLang="en-US" smtClean="0"/>
              <a:t>）：如果需要，则访问存储器以存储数据；</a:t>
            </a:r>
            <a:endParaRPr lang="en-US" altLang="zh-CN" smtClean="0"/>
          </a:p>
          <a:p>
            <a:pPr lvl="1"/>
            <a:r>
              <a:rPr lang="zh-CN" altLang="en-US" smtClean="0"/>
              <a:t>回写：（</a:t>
            </a:r>
            <a:r>
              <a:rPr lang="en-US" altLang="zh-CN" smtClean="0"/>
              <a:t>Write-back</a:t>
            </a:r>
            <a:r>
              <a:rPr lang="zh-CN" altLang="en-US" smtClean="0"/>
              <a:t>）：将结果写回到寄存器组中；</a:t>
            </a:r>
            <a:endParaRPr lang="zh-CN" altLang="en-US" dirty="0"/>
          </a:p>
        </p:txBody>
      </p:sp>
    </p:spTree>
    <p:extLst>
      <p:ext uri="{BB962C8B-B14F-4D97-AF65-F5344CB8AC3E}">
        <p14:creationId xmlns:p14="http://schemas.microsoft.com/office/powerpoint/2010/main" val="31868675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731838" y="3923721"/>
            <a:ext cx="10909433" cy="2307298"/>
          </a:xfrm>
          <a:prstGeom prst="rect">
            <a:avLst/>
          </a:prstGeom>
          <a:noFill/>
        </p:spPr>
        <p:txBody>
          <a:bodyPr wrap="square" rtlCol="0">
            <a:spAutoFit/>
          </a:bodyPr>
          <a:lstStyle>
            <a:defPPr>
              <a:defRPr lang="zh-CN"/>
            </a:defPPr>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a:defRPr>
                <a:solidFill>
                  <a:schemeClr val="tx1"/>
                </a:solidFill>
                <a:latin typeface="Calibri" pitchFamily="34" charset="0"/>
                <a:ea typeface="宋体" pitchFamily="2" charset="-122"/>
              </a:defRPr>
            </a:lvl6pPr>
            <a:lvl7pPr>
              <a:defRPr>
                <a:solidFill>
                  <a:schemeClr val="tx1"/>
                </a:solidFill>
                <a:latin typeface="Calibri" pitchFamily="34" charset="0"/>
                <a:ea typeface="宋体" pitchFamily="2" charset="-122"/>
              </a:defRPr>
            </a:lvl7pPr>
            <a:lvl8pPr>
              <a:defRPr>
                <a:solidFill>
                  <a:schemeClr val="tx1"/>
                </a:solidFill>
                <a:latin typeface="Calibri" pitchFamily="34" charset="0"/>
                <a:ea typeface="宋体" pitchFamily="2" charset="-122"/>
              </a:defRPr>
            </a:lvl8pPr>
            <a:lvl9pPr>
              <a:defRPr>
                <a:solidFill>
                  <a:schemeClr val="tx1"/>
                </a:solidFill>
                <a:latin typeface="Calibri" pitchFamily="34" charset="0"/>
                <a:ea typeface="宋体" pitchFamily="2" charset="-122"/>
              </a:defRPr>
            </a:lvl9pPr>
          </a:lstStyle>
          <a:p>
            <a:pPr marL="285664" indent="-285664">
              <a:buFont typeface="Arial" panose="020B0604020202020204" pitchFamily="34" charset="0"/>
              <a:buChar char="•"/>
            </a:pPr>
            <a:r>
              <a:rPr lang="en-US" altLang="zh-CN" sz="1799" dirty="0">
                <a:solidFill>
                  <a:prstClr val="black"/>
                </a:solidFill>
                <a:latin typeface="Huawei Sans" panose="020C0503030203020204" pitchFamily="34" charset="0"/>
                <a:ea typeface="方正兰亭黑简体" panose="02000000000000000000" pitchFamily="2" charset="-122"/>
              </a:rPr>
              <a:t>Branch</a:t>
            </a:r>
            <a:r>
              <a:rPr lang="zh-CN" altLang="en-US" sz="1799" dirty="0">
                <a:solidFill>
                  <a:prstClr val="black"/>
                </a:solidFill>
                <a:latin typeface="Huawei Sans" panose="020C0503030203020204" pitchFamily="34" charset="0"/>
                <a:ea typeface="方正兰亭黑简体" panose="02000000000000000000" pitchFamily="2" charset="-122"/>
              </a:rPr>
              <a:t>预测和取指流水线解耦设计，取指流水线每拍最多可提供</a:t>
            </a:r>
            <a:r>
              <a:rPr lang="en-US" altLang="zh-CN" sz="1799" dirty="0">
                <a:solidFill>
                  <a:prstClr val="black"/>
                </a:solidFill>
                <a:latin typeface="Huawei Sans" panose="020C0503030203020204" pitchFamily="34" charset="0"/>
                <a:ea typeface="方正兰亭黑简体" panose="02000000000000000000" pitchFamily="2" charset="-122"/>
              </a:rPr>
              <a:t>32Bytes</a:t>
            </a:r>
            <a:r>
              <a:rPr lang="zh-CN" altLang="en-US" sz="1799" dirty="0">
                <a:solidFill>
                  <a:prstClr val="black"/>
                </a:solidFill>
                <a:latin typeface="Huawei Sans" panose="020C0503030203020204" pitchFamily="34" charset="0"/>
                <a:ea typeface="方正兰亭黑简体" panose="02000000000000000000" pitchFamily="2" charset="-122"/>
              </a:rPr>
              <a:t>指令供译码，分支预测流水线可以不受取指流水停顿影响，超前进行预测处理；</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定浮点流水线分开设计，解除定浮点相互反压，每拍可为后端执行部件提供</a:t>
            </a:r>
            <a:r>
              <a:rPr lang="en-US" altLang="zh-CN" sz="1799" dirty="0">
                <a:solidFill>
                  <a:prstClr val="black"/>
                </a:solidFill>
                <a:latin typeface="Huawei Sans" panose="020C0503030203020204" pitchFamily="34" charset="0"/>
                <a:ea typeface="方正兰亭黑简体" panose="02000000000000000000" pitchFamily="2" charset="-122"/>
              </a:rPr>
              <a:t>4</a:t>
            </a:r>
            <a:r>
              <a:rPr lang="zh-CN" altLang="en-US" sz="1799" dirty="0">
                <a:solidFill>
                  <a:prstClr val="black"/>
                </a:solidFill>
                <a:latin typeface="Huawei Sans" panose="020C0503030203020204" pitchFamily="34" charset="0"/>
                <a:ea typeface="方正兰亭黑简体" panose="02000000000000000000" pitchFamily="2" charset="-122"/>
              </a:rPr>
              <a:t>条整型微指令及</a:t>
            </a:r>
            <a:r>
              <a:rPr lang="en-US" altLang="zh-CN" sz="1799" dirty="0">
                <a:solidFill>
                  <a:prstClr val="black"/>
                </a:solidFill>
                <a:latin typeface="Huawei Sans" panose="020C0503030203020204" pitchFamily="34" charset="0"/>
                <a:ea typeface="方正兰亭黑简体" panose="02000000000000000000" pitchFamily="2" charset="-122"/>
              </a:rPr>
              <a:t>3</a:t>
            </a:r>
            <a:r>
              <a:rPr lang="zh-CN" altLang="en-US" sz="1799" dirty="0">
                <a:solidFill>
                  <a:prstClr val="black"/>
                </a:solidFill>
                <a:latin typeface="Huawei Sans" panose="020C0503030203020204" pitchFamily="34" charset="0"/>
                <a:ea typeface="方正兰亭黑简体" panose="02000000000000000000" pitchFamily="2" charset="-122"/>
              </a:rPr>
              <a:t>条浮点微指令；</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整型运算单元支持每拍</a:t>
            </a:r>
            <a:r>
              <a:rPr lang="en-US" altLang="zh-CN" sz="1799" dirty="0">
                <a:solidFill>
                  <a:prstClr val="black"/>
                </a:solidFill>
                <a:latin typeface="Huawei Sans" panose="020C0503030203020204" pitchFamily="34" charset="0"/>
                <a:ea typeface="方正兰亭黑简体" panose="02000000000000000000" pitchFamily="2" charset="-122"/>
              </a:rPr>
              <a:t>4</a:t>
            </a:r>
            <a:r>
              <a:rPr lang="zh-CN" altLang="en-US" sz="1799" dirty="0">
                <a:solidFill>
                  <a:prstClr val="black"/>
                </a:solidFill>
                <a:latin typeface="Huawei Sans" panose="020C0503030203020204" pitchFamily="34" charset="0"/>
                <a:ea typeface="方正兰亭黑简体" panose="02000000000000000000" pitchFamily="2" charset="-122"/>
              </a:rPr>
              <a:t>条</a:t>
            </a:r>
            <a:r>
              <a:rPr lang="en-US" altLang="zh-CN" sz="1799" dirty="0">
                <a:solidFill>
                  <a:prstClr val="black"/>
                </a:solidFill>
                <a:latin typeface="Huawei Sans" panose="020C0503030203020204" pitchFamily="34" charset="0"/>
                <a:ea typeface="方正兰亭黑简体" panose="02000000000000000000" pitchFamily="2" charset="-122"/>
              </a:rPr>
              <a:t>ALU</a:t>
            </a:r>
            <a:r>
              <a:rPr lang="zh-CN" altLang="en-US" sz="1799" dirty="0">
                <a:solidFill>
                  <a:prstClr val="black"/>
                </a:solidFill>
                <a:latin typeface="Huawei Sans" panose="020C0503030203020204" pitchFamily="34" charset="0"/>
                <a:ea typeface="方正兰亭黑简体" panose="02000000000000000000" pitchFamily="2" charset="-122"/>
              </a:rPr>
              <a:t>运算（含</a:t>
            </a:r>
            <a:r>
              <a:rPr lang="en-US" altLang="zh-CN" sz="1799" dirty="0">
                <a:solidFill>
                  <a:prstClr val="black"/>
                </a:solidFill>
                <a:latin typeface="Huawei Sans" panose="020C0503030203020204" pitchFamily="34" charset="0"/>
                <a:ea typeface="方正兰亭黑简体" panose="02000000000000000000" pitchFamily="2" charset="-122"/>
              </a:rPr>
              <a:t>2</a:t>
            </a:r>
            <a:r>
              <a:rPr lang="zh-CN" altLang="en-US" sz="1799" dirty="0">
                <a:solidFill>
                  <a:prstClr val="black"/>
                </a:solidFill>
                <a:latin typeface="Huawei Sans" panose="020C0503030203020204" pitchFamily="34" charset="0"/>
                <a:ea typeface="方正兰亭黑简体" panose="02000000000000000000" pitchFamily="2" charset="-122"/>
              </a:rPr>
              <a:t>条跳转）及</a:t>
            </a:r>
            <a:r>
              <a:rPr lang="en-US" altLang="zh-CN" sz="1799" dirty="0">
                <a:solidFill>
                  <a:prstClr val="black"/>
                </a:solidFill>
                <a:latin typeface="Huawei Sans" panose="020C0503030203020204" pitchFamily="34" charset="0"/>
                <a:ea typeface="方正兰亭黑简体" panose="02000000000000000000" pitchFamily="2" charset="-122"/>
              </a:rPr>
              <a:t>1</a:t>
            </a:r>
            <a:r>
              <a:rPr lang="zh-CN" altLang="en-US" sz="1799" dirty="0">
                <a:solidFill>
                  <a:prstClr val="black"/>
                </a:solidFill>
                <a:latin typeface="Huawei Sans" panose="020C0503030203020204" pitchFamily="34" charset="0"/>
                <a:ea typeface="方正兰亭黑简体" panose="02000000000000000000" pitchFamily="2" charset="-122"/>
              </a:rPr>
              <a:t>条乘除运算；</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浮点及</a:t>
            </a:r>
            <a:r>
              <a:rPr lang="en-US" altLang="zh-CN" sz="1799" dirty="0">
                <a:solidFill>
                  <a:prstClr val="black"/>
                </a:solidFill>
                <a:latin typeface="Huawei Sans" panose="020C0503030203020204" pitchFamily="34" charset="0"/>
                <a:ea typeface="方正兰亭黑简体" panose="02000000000000000000" pitchFamily="2" charset="-122"/>
              </a:rPr>
              <a:t>SIMD</a:t>
            </a:r>
            <a:r>
              <a:rPr lang="zh-CN" altLang="en-US" sz="1799" dirty="0">
                <a:solidFill>
                  <a:prstClr val="black"/>
                </a:solidFill>
                <a:latin typeface="Huawei Sans" panose="020C0503030203020204" pitchFamily="34" charset="0"/>
                <a:ea typeface="方正兰亭黑简体" panose="02000000000000000000" pitchFamily="2" charset="-122"/>
              </a:rPr>
              <a:t>运算单元支持每拍</a:t>
            </a:r>
            <a:r>
              <a:rPr lang="en-US" altLang="zh-CN" sz="1799" dirty="0">
                <a:solidFill>
                  <a:prstClr val="black"/>
                </a:solidFill>
                <a:latin typeface="Huawei Sans" panose="020C0503030203020204" pitchFamily="34" charset="0"/>
                <a:ea typeface="方正兰亭黑简体" panose="02000000000000000000" pitchFamily="2" charset="-122"/>
              </a:rPr>
              <a:t>2</a:t>
            </a:r>
            <a:r>
              <a:rPr lang="zh-CN" altLang="en-US" sz="1799" dirty="0">
                <a:solidFill>
                  <a:prstClr val="black"/>
                </a:solidFill>
                <a:latin typeface="Huawei Sans" panose="020C0503030203020204" pitchFamily="34" charset="0"/>
                <a:ea typeface="方正兰亭黑简体" panose="02000000000000000000" pitchFamily="2" charset="-122"/>
              </a:rPr>
              <a:t>条</a:t>
            </a:r>
            <a:r>
              <a:rPr lang="en-US" altLang="zh-CN" sz="1799" dirty="0">
                <a:solidFill>
                  <a:prstClr val="black"/>
                </a:solidFill>
                <a:latin typeface="Huawei Sans" panose="020C0503030203020204" pitchFamily="34" charset="0"/>
                <a:ea typeface="方正兰亭黑简体" panose="02000000000000000000" pitchFamily="2" charset="-122"/>
              </a:rPr>
              <a:t>ARM Neon 128bits </a:t>
            </a:r>
            <a:r>
              <a:rPr lang="zh-CN" altLang="en-US" sz="1799" dirty="0">
                <a:solidFill>
                  <a:prstClr val="black"/>
                </a:solidFill>
                <a:latin typeface="Huawei Sans" panose="020C0503030203020204" pitchFamily="34" charset="0"/>
                <a:ea typeface="方正兰亭黑简体" panose="02000000000000000000" pitchFamily="2" charset="-122"/>
              </a:rPr>
              <a:t>浮点及</a:t>
            </a:r>
            <a:r>
              <a:rPr lang="en-US" altLang="zh-CN" sz="1799" dirty="0">
                <a:solidFill>
                  <a:prstClr val="black"/>
                </a:solidFill>
                <a:latin typeface="Huawei Sans" panose="020C0503030203020204" pitchFamily="34" charset="0"/>
                <a:ea typeface="方正兰亭黑简体" panose="02000000000000000000" pitchFamily="2" charset="-122"/>
              </a:rPr>
              <a:t>SIMD</a:t>
            </a:r>
            <a:r>
              <a:rPr lang="zh-CN" altLang="en-US" sz="1799" dirty="0">
                <a:solidFill>
                  <a:prstClr val="black"/>
                </a:solidFill>
                <a:latin typeface="Huawei Sans" panose="020C0503030203020204" pitchFamily="34" charset="0"/>
                <a:ea typeface="方正兰亭黑简体" panose="02000000000000000000" pitchFamily="2" charset="-122"/>
              </a:rPr>
              <a:t>运算；</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访存单元支持每拍</a:t>
            </a:r>
            <a:r>
              <a:rPr lang="en-US" altLang="zh-CN" sz="1799" dirty="0">
                <a:solidFill>
                  <a:prstClr val="black"/>
                </a:solidFill>
                <a:latin typeface="Huawei Sans" panose="020C0503030203020204" pitchFamily="34" charset="0"/>
                <a:ea typeface="方正兰亭黑简体" panose="02000000000000000000" pitchFamily="2" charset="-122"/>
              </a:rPr>
              <a:t>2</a:t>
            </a:r>
            <a:r>
              <a:rPr lang="zh-CN" altLang="en-US" sz="1799" dirty="0">
                <a:solidFill>
                  <a:prstClr val="black"/>
                </a:solidFill>
                <a:latin typeface="Huawei Sans" panose="020C0503030203020204" pitchFamily="34" charset="0"/>
                <a:ea typeface="方正兰亭黑简体" panose="02000000000000000000" pitchFamily="2" charset="-122"/>
              </a:rPr>
              <a:t>条读或写访存操作，读操作最快</a:t>
            </a:r>
            <a:r>
              <a:rPr lang="en-US" altLang="zh-CN" sz="1799" dirty="0">
                <a:solidFill>
                  <a:prstClr val="black"/>
                </a:solidFill>
                <a:latin typeface="Huawei Sans" panose="020C0503030203020204" pitchFamily="34" charset="0"/>
                <a:ea typeface="方正兰亭黑简体" panose="02000000000000000000" pitchFamily="2" charset="-122"/>
              </a:rPr>
              <a:t>4</a:t>
            </a:r>
            <a:r>
              <a:rPr lang="zh-CN" altLang="en-US" sz="1799" dirty="0">
                <a:solidFill>
                  <a:prstClr val="black"/>
                </a:solidFill>
                <a:latin typeface="Huawei Sans" panose="020C0503030203020204" pitchFamily="34" charset="0"/>
                <a:ea typeface="方正兰亭黑简体" panose="02000000000000000000" pitchFamily="2" charset="-122"/>
              </a:rPr>
              <a:t>拍完成，每拍访存带宽为</a:t>
            </a:r>
            <a:r>
              <a:rPr lang="en-US" altLang="zh-CN" sz="1799" dirty="0">
                <a:solidFill>
                  <a:prstClr val="black"/>
                </a:solidFill>
                <a:latin typeface="Huawei Sans" panose="020C0503030203020204" pitchFamily="34" charset="0"/>
                <a:ea typeface="方正兰亭黑简体" panose="02000000000000000000" pitchFamily="2" charset="-122"/>
              </a:rPr>
              <a:t>2x128bits</a:t>
            </a:r>
            <a:r>
              <a:rPr lang="zh-CN" altLang="en-US" sz="1799" dirty="0">
                <a:solidFill>
                  <a:prstClr val="black"/>
                </a:solidFill>
                <a:latin typeface="Huawei Sans" panose="020C0503030203020204" pitchFamily="34" charset="0"/>
                <a:ea typeface="方正兰亭黑简体" panose="02000000000000000000" pitchFamily="2" charset="-122"/>
              </a:rPr>
              <a:t>读及</a:t>
            </a:r>
            <a:r>
              <a:rPr lang="en-US" altLang="zh-CN" sz="1799" dirty="0">
                <a:solidFill>
                  <a:prstClr val="black"/>
                </a:solidFill>
                <a:latin typeface="Huawei Sans" panose="020C0503030203020204" pitchFamily="34" charset="0"/>
                <a:ea typeface="方正兰亭黑简体" panose="02000000000000000000" pitchFamily="2" charset="-122"/>
              </a:rPr>
              <a:t>1x128bits</a:t>
            </a:r>
            <a:r>
              <a:rPr lang="zh-CN" altLang="en-US" sz="1799" dirty="0">
                <a:solidFill>
                  <a:prstClr val="black"/>
                </a:solidFill>
                <a:latin typeface="Huawei Sans" panose="020C0503030203020204" pitchFamily="34" charset="0"/>
                <a:ea typeface="方正兰亭黑简体" panose="02000000000000000000" pitchFamily="2" charset="-122"/>
              </a:rPr>
              <a:t>写；</a:t>
            </a:r>
            <a:endParaRPr lang="en-US" altLang="zh-CN" sz="1799" dirty="0">
              <a:solidFill>
                <a:prstClr val="black"/>
              </a:solidFill>
              <a:latin typeface="Huawei Sans" panose="020C0503030203020204" pitchFamily="34" charset="0"/>
              <a:ea typeface="方正兰亭黑简体" panose="02000000000000000000" pitchFamily="2" charset="-122"/>
            </a:endParaRPr>
          </a:p>
        </p:txBody>
      </p:sp>
      <p:pic>
        <p:nvPicPr>
          <p:cNvPr id="5" name="Picture 2"/>
          <p:cNvPicPr>
            <a:picLocks noChangeAspect="1" noChangeArrowheads="1"/>
          </p:cNvPicPr>
          <p:nvPr/>
        </p:nvPicPr>
        <p:blipFill>
          <a:blip r:embed="rId2" cstate="print"/>
          <a:srcRect/>
          <a:stretch>
            <a:fillRect/>
          </a:stretch>
        </p:blipFill>
        <p:spPr bwMode="auto">
          <a:xfrm>
            <a:off x="2411587" y="944563"/>
            <a:ext cx="7071280" cy="2968045"/>
          </a:xfrm>
          <a:prstGeom prst="rect">
            <a:avLst/>
          </a:prstGeom>
          <a:noFill/>
          <a:ln w="9525">
            <a:noFill/>
            <a:miter lim="800000"/>
            <a:headEnd/>
            <a:tailEnd/>
          </a:ln>
          <a:effectLst/>
        </p:spPr>
      </p:pic>
      <p:sp>
        <p:nvSpPr>
          <p:cNvPr id="3" name="标题 2"/>
          <p:cNvSpPr>
            <a:spLocks noGrp="1"/>
          </p:cNvSpPr>
          <p:nvPr>
            <p:ph type="title"/>
          </p:nvPr>
        </p:nvSpPr>
        <p:spPr/>
        <p:txBody>
          <a:bodyPr/>
          <a:lstStyle/>
          <a:p>
            <a:r>
              <a:rPr lang="zh-CN" altLang="en-US" dirty="0" smtClean="0"/>
              <a:t>基于</a:t>
            </a:r>
            <a:r>
              <a:rPr lang="en-US" altLang="zh-CN" dirty="0" smtClean="0"/>
              <a:t>ARMv8</a:t>
            </a:r>
            <a:r>
              <a:rPr lang="zh-CN" altLang="en-US" dirty="0" smtClean="0"/>
              <a:t>的鲲鹏流水线技术</a:t>
            </a:r>
            <a:endParaRPr lang="zh-CN" altLang="en-US" dirty="0"/>
          </a:p>
        </p:txBody>
      </p:sp>
    </p:spTree>
    <p:extLst>
      <p:ext uri="{BB962C8B-B14F-4D97-AF65-F5344CB8AC3E}">
        <p14:creationId xmlns:p14="http://schemas.microsoft.com/office/powerpoint/2010/main" val="2101958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ARM</a:t>
            </a:r>
            <a:r>
              <a:rPr lang="zh-CN" altLang="en-US"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smtClean="0"/>
              <a:t>ARM</a:t>
            </a:r>
            <a:r>
              <a:rPr lang="zh-CN" altLang="zh-CN" smtClean="0"/>
              <a:t>处理器的分类</a:t>
            </a:r>
            <a:r>
              <a:rPr lang="zh-CN" altLang="en-US" smtClean="0"/>
              <a:t>：</a:t>
            </a:r>
            <a:endParaRPr lang="en-US" altLang="zh-CN" smtClean="0"/>
          </a:p>
          <a:p>
            <a:pPr lvl="1"/>
            <a:r>
              <a:rPr lang="en-US" altLang="zh-CN" smtClean="0"/>
              <a:t>ARM</a:t>
            </a:r>
            <a:r>
              <a:rPr lang="zh-CN" altLang="zh-CN" smtClean="0"/>
              <a:t>经典处理器（</a:t>
            </a:r>
            <a:r>
              <a:rPr lang="en-US" altLang="zh-CN" smtClean="0"/>
              <a:t>Classic Processors</a:t>
            </a:r>
            <a:r>
              <a:rPr lang="zh-CN" altLang="zh-CN" smtClean="0"/>
              <a:t>）</a:t>
            </a:r>
            <a:r>
              <a:rPr lang="zh-CN" altLang="en-US" smtClean="0"/>
              <a:t>；</a:t>
            </a:r>
            <a:endParaRPr lang="en-US" altLang="zh-CN" smtClean="0"/>
          </a:p>
          <a:p>
            <a:pPr lvl="1"/>
            <a:r>
              <a:rPr lang="en-US" altLang="zh-CN" smtClean="0"/>
              <a:t>ARM Cortex</a:t>
            </a:r>
            <a:r>
              <a:rPr lang="zh-CN" altLang="zh-CN" smtClean="0"/>
              <a:t>应用处理器</a:t>
            </a:r>
            <a:r>
              <a:rPr lang="zh-CN" altLang="en-US" smtClean="0"/>
              <a:t>；</a:t>
            </a:r>
            <a:endParaRPr lang="en-US" altLang="zh-CN" smtClean="0"/>
          </a:p>
          <a:p>
            <a:pPr lvl="2"/>
            <a:r>
              <a:rPr lang="zh-CN" altLang="en-US" smtClean="0"/>
              <a:t>面向复杂操作系统和用户应用的</a:t>
            </a:r>
            <a:r>
              <a:rPr lang="en-US" altLang="zh-CN" smtClean="0"/>
              <a:t>Cortex-A</a:t>
            </a:r>
            <a:r>
              <a:rPr lang="zh-CN" altLang="en-US" smtClean="0"/>
              <a:t>（</a:t>
            </a:r>
            <a:r>
              <a:rPr lang="en-US" altLang="zh-CN" smtClean="0"/>
              <a:t>Applications</a:t>
            </a:r>
            <a:r>
              <a:rPr lang="zh-CN" altLang="en-US" smtClean="0"/>
              <a:t>，应用）系列</a:t>
            </a:r>
          </a:p>
          <a:p>
            <a:pPr lvl="2"/>
            <a:r>
              <a:rPr lang="zh-CN" altLang="en-US" smtClean="0"/>
              <a:t>针对实时处理和控制应用的</a:t>
            </a:r>
            <a:r>
              <a:rPr lang="en-US" altLang="zh-CN" smtClean="0"/>
              <a:t>Cortex-R</a:t>
            </a:r>
            <a:r>
              <a:rPr lang="zh-CN" altLang="en-US" smtClean="0"/>
              <a:t>（</a:t>
            </a:r>
            <a:r>
              <a:rPr lang="en-US" altLang="zh-CN" smtClean="0"/>
              <a:t>Real-time</a:t>
            </a:r>
            <a:r>
              <a:rPr lang="zh-CN" altLang="en-US" smtClean="0"/>
              <a:t>，实时）系列</a:t>
            </a:r>
          </a:p>
          <a:p>
            <a:pPr lvl="2"/>
            <a:r>
              <a:rPr lang="zh-CN" altLang="en-US" smtClean="0"/>
              <a:t>针对微控制器与低功耗应用优化的</a:t>
            </a:r>
            <a:r>
              <a:rPr lang="en-US" altLang="zh-CN" smtClean="0"/>
              <a:t>Cortex-M</a:t>
            </a:r>
            <a:r>
              <a:rPr lang="zh-CN" altLang="en-US" smtClean="0"/>
              <a:t>（</a:t>
            </a:r>
            <a:r>
              <a:rPr lang="en-US" altLang="zh-CN" smtClean="0"/>
              <a:t>Microcontroller</a:t>
            </a:r>
            <a:r>
              <a:rPr lang="zh-CN" altLang="en-US" smtClean="0"/>
              <a:t>）系列</a:t>
            </a:r>
            <a:endParaRPr lang="en-US" altLang="zh-CN" smtClean="0"/>
          </a:p>
          <a:p>
            <a:pPr lvl="1"/>
            <a:r>
              <a:rPr lang="en-US" altLang="zh-CN" smtClean="0"/>
              <a:t>ARM Cortex</a:t>
            </a:r>
            <a:r>
              <a:rPr lang="zh-CN" altLang="zh-CN" smtClean="0"/>
              <a:t>嵌入式处理器</a:t>
            </a:r>
            <a:r>
              <a:rPr lang="zh-CN" altLang="en-US" smtClean="0"/>
              <a:t>；</a:t>
            </a:r>
            <a:endParaRPr lang="en-US" altLang="zh-CN" smtClean="0"/>
          </a:p>
          <a:p>
            <a:pPr lvl="1"/>
            <a:r>
              <a:rPr lang="en-US" altLang="zh-CN" smtClean="0"/>
              <a:t>ARM</a:t>
            </a:r>
            <a:r>
              <a:rPr lang="zh-CN" altLang="zh-CN" smtClean="0"/>
              <a:t>专业处理器</a:t>
            </a:r>
            <a:endParaRPr lang="zh-CN" altLang="en-US" dirty="0"/>
          </a:p>
        </p:txBody>
      </p:sp>
    </p:spTree>
    <p:extLst>
      <p:ext uri="{BB962C8B-B14F-4D97-AF65-F5344CB8AC3E}">
        <p14:creationId xmlns:p14="http://schemas.microsoft.com/office/powerpoint/2010/main" val="37716642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ARM </a:t>
            </a:r>
            <a:r>
              <a:rPr lang="zh-CN" altLang="en-US" smtClean="0"/>
              <a:t>处理器系列命名规则</a:t>
            </a:r>
            <a:endParaRPr lang="zh-CN" altLang="en-US" dirty="0"/>
          </a:p>
        </p:txBody>
      </p:sp>
      <p:sp>
        <p:nvSpPr>
          <p:cNvPr id="4" name="文本占位符 3"/>
          <p:cNvSpPr>
            <a:spLocks noGrp="1"/>
          </p:cNvSpPr>
          <p:nvPr>
            <p:ph type="body" sz="quarter" idx="10"/>
          </p:nvPr>
        </p:nvSpPr>
        <p:spPr/>
        <p:txBody>
          <a:bodyPr/>
          <a:lstStyle/>
          <a:p>
            <a:r>
              <a:rPr lang="zh-CN" altLang="en-US" smtClean="0"/>
              <a:t>命名格式：</a:t>
            </a:r>
            <a:r>
              <a:rPr lang="en-US" altLang="zh-CN" smtClean="0"/>
              <a:t>ARM {x} {y} {z} {T} {D} {M} {I} </a:t>
            </a:r>
          </a:p>
          <a:p>
            <a:pPr lvl="1"/>
            <a:r>
              <a:rPr lang="en-US" altLang="zh-CN" smtClean="0"/>
              <a:t>x</a:t>
            </a:r>
            <a:r>
              <a:rPr lang="zh-CN" altLang="en-US" smtClean="0"/>
              <a:t>：处理器系列，是共享相同硬件特性的一组处理器，如：</a:t>
            </a:r>
            <a:r>
              <a:rPr lang="en-US" altLang="zh-CN" smtClean="0"/>
              <a:t>ARM7TDMI</a:t>
            </a:r>
            <a:r>
              <a:rPr lang="zh-CN" altLang="en-US" smtClean="0"/>
              <a:t>、</a:t>
            </a:r>
            <a:r>
              <a:rPr lang="en-US" altLang="zh-CN" smtClean="0"/>
              <a:t>ARM740T </a:t>
            </a:r>
            <a:r>
              <a:rPr lang="zh-CN" altLang="en-US" smtClean="0"/>
              <a:t>都属于 </a:t>
            </a:r>
            <a:r>
              <a:rPr lang="en-US" altLang="zh-CN" smtClean="0"/>
              <a:t>ARM7 </a:t>
            </a:r>
            <a:r>
              <a:rPr lang="zh-CN" altLang="en-US" smtClean="0"/>
              <a:t>系列</a:t>
            </a:r>
            <a:endParaRPr lang="en-US" altLang="zh-CN" smtClean="0"/>
          </a:p>
          <a:p>
            <a:pPr lvl="1"/>
            <a:r>
              <a:rPr lang="en-US" altLang="zh-CN" smtClean="0"/>
              <a:t>y</a:t>
            </a:r>
            <a:r>
              <a:rPr lang="zh-CN" altLang="en-US" smtClean="0"/>
              <a:t>：存储管理 </a:t>
            </a:r>
            <a:r>
              <a:rPr lang="en-US" altLang="zh-CN" smtClean="0"/>
              <a:t>/ </a:t>
            </a:r>
            <a:r>
              <a:rPr lang="zh-CN" altLang="en-US" smtClean="0"/>
              <a:t>保护单元</a:t>
            </a:r>
            <a:endParaRPr lang="en-US" altLang="zh-CN" smtClean="0"/>
          </a:p>
          <a:p>
            <a:pPr lvl="1"/>
            <a:r>
              <a:rPr lang="en-US" altLang="zh-CN" smtClean="0"/>
              <a:t>z</a:t>
            </a:r>
            <a:r>
              <a:rPr lang="zh-CN" altLang="en-US" smtClean="0"/>
              <a:t>：</a:t>
            </a:r>
            <a:r>
              <a:rPr lang="en-US" altLang="zh-CN" smtClean="0"/>
              <a:t>Cache</a:t>
            </a:r>
          </a:p>
          <a:p>
            <a:pPr lvl="1"/>
            <a:r>
              <a:rPr lang="en-US" altLang="zh-CN" smtClean="0"/>
              <a:t>T</a:t>
            </a:r>
            <a:r>
              <a:rPr lang="zh-CN" altLang="en-US" smtClean="0"/>
              <a:t>：</a:t>
            </a:r>
            <a:r>
              <a:rPr lang="en-US" altLang="zh-CN" smtClean="0"/>
              <a:t>Thumb</a:t>
            </a:r>
            <a:r>
              <a:rPr lang="zh-CN" altLang="en-US" smtClean="0"/>
              <a:t>，</a:t>
            </a:r>
            <a:r>
              <a:rPr lang="en-US" altLang="zh-CN" smtClean="0"/>
              <a:t>Thumb16 </a:t>
            </a:r>
            <a:r>
              <a:rPr lang="zh-CN" altLang="en-US" smtClean="0"/>
              <a:t>位译码器</a:t>
            </a:r>
            <a:endParaRPr lang="en-US" altLang="zh-CN" smtClean="0"/>
          </a:p>
          <a:p>
            <a:pPr lvl="1"/>
            <a:r>
              <a:rPr lang="en-US" altLang="zh-CN" smtClean="0"/>
              <a:t>D</a:t>
            </a:r>
            <a:r>
              <a:rPr lang="zh-CN" altLang="en-US" smtClean="0"/>
              <a:t>：</a:t>
            </a:r>
            <a:r>
              <a:rPr lang="en-US" altLang="zh-CN" smtClean="0"/>
              <a:t>Debug</a:t>
            </a:r>
            <a:r>
              <a:rPr lang="zh-CN" altLang="en-US" smtClean="0"/>
              <a:t>，</a:t>
            </a:r>
            <a:r>
              <a:rPr lang="en-US" altLang="zh-CN" smtClean="0"/>
              <a:t>JTAG </a:t>
            </a:r>
            <a:r>
              <a:rPr lang="zh-CN" altLang="en-US" smtClean="0"/>
              <a:t>调试器</a:t>
            </a:r>
            <a:endParaRPr lang="en-US" altLang="zh-CN" smtClean="0"/>
          </a:p>
          <a:p>
            <a:pPr lvl="1"/>
            <a:r>
              <a:rPr lang="en-US" altLang="zh-CN" smtClean="0"/>
              <a:t>M</a:t>
            </a:r>
            <a:r>
              <a:rPr lang="zh-CN" altLang="en-US" smtClean="0"/>
              <a:t>：</a:t>
            </a:r>
            <a:r>
              <a:rPr lang="en-US" altLang="zh-CN" smtClean="0"/>
              <a:t>Multipler</a:t>
            </a:r>
            <a:r>
              <a:rPr lang="zh-CN" altLang="en-US" smtClean="0"/>
              <a:t>，快速乘法器</a:t>
            </a:r>
            <a:endParaRPr lang="en-US" altLang="zh-CN" smtClean="0"/>
          </a:p>
          <a:p>
            <a:pPr lvl="1"/>
            <a:r>
              <a:rPr lang="en-US" altLang="zh-CN" smtClean="0"/>
              <a:t>I</a:t>
            </a:r>
            <a:r>
              <a:rPr lang="zh-CN" altLang="en-US" smtClean="0"/>
              <a:t>：</a:t>
            </a:r>
            <a:r>
              <a:rPr lang="en-US" altLang="zh-CN" smtClean="0"/>
              <a:t>Embedded ICE Logic</a:t>
            </a:r>
            <a:r>
              <a:rPr lang="zh-CN" altLang="en-US" smtClean="0"/>
              <a:t>，嵌入式跟踪宏单元</a:t>
            </a:r>
            <a:endParaRPr lang="en-US" altLang="zh-CN" dirty="0" smtClean="0"/>
          </a:p>
        </p:txBody>
      </p:sp>
    </p:spTree>
    <p:extLst>
      <p:ext uri="{BB962C8B-B14F-4D97-AF65-F5344CB8AC3E}">
        <p14:creationId xmlns:p14="http://schemas.microsoft.com/office/powerpoint/2010/main" val="2686774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mtClean="0"/>
              <a:t>鲲鹏处理器是</a:t>
            </a:r>
            <a:r>
              <a:rPr lang="zh-CN" altLang="zh-CN" smtClean="0"/>
              <a:t>面向</a:t>
            </a:r>
            <a:r>
              <a:rPr lang="en-US" altLang="zh-CN" smtClean="0"/>
              <a:t>ICT</a:t>
            </a:r>
            <a:r>
              <a:rPr lang="zh-CN" altLang="zh-CN" smtClean="0"/>
              <a:t>领域兼容</a:t>
            </a:r>
            <a:r>
              <a:rPr lang="en-US" altLang="zh-CN" smtClean="0"/>
              <a:t>ARM 64bit</a:t>
            </a:r>
            <a:r>
              <a:rPr lang="zh-CN" altLang="zh-CN" smtClean="0"/>
              <a:t>指令集的多核处理器芯片</a:t>
            </a:r>
            <a:r>
              <a:rPr lang="zh-CN" altLang="en-US" smtClean="0"/>
              <a:t>，基于华为</a:t>
            </a:r>
            <a:r>
              <a:rPr lang="zh-CN" altLang="zh-CN" smtClean="0"/>
              <a:t>自研的具有完全知识产权的</a:t>
            </a:r>
            <a:r>
              <a:rPr lang="en-US" altLang="zh-CN" smtClean="0"/>
              <a:t>ARM V8</a:t>
            </a:r>
            <a:r>
              <a:rPr lang="zh-CN" altLang="zh-CN" smtClean="0"/>
              <a:t>架构</a:t>
            </a:r>
            <a:r>
              <a:rPr lang="zh-CN" altLang="en-US" smtClean="0"/>
              <a:t>，采用业界领先的</a:t>
            </a:r>
            <a:r>
              <a:rPr lang="en-US" altLang="zh-CN" smtClean="0"/>
              <a:t>7nm</a:t>
            </a:r>
            <a:r>
              <a:rPr lang="zh-CN" altLang="en-US" smtClean="0"/>
              <a:t>制程，多</a:t>
            </a:r>
            <a:r>
              <a:rPr lang="en-US" altLang="zh-CN" smtClean="0"/>
              <a:t>Die</a:t>
            </a:r>
            <a:r>
              <a:rPr lang="zh-CN" altLang="en-US" smtClean="0"/>
              <a:t>合封的</a:t>
            </a:r>
            <a:r>
              <a:rPr lang="en-US" altLang="zh-CN" smtClean="0"/>
              <a:t>Chiplet</a:t>
            </a:r>
            <a:r>
              <a:rPr lang="zh-CN" altLang="en-US" smtClean="0"/>
              <a:t>封装工艺，在</a:t>
            </a:r>
            <a:r>
              <a:rPr lang="zh-CN" altLang="zh-CN" smtClean="0"/>
              <a:t>提供强大计算能力</a:t>
            </a:r>
            <a:r>
              <a:rPr lang="zh-CN" altLang="en-US" smtClean="0"/>
              <a:t>的同时还集成了</a:t>
            </a:r>
            <a:r>
              <a:rPr lang="zh-CN" altLang="zh-CN" smtClean="0"/>
              <a:t>丰富且强大的</a:t>
            </a:r>
            <a:r>
              <a:rPr lang="en-US" altLang="zh-CN" smtClean="0"/>
              <a:t>I/O</a:t>
            </a:r>
            <a:r>
              <a:rPr lang="zh-CN" altLang="zh-CN" smtClean="0"/>
              <a:t>能力</a:t>
            </a:r>
            <a:r>
              <a:rPr lang="zh-CN" altLang="en-US" smtClean="0"/>
              <a:t>，为行业用户实现业务加速提供支撑。</a:t>
            </a:r>
            <a:endParaRPr lang="en-US" altLang="zh-CN" smtClean="0"/>
          </a:p>
          <a:p>
            <a:r>
              <a:rPr lang="zh-CN" altLang="en-US" smtClean="0"/>
              <a:t>本章将以</a:t>
            </a:r>
            <a:r>
              <a:rPr lang="zh-CN" altLang="zh-CN" smtClean="0"/>
              <a:t>兼容</a:t>
            </a:r>
            <a:r>
              <a:rPr lang="en-US" altLang="zh-CN" smtClean="0"/>
              <a:t>ARMv8-A</a:t>
            </a:r>
            <a:r>
              <a:rPr lang="zh-CN" altLang="zh-CN" smtClean="0"/>
              <a:t>架构的</a:t>
            </a:r>
            <a:r>
              <a:rPr lang="en-US" altLang="zh-CN" smtClean="0"/>
              <a:t>TaiShan V110</a:t>
            </a:r>
            <a:r>
              <a:rPr lang="zh-CN" altLang="zh-CN" smtClean="0"/>
              <a:t>处理器核</a:t>
            </a:r>
            <a:r>
              <a:rPr lang="zh-CN" altLang="en-US" smtClean="0"/>
              <a:t>为例介绍基于</a:t>
            </a:r>
            <a:r>
              <a:rPr lang="en-US" altLang="zh-CN" smtClean="0"/>
              <a:t>ARMv8</a:t>
            </a:r>
            <a:r>
              <a:rPr lang="zh-CN" altLang="en-US" smtClean="0"/>
              <a:t>架构的</a:t>
            </a:r>
            <a:r>
              <a:rPr lang="zh-CN" altLang="zh-CN" smtClean="0"/>
              <a:t>处理器片上系统的整体架构</a:t>
            </a:r>
            <a:r>
              <a:rPr lang="zh-CN" altLang="en-US" smtClean="0"/>
              <a:t>和</a:t>
            </a:r>
            <a:r>
              <a:rPr lang="zh-CN" altLang="zh-CN" smtClean="0"/>
              <a:t>组织结构</a:t>
            </a:r>
            <a:r>
              <a:rPr lang="zh-CN" altLang="en-US" smtClean="0"/>
              <a:t>；</a:t>
            </a:r>
            <a:r>
              <a:rPr lang="zh-CN" altLang="zh-CN" smtClean="0"/>
              <a:t>讨论</a:t>
            </a:r>
            <a:r>
              <a:rPr lang="zh-CN" altLang="en-US" smtClean="0"/>
              <a:t>基于鲲鹏处理器</a:t>
            </a:r>
            <a:r>
              <a:rPr lang="zh-CN" altLang="zh-CN" smtClean="0"/>
              <a:t>的</a:t>
            </a:r>
            <a:r>
              <a:rPr lang="zh-CN" altLang="en-US" smtClean="0"/>
              <a:t>面向高端的</a:t>
            </a:r>
            <a:r>
              <a:rPr lang="en-US" altLang="zh-CN" smtClean="0"/>
              <a:t>TaiShan</a:t>
            </a:r>
            <a:r>
              <a:rPr lang="zh-CN" altLang="zh-CN" smtClean="0"/>
              <a:t>服务器</a:t>
            </a:r>
            <a:r>
              <a:rPr lang="zh-CN" altLang="en-US" smtClean="0"/>
              <a:t>的</a:t>
            </a:r>
            <a:r>
              <a:rPr lang="zh-CN" altLang="zh-CN" smtClean="0"/>
              <a:t>特性</a:t>
            </a:r>
            <a:r>
              <a:rPr lang="zh-CN" altLang="en-US" smtClean="0"/>
              <a:t>、</a:t>
            </a:r>
            <a:r>
              <a:rPr lang="zh-CN" altLang="zh-CN" smtClean="0"/>
              <a:t>体系结构与管理架构，以及与鲲鹏系统的设备输入</a:t>
            </a:r>
            <a:r>
              <a:rPr lang="en-US" altLang="zh-CN" smtClean="0"/>
              <a:t>/</a:t>
            </a:r>
            <a:r>
              <a:rPr lang="zh-CN" altLang="zh-CN" smtClean="0"/>
              <a:t>输出</a:t>
            </a:r>
            <a:r>
              <a:rPr lang="zh-CN" altLang="en-US" smtClean="0"/>
              <a:t>相</a:t>
            </a:r>
            <a:r>
              <a:rPr lang="zh-CN" altLang="zh-CN" smtClean="0"/>
              <a:t>关的部件结构。</a:t>
            </a:r>
            <a:endParaRPr lang="zh-CN" altLang="zh-CN" dirty="0"/>
          </a:p>
        </p:txBody>
      </p:sp>
    </p:spTree>
    <p:extLst>
      <p:ext uri="{BB962C8B-B14F-4D97-AF65-F5344CB8AC3E}">
        <p14:creationId xmlns:p14="http://schemas.microsoft.com/office/powerpoint/2010/main" val="6912166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ARM</a:t>
            </a:r>
            <a:r>
              <a:rPr lang="zh-CN" altLang="en-US" dirty="0"/>
              <a:t>架构</a:t>
            </a:r>
            <a:r>
              <a:rPr lang="zh-CN" altLang="en-US" dirty="0" smtClean="0"/>
              <a:t>发展史 </a:t>
            </a:r>
            <a:r>
              <a:rPr lang="en-US" altLang="zh-CN" dirty="0" smtClean="0"/>
              <a:t>(1)</a:t>
            </a:r>
            <a:endParaRPr lang="zh-CN" altLang="en-US" dirty="0"/>
          </a:p>
        </p:txBody>
      </p:sp>
      <p:grpSp>
        <p:nvGrpSpPr>
          <p:cNvPr id="7" name="组合 6"/>
          <p:cNvGrpSpPr/>
          <p:nvPr/>
        </p:nvGrpSpPr>
        <p:grpSpPr>
          <a:xfrm>
            <a:off x="1066857" y="1052513"/>
            <a:ext cx="7468635" cy="5154253"/>
            <a:chOff x="442912" y="1233488"/>
            <a:chExt cx="7468635" cy="515425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2" y="1233488"/>
              <a:ext cx="7468635" cy="5154253"/>
            </a:xfrm>
            <a:prstGeom prst="rect">
              <a:avLst/>
            </a:prstGeom>
          </p:spPr>
        </p:pic>
        <p:sp>
          <p:nvSpPr>
            <p:cNvPr id="6" name="矩形 5"/>
            <p:cNvSpPr/>
            <p:nvPr/>
          </p:nvSpPr>
          <p:spPr>
            <a:xfrm>
              <a:off x="6179299" y="5810132"/>
              <a:ext cx="1681133" cy="51115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41777921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ARM</a:t>
            </a:r>
            <a:r>
              <a:rPr lang="zh-CN" altLang="en-US" dirty="0"/>
              <a:t>架构</a:t>
            </a:r>
            <a:r>
              <a:rPr lang="zh-CN" altLang="en-US" dirty="0" smtClean="0"/>
              <a:t>发展史 </a:t>
            </a:r>
            <a:r>
              <a:rPr lang="en-US" altLang="zh-CN" dirty="0" smtClean="0"/>
              <a:t>(2)</a:t>
            </a:r>
            <a:endParaRPr lang="zh-CN" altLang="en-US" dirty="0"/>
          </a:p>
        </p:txBody>
      </p:sp>
      <p:grpSp>
        <p:nvGrpSpPr>
          <p:cNvPr id="3" name="组合 2"/>
          <p:cNvGrpSpPr/>
          <p:nvPr/>
        </p:nvGrpSpPr>
        <p:grpSpPr>
          <a:xfrm>
            <a:off x="1423361" y="1208096"/>
            <a:ext cx="8624281" cy="4875354"/>
            <a:chOff x="1385710" y="1369460"/>
            <a:chExt cx="8956665" cy="525789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710" y="1369460"/>
              <a:ext cx="8956665" cy="5257893"/>
            </a:xfrm>
            <a:prstGeom prst="rect">
              <a:avLst/>
            </a:prstGeom>
          </p:spPr>
        </p:pic>
        <p:sp>
          <p:nvSpPr>
            <p:cNvPr id="2" name="矩形 1"/>
            <p:cNvSpPr/>
            <p:nvPr/>
          </p:nvSpPr>
          <p:spPr>
            <a:xfrm>
              <a:off x="1828800" y="6196338"/>
              <a:ext cx="1499389" cy="283975"/>
            </a:xfrm>
            <a:prstGeom prst="rect">
              <a:avLst/>
            </a:prstGeom>
            <a:solidFill>
              <a:srgbClr val="E4E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707391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ARM</a:t>
            </a:r>
            <a:r>
              <a:rPr lang="zh-CN" altLang="en-US" smtClean="0"/>
              <a:t>架构发展史 </a:t>
            </a:r>
            <a:r>
              <a:rPr lang="en-US" altLang="zh-CN" smtClean="0"/>
              <a:t>(3)</a:t>
            </a:r>
            <a:endParaRPr lang="zh-CN" altLang="en-US" dirty="0"/>
          </a:p>
        </p:txBody>
      </p:sp>
      <p:sp>
        <p:nvSpPr>
          <p:cNvPr id="3" name="文本占位符 2"/>
          <p:cNvSpPr>
            <a:spLocks noGrp="1"/>
          </p:cNvSpPr>
          <p:nvPr>
            <p:ph type="body" sz="quarter" idx="10"/>
          </p:nvPr>
        </p:nvSpPr>
        <p:spPr/>
        <p:txBody>
          <a:bodyPr/>
          <a:lstStyle/>
          <a:p>
            <a:r>
              <a:rPr lang="zh-CN" altLang="en-US" smtClean="0"/>
              <a:t>从</a:t>
            </a:r>
            <a:r>
              <a:rPr lang="en-US" altLang="zh-CN" smtClean="0"/>
              <a:t>ARM v7</a:t>
            </a:r>
            <a:r>
              <a:rPr lang="zh-CN" altLang="en-US" smtClean="0"/>
              <a:t>开始，</a:t>
            </a:r>
            <a:r>
              <a:rPr lang="en-US" altLang="zh-CN" smtClean="0"/>
              <a:t>CPU</a:t>
            </a:r>
            <a:r>
              <a:rPr lang="zh-CN" altLang="en-US" smtClean="0"/>
              <a:t>命名为</a:t>
            </a:r>
            <a:r>
              <a:rPr lang="en-US" altLang="zh-CN" smtClean="0"/>
              <a:t>Cortex</a:t>
            </a:r>
            <a:r>
              <a:rPr lang="zh-CN" altLang="en-US" smtClean="0"/>
              <a:t>，并划分为</a:t>
            </a:r>
            <a:r>
              <a:rPr lang="en-US" altLang="zh-CN" smtClean="0"/>
              <a:t>A</a:t>
            </a:r>
            <a:r>
              <a:rPr lang="zh-CN" altLang="en-US" smtClean="0"/>
              <a:t>、</a:t>
            </a:r>
            <a:r>
              <a:rPr lang="en-US" altLang="zh-CN" smtClean="0"/>
              <a:t>R</a:t>
            </a:r>
            <a:r>
              <a:rPr lang="zh-CN" altLang="en-US" smtClean="0"/>
              <a:t>、</a:t>
            </a:r>
            <a:r>
              <a:rPr lang="en-US" altLang="zh-CN" smtClean="0"/>
              <a:t>M</a:t>
            </a:r>
            <a:r>
              <a:rPr lang="zh-CN" altLang="en-US" smtClean="0"/>
              <a:t>三大系列，分别为不同的市场提供服务；</a:t>
            </a:r>
            <a:endParaRPr lang="en-US" altLang="zh-CN" smtClean="0"/>
          </a:p>
          <a:p>
            <a:pPr lvl="1"/>
            <a:r>
              <a:rPr lang="en-US" altLang="zh-CN" smtClean="0"/>
              <a:t>A (Application)</a:t>
            </a:r>
            <a:r>
              <a:rPr lang="zh-CN" altLang="en-US" smtClean="0"/>
              <a:t>系列：应用型处理器，面向具有复杂软件操作系统的面向用户的应用，为手机、平板、</a:t>
            </a:r>
            <a:r>
              <a:rPr lang="en-US" altLang="zh-CN" smtClean="0"/>
              <a:t>AP</a:t>
            </a:r>
            <a:r>
              <a:rPr lang="zh-CN" altLang="en-US" smtClean="0"/>
              <a:t>等终端设备提供全方位的解决方案；</a:t>
            </a:r>
            <a:endParaRPr lang="en-US" altLang="zh-CN" smtClean="0"/>
          </a:p>
          <a:p>
            <a:pPr lvl="1"/>
            <a:r>
              <a:rPr lang="en-US" altLang="zh-CN" smtClean="0"/>
              <a:t>R (Real-Time)</a:t>
            </a:r>
            <a:r>
              <a:rPr lang="zh-CN" altLang="en-US" smtClean="0"/>
              <a:t>系列：实时高性能处理器，为要求可靠性、高可用性、容错功能、可维护性和实时响应的嵌入式系统提供高性能计算解决方案；</a:t>
            </a:r>
            <a:endParaRPr lang="en-US" altLang="zh-CN" smtClean="0"/>
          </a:p>
          <a:p>
            <a:pPr lvl="1"/>
            <a:r>
              <a:rPr lang="en-US" altLang="zh-CN" smtClean="0"/>
              <a:t>M (Microcontroller)</a:t>
            </a:r>
            <a:r>
              <a:rPr lang="zh-CN" altLang="en-US" smtClean="0"/>
              <a:t>系列：高能效、易于使用的处理器，主要用于通用低端，工业，消费电子领域微控制器。</a:t>
            </a:r>
            <a:endParaRPr lang="zh-CN" altLang="en-US" dirty="0"/>
          </a:p>
        </p:txBody>
      </p:sp>
    </p:spTree>
    <p:extLst>
      <p:ext uri="{BB962C8B-B14F-4D97-AF65-F5344CB8AC3E}">
        <p14:creationId xmlns:p14="http://schemas.microsoft.com/office/powerpoint/2010/main" val="13834102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ARM</a:t>
            </a:r>
            <a:r>
              <a:rPr lang="zh-CN" altLang="en-US" dirty="0" smtClean="0"/>
              <a:t>架构发展史 </a:t>
            </a:r>
            <a:r>
              <a:rPr lang="en-US" altLang="zh-CN" dirty="0" smtClean="0"/>
              <a:t>(4)</a:t>
            </a:r>
            <a:endParaRPr lang="zh-CN" altLang="en-US" dirty="0"/>
          </a:p>
        </p:txBody>
      </p:sp>
      <p:pic>
        <p:nvPicPr>
          <p:cNvPr id="4" name="图片 3"/>
          <p:cNvPicPr>
            <a:picLocks noChangeAspect="1"/>
          </p:cNvPicPr>
          <p:nvPr/>
        </p:nvPicPr>
        <p:blipFill>
          <a:blip r:embed="rId2"/>
          <a:stretch>
            <a:fillRect/>
          </a:stretch>
        </p:blipFill>
        <p:spPr>
          <a:xfrm>
            <a:off x="6125925" y="1785372"/>
            <a:ext cx="5415448" cy="3437465"/>
          </a:xfrm>
          <a:prstGeom prst="rect">
            <a:avLst/>
          </a:prstGeom>
        </p:spPr>
      </p:pic>
      <p:pic>
        <p:nvPicPr>
          <p:cNvPr id="5" name="图片 4"/>
          <p:cNvPicPr>
            <a:picLocks noChangeAspect="1"/>
          </p:cNvPicPr>
          <p:nvPr/>
        </p:nvPicPr>
        <p:blipFill rotWithShape="1">
          <a:blip r:embed="rId3"/>
          <a:srcRect l="14763" t="3557" r="16054" b="12477"/>
          <a:stretch/>
        </p:blipFill>
        <p:spPr>
          <a:xfrm>
            <a:off x="731838" y="1742738"/>
            <a:ext cx="5245099" cy="3683225"/>
          </a:xfrm>
          <a:prstGeom prst="rect">
            <a:avLst/>
          </a:prstGeom>
        </p:spPr>
      </p:pic>
    </p:spTree>
    <p:extLst>
      <p:ext uri="{BB962C8B-B14F-4D97-AF65-F5344CB8AC3E}">
        <p14:creationId xmlns:p14="http://schemas.microsoft.com/office/powerpoint/2010/main" val="3363516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ARM</a:t>
            </a:r>
            <a:r>
              <a:rPr lang="zh-CN" altLang="en-US" smtClean="0"/>
              <a:t>服务器处理器的优势</a:t>
            </a:r>
            <a:endParaRPr lang="zh-CN" altLang="en-US" dirty="0"/>
          </a:p>
        </p:txBody>
      </p:sp>
      <p:sp>
        <p:nvSpPr>
          <p:cNvPr id="4" name="文本占位符 3"/>
          <p:cNvSpPr>
            <a:spLocks noGrp="1"/>
          </p:cNvSpPr>
          <p:nvPr>
            <p:ph type="body" sz="quarter" idx="10"/>
          </p:nvPr>
        </p:nvSpPr>
        <p:spPr/>
        <p:txBody>
          <a:bodyPr/>
          <a:lstStyle/>
          <a:p>
            <a:r>
              <a:rPr lang="zh-CN" altLang="en-US" smtClean="0"/>
              <a:t>低功耗一直以来都是</a:t>
            </a:r>
            <a:r>
              <a:rPr lang="en-US" altLang="zh-CN" smtClean="0"/>
              <a:t>ARM</a:t>
            </a:r>
            <a:r>
              <a:rPr lang="zh-CN" altLang="en-US" smtClean="0"/>
              <a:t>架构芯片最大的优势；</a:t>
            </a:r>
            <a:endParaRPr lang="en-US" altLang="zh-CN" smtClean="0"/>
          </a:p>
          <a:p>
            <a:r>
              <a:rPr lang="en-US" altLang="zh-CN" smtClean="0"/>
              <a:t>ARM</a:t>
            </a:r>
            <a:r>
              <a:rPr lang="zh-CN" altLang="en-US" smtClean="0"/>
              <a:t>架构的芯片在成本、集成度方面也有较大的优势；</a:t>
            </a:r>
            <a:endParaRPr lang="en-US" altLang="zh-CN" smtClean="0"/>
          </a:p>
          <a:p>
            <a:r>
              <a:rPr lang="zh-CN" altLang="en-US" smtClean="0"/>
              <a:t>端、边、云全场景同构互联与协同；</a:t>
            </a:r>
            <a:endParaRPr lang="en-US" altLang="zh-CN" smtClean="0"/>
          </a:p>
          <a:p>
            <a:r>
              <a:rPr lang="zh-CN" altLang="en-US" smtClean="0"/>
              <a:t>更高的并发处理效率；</a:t>
            </a:r>
            <a:endParaRPr lang="en-US" altLang="zh-CN" smtClean="0"/>
          </a:p>
          <a:p>
            <a:r>
              <a:rPr lang="zh-CN" altLang="en-US" smtClean="0"/>
              <a:t>多元化的市场供应</a:t>
            </a:r>
            <a:endParaRPr lang="en-US" altLang="zh-CN" smtClean="0"/>
          </a:p>
          <a:p>
            <a:endParaRPr lang="zh-CN" altLang="en-US" dirty="0"/>
          </a:p>
        </p:txBody>
      </p:sp>
    </p:spTree>
    <p:extLst>
      <p:ext uri="{BB962C8B-B14F-4D97-AF65-F5344CB8AC3E}">
        <p14:creationId xmlns:p14="http://schemas.microsoft.com/office/powerpoint/2010/main" val="12343742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a:xfrm>
            <a:off x="1019175" y="1844675"/>
            <a:ext cx="10153650" cy="4356100"/>
          </a:xfrm>
        </p:spPr>
        <p:txBody>
          <a:bodyPr/>
          <a:lstStyle/>
          <a:p>
            <a:pPr>
              <a:lnSpc>
                <a:spcPts val="2700"/>
              </a:lnSpc>
            </a:pPr>
            <a:r>
              <a:rPr lang="zh-CN" altLang="en-US" dirty="0" smtClean="0">
                <a:solidFill>
                  <a:schemeClr val="bg1">
                    <a:lumMod val="65000"/>
                  </a:schemeClr>
                </a:solidFill>
              </a:rPr>
              <a:t>计算机系统概述</a:t>
            </a:r>
            <a:endParaRPr lang="en-US" altLang="zh-CN" dirty="0" smtClean="0">
              <a:solidFill>
                <a:schemeClr val="bg1">
                  <a:lumMod val="65000"/>
                </a:schemeClr>
              </a:solidFill>
            </a:endParaRPr>
          </a:p>
          <a:p>
            <a:pPr>
              <a:lnSpc>
                <a:spcPts val="2700"/>
              </a:lnSpc>
            </a:pPr>
            <a:r>
              <a:rPr lang="en-US" altLang="zh-CN" dirty="0" smtClean="0">
                <a:solidFill>
                  <a:schemeClr val="bg1">
                    <a:lumMod val="65000"/>
                  </a:schemeClr>
                </a:solidFill>
              </a:rPr>
              <a:t>ARM</a:t>
            </a:r>
            <a:r>
              <a:rPr lang="zh-CN" altLang="en-US" dirty="0" smtClean="0">
                <a:solidFill>
                  <a:schemeClr val="bg1">
                    <a:lumMod val="65000"/>
                  </a:schemeClr>
                </a:solidFill>
              </a:rPr>
              <a:t>处理器体系结构</a:t>
            </a:r>
          </a:p>
          <a:p>
            <a:pPr>
              <a:lnSpc>
                <a:spcPts val="2700"/>
              </a:lnSpc>
            </a:pPr>
            <a:r>
              <a:rPr lang="zh-CN" altLang="en-US" b="1" dirty="0" smtClean="0"/>
              <a:t>鲲鹏系列处理器</a:t>
            </a:r>
            <a:endParaRPr lang="en-US" altLang="zh-CN" b="1" dirty="0" smtClean="0"/>
          </a:p>
          <a:p>
            <a:pPr lvl="1">
              <a:lnSpc>
                <a:spcPts val="2700"/>
              </a:lnSpc>
            </a:pPr>
            <a:r>
              <a:rPr lang="zh-CN" altLang="en-US" b="1" dirty="0" smtClean="0"/>
              <a:t>什么是鲲鹏</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系列芯片概览</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系列芯片规格</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系列芯片架构</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系列芯片加速器引擎功能</a:t>
            </a:r>
          </a:p>
          <a:p>
            <a:pPr>
              <a:lnSpc>
                <a:spcPts val="2700"/>
              </a:lnSpc>
            </a:pPr>
            <a:r>
              <a:rPr lang="zh-CN" altLang="en-US" dirty="0" smtClean="0">
                <a:solidFill>
                  <a:schemeClr val="bg1">
                    <a:lumMod val="65000"/>
                  </a:schemeClr>
                </a:solidFill>
              </a:rPr>
              <a:t>鲲鹏计算典型应用场景</a:t>
            </a:r>
          </a:p>
          <a:p>
            <a:pPr>
              <a:lnSpc>
                <a:spcPts val="2700"/>
              </a:lnSpc>
            </a:pPr>
            <a:r>
              <a:rPr lang="zh-CN" altLang="en-US" dirty="0" smtClean="0">
                <a:solidFill>
                  <a:schemeClr val="bg1">
                    <a:lumMod val="65000"/>
                  </a:schemeClr>
                </a:solidFill>
              </a:rPr>
              <a:t>鲲鹏软件开发工具链</a:t>
            </a:r>
            <a:endParaRPr lang="zh-CN" altLang="en-US" dirty="0">
              <a:solidFill>
                <a:schemeClr val="bg1">
                  <a:lumMod val="65000"/>
                </a:schemeClr>
              </a:solidFill>
            </a:endParaRPr>
          </a:p>
        </p:txBody>
      </p:sp>
    </p:spTree>
    <p:extLst>
      <p:ext uri="{BB962C8B-B14F-4D97-AF65-F5344CB8AC3E}">
        <p14:creationId xmlns:p14="http://schemas.microsoft.com/office/powerpoint/2010/main" val="4001492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鲲鹏不止是CPU"/>
          <p:cNvSpPr txBox="1"/>
          <p:nvPr/>
        </p:nvSpPr>
        <p:spPr>
          <a:xfrm>
            <a:off x="1867564" y="3581818"/>
            <a:ext cx="230807" cy="87682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255" tIns="114255" rIns="114255" bIns="114255">
            <a:spAutoFit/>
          </a:bodyPr>
          <a:lstStyle/>
          <a:p>
            <a:pPr algn="ctr" defTabSz="870617">
              <a:defRPr sz="4200">
                <a:solidFill>
                  <a:srgbClr val="FFFFFF"/>
                </a:solidFill>
                <a:latin typeface="FZLanTingHeiS-R-GB"/>
                <a:ea typeface="FZLanTingHeiS-R-GB"/>
                <a:cs typeface="FZLanTingHeiS-R-GB"/>
                <a:sym typeface="FZLanTingHeiS-R-GB"/>
              </a:defRPr>
            </a:pPr>
            <a:endParaRPr sz="4198" dirty="0">
              <a:latin typeface="Huawei Sans" panose="020C0503030203020204" pitchFamily="34" charset="0"/>
              <a:ea typeface="方正兰亭黑简体" panose="02000000000000000000" pitchFamily="2" charset="-122"/>
            </a:endParaRPr>
          </a:p>
        </p:txBody>
      </p:sp>
      <p:grpSp>
        <p:nvGrpSpPr>
          <p:cNvPr id="90" name="成组"/>
          <p:cNvGrpSpPr>
            <a:grpSpLocks noChangeAspect="1"/>
          </p:cNvGrpSpPr>
          <p:nvPr/>
        </p:nvGrpSpPr>
        <p:grpSpPr>
          <a:xfrm>
            <a:off x="1190240" y="1937567"/>
            <a:ext cx="2603553" cy="1844416"/>
            <a:chOff x="0" y="0"/>
            <a:chExt cx="5582453" cy="3088379"/>
          </a:xfrm>
        </p:grpSpPr>
        <p:grpSp>
          <p:nvGrpSpPr>
            <p:cNvPr id="91" name="组合 88"/>
            <p:cNvGrpSpPr/>
            <p:nvPr/>
          </p:nvGrpSpPr>
          <p:grpSpPr>
            <a:xfrm>
              <a:off x="4004025" y="15619"/>
              <a:ext cx="1440095" cy="3072757"/>
              <a:chOff x="0" y="-2"/>
              <a:chExt cx="1440093" cy="3072756"/>
            </a:xfrm>
          </p:grpSpPr>
          <p:pic>
            <p:nvPicPr>
              <p:cNvPr id="116" name="图片 110" descr="图片 110"/>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1278145" y="1278141"/>
                <a:ext cx="3072757" cy="516469"/>
              </a:xfrm>
              <a:prstGeom prst="rect">
                <a:avLst/>
              </a:prstGeom>
              <a:ln w="12700" cap="flat">
                <a:noFill/>
                <a:miter lim="400000"/>
              </a:ln>
              <a:effectLst/>
            </p:spPr>
          </p:pic>
          <p:pic>
            <p:nvPicPr>
              <p:cNvPr id="117" name="图片 111" descr="图片 11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777969" y="1278141"/>
                <a:ext cx="3072757" cy="516469"/>
              </a:xfrm>
              <a:prstGeom prst="rect">
                <a:avLst/>
              </a:prstGeom>
              <a:ln w="12700" cap="flat">
                <a:noFill/>
                <a:miter lim="400000"/>
              </a:ln>
              <a:effectLst/>
            </p:spPr>
          </p:pic>
          <p:pic>
            <p:nvPicPr>
              <p:cNvPr id="118" name="图片 112" descr="图片 1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354519" y="1278141"/>
                <a:ext cx="3072757" cy="516469"/>
              </a:xfrm>
              <a:prstGeom prst="rect">
                <a:avLst/>
              </a:prstGeom>
              <a:ln w="12700" cap="flat">
                <a:noFill/>
                <a:miter lim="400000"/>
              </a:ln>
              <a:effectLst/>
            </p:spPr>
          </p:pic>
        </p:grpSp>
        <p:grpSp>
          <p:nvGrpSpPr>
            <p:cNvPr id="92" name="组合 89"/>
            <p:cNvGrpSpPr/>
            <p:nvPr/>
          </p:nvGrpSpPr>
          <p:grpSpPr>
            <a:xfrm>
              <a:off x="2002796" y="16464"/>
              <a:ext cx="1913007" cy="3071915"/>
              <a:chOff x="-19998" y="-1"/>
              <a:chExt cx="1913006" cy="3071913"/>
            </a:xfrm>
          </p:grpSpPr>
          <p:pic>
            <p:nvPicPr>
              <p:cNvPr id="114" name="图片 108" descr="图片 10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99452" y="579453"/>
                <a:ext cx="3071913" cy="1913006"/>
              </a:xfrm>
              <a:prstGeom prst="rect">
                <a:avLst/>
              </a:prstGeom>
              <a:ln w="12700" cap="flat">
                <a:noFill/>
                <a:miter lim="400000"/>
              </a:ln>
              <a:effectLst/>
            </p:spPr>
          </p:pic>
          <p:pic>
            <p:nvPicPr>
              <p:cNvPr id="115" name="图片 109" descr="图片 10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096638" y="1276312"/>
                <a:ext cx="623901" cy="452588"/>
              </a:xfrm>
              <a:prstGeom prst="rect">
                <a:avLst/>
              </a:prstGeom>
              <a:ln w="12700" cap="flat">
                <a:noFill/>
                <a:miter lim="400000"/>
              </a:ln>
              <a:effectLst/>
            </p:spPr>
          </p:pic>
        </p:grpSp>
        <p:grpSp>
          <p:nvGrpSpPr>
            <p:cNvPr id="93" name="组合 91"/>
            <p:cNvGrpSpPr/>
            <p:nvPr/>
          </p:nvGrpSpPr>
          <p:grpSpPr>
            <a:xfrm>
              <a:off x="0" y="1"/>
              <a:ext cx="1913007" cy="3071912"/>
              <a:chOff x="0" y="0"/>
              <a:chExt cx="1913006" cy="3071911"/>
            </a:xfrm>
          </p:grpSpPr>
          <p:pic>
            <p:nvPicPr>
              <p:cNvPr id="112" name="图片 106" descr="图片 10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79453" y="579453"/>
                <a:ext cx="3071913" cy="1913007"/>
              </a:xfrm>
              <a:prstGeom prst="rect">
                <a:avLst/>
              </a:prstGeom>
              <a:ln w="12700" cap="flat">
                <a:noFill/>
                <a:miter lim="400000"/>
              </a:ln>
              <a:effectLst/>
            </p:spPr>
          </p:pic>
          <p:pic>
            <p:nvPicPr>
              <p:cNvPr id="113" name="图片 107" descr="图片 10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107489" y="1284967"/>
                <a:ext cx="623901" cy="452589"/>
              </a:xfrm>
              <a:prstGeom prst="rect">
                <a:avLst/>
              </a:prstGeom>
              <a:ln w="12700" cap="flat">
                <a:noFill/>
                <a:miter lim="400000"/>
              </a:ln>
              <a:effectLst/>
            </p:spPr>
          </p:pic>
        </p:grpSp>
        <p:sp>
          <p:nvSpPr>
            <p:cNvPr id="94" name="矩形"/>
            <p:cNvSpPr/>
            <p:nvPr/>
          </p:nvSpPr>
          <p:spPr>
            <a:xfrm>
              <a:off x="0" y="1252"/>
              <a:ext cx="1913005" cy="3065337"/>
            </a:xfrm>
            <a:prstGeom prst="rect">
              <a:avLst/>
            </a:prstGeom>
            <a:noFill/>
            <a:ln w="12700" cap="flat">
              <a:noFill/>
              <a:miter lim="400000"/>
            </a:ln>
            <a:effectLst/>
          </p:spPr>
          <p:txBody>
            <a:bodyPr wrap="square" lIns="114255" tIns="114255" rIns="114255" bIns="114255" numCol="1" anchor="t">
              <a:noAutofit/>
            </a:bodyPr>
            <a:lstStyle/>
            <a:p>
              <a:pPr algn="ctr">
                <a:defRPr sz="2200">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95" name="CPU Die"/>
            <p:cNvSpPr txBox="1"/>
            <p:nvPr/>
          </p:nvSpPr>
          <p:spPr>
            <a:xfrm>
              <a:off x="98930" y="29383"/>
              <a:ext cx="1913005" cy="66951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4255" tIns="114255" rIns="114255" bIns="114255" numCol="1" anchor="t">
              <a:noAutofit/>
            </a:bodyPr>
            <a:lstStyle>
              <a:lvl1pPr algn="ctr">
                <a:defRPr sz="1600" b="1">
                  <a:solidFill>
                    <a:srgbClr val="FFFFFF"/>
                  </a:solidFill>
                  <a:latin typeface="Huawei Sans"/>
                  <a:ea typeface="Huawei Sans"/>
                  <a:cs typeface="Huawei Sans"/>
                  <a:sym typeface="Huawei Sans"/>
                </a:defRPr>
              </a:lvl1pPr>
            </a:lstStyle>
            <a:p>
              <a:r>
                <a:rPr sz="1200" dirty="0">
                  <a:solidFill>
                    <a:schemeClr val="bg1"/>
                  </a:solidFill>
                  <a:latin typeface="Huawei Sans" panose="020C0503030203020204" pitchFamily="34" charset="0"/>
                  <a:ea typeface="方正兰亭黑简体" panose="02000000000000000000" pitchFamily="2" charset="-122"/>
                </a:rPr>
                <a:t>CPU Die</a:t>
              </a:r>
            </a:p>
          </p:txBody>
        </p:sp>
        <p:sp>
          <p:nvSpPr>
            <p:cNvPr id="96" name="矩形"/>
            <p:cNvSpPr/>
            <p:nvPr/>
          </p:nvSpPr>
          <p:spPr>
            <a:xfrm>
              <a:off x="2011940" y="1252"/>
              <a:ext cx="1913004" cy="3065337"/>
            </a:xfrm>
            <a:prstGeom prst="rect">
              <a:avLst/>
            </a:prstGeom>
            <a:noFill/>
            <a:ln w="12700" cap="flat">
              <a:noFill/>
              <a:miter lim="400000"/>
            </a:ln>
            <a:effectLst/>
          </p:spPr>
          <p:txBody>
            <a:bodyPr wrap="square" lIns="114255" tIns="114255" rIns="114255" bIns="114255" numCol="1" anchor="t">
              <a:noAutofit/>
            </a:bodyPr>
            <a:lstStyle/>
            <a:p>
              <a:pPr algn="ctr">
                <a:defRPr sz="2200">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97" name="CPU Die"/>
            <p:cNvSpPr txBox="1"/>
            <p:nvPr/>
          </p:nvSpPr>
          <p:spPr>
            <a:xfrm>
              <a:off x="2011940" y="1252"/>
              <a:ext cx="1913004" cy="66951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4255" tIns="114255" rIns="114255" bIns="114255" numCol="1" anchor="t">
              <a:noAutofit/>
            </a:bodyPr>
            <a:lstStyle>
              <a:lvl1pPr algn="ctr">
                <a:defRPr sz="1600" b="1">
                  <a:solidFill>
                    <a:srgbClr val="FFFFFF"/>
                  </a:solidFill>
                  <a:latin typeface="Huawei Sans"/>
                  <a:ea typeface="Huawei Sans"/>
                  <a:cs typeface="Huawei Sans"/>
                  <a:sym typeface="Huawei Sans"/>
                </a:defRPr>
              </a:lvl1pPr>
            </a:lstStyle>
            <a:p>
              <a:r>
                <a:rPr sz="1200" dirty="0">
                  <a:solidFill>
                    <a:schemeClr val="bg1"/>
                  </a:solidFill>
                  <a:latin typeface="Huawei Sans" panose="020C0503030203020204" pitchFamily="34" charset="0"/>
                  <a:ea typeface="方正兰亭黑简体" panose="02000000000000000000" pitchFamily="2" charset="-122"/>
                </a:rPr>
                <a:t>CPU Die</a:t>
              </a:r>
            </a:p>
          </p:txBody>
        </p:sp>
        <p:sp>
          <p:nvSpPr>
            <p:cNvPr id="98" name="矩形"/>
            <p:cNvSpPr/>
            <p:nvPr/>
          </p:nvSpPr>
          <p:spPr>
            <a:xfrm>
              <a:off x="4004030" y="1252"/>
              <a:ext cx="1440097" cy="3065337"/>
            </a:xfrm>
            <a:prstGeom prst="rect">
              <a:avLst/>
            </a:prstGeom>
            <a:noFill/>
            <a:ln w="12700" cap="flat">
              <a:noFill/>
              <a:miter lim="400000"/>
            </a:ln>
            <a:effectLst/>
          </p:spPr>
          <p:txBody>
            <a:bodyPr wrap="square" lIns="114255" tIns="114255" rIns="114255" bIns="114255" numCol="1" anchor="t">
              <a:noAutofit/>
            </a:bodyPr>
            <a:lstStyle/>
            <a:p>
              <a:pPr algn="ctr">
                <a:defRPr sz="2200">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99" name="I/O Die"/>
            <p:cNvSpPr txBox="1"/>
            <p:nvPr/>
          </p:nvSpPr>
          <p:spPr>
            <a:xfrm>
              <a:off x="3882984" y="20532"/>
              <a:ext cx="1699469" cy="577909"/>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4255" tIns="114255" rIns="114255" bIns="114255" numCol="1" anchor="t">
              <a:noAutofit/>
            </a:bodyPr>
            <a:lstStyle>
              <a:lvl1pPr algn="ctr">
                <a:defRPr sz="1600" b="1">
                  <a:solidFill>
                    <a:srgbClr val="FFFFFF"/>
                  </a:solidFill>
                  <a:latin typeface="Huawei Sans"/>
                  <a:ea typeface="Huawei Sans"/>
                  <a:cs typeface="Huawei Sans"/>
                  <a:sym typeface="Huawei Sans"/>
                </a:defRPr>
              </a:lvl1pPr>
            </a:lstStyle>
            <a:p>
              <a:r>
                <a:rPr sz="1200" dirty="0">
                  <a:solidFill>
                    <a:schemeClr val="bg1"/>
                  </a:solidFill>
                  <a:latin typeface="Huawei Sans" panose="020C0503030203020204" pitchFamily="34" charset="0"/>
                  <a:ea typeface="方正兰亭黑简体" panose="02000000000000000000" pitchFamily="2" charset="-122"/>
                </a:rPr>
                <a:t>I/O</a:t>
              </a:r>
              <a:r>
                <a:rPr lang="en-US" sz="1200" dirty="0">
                  <a:solidFill>
                    <a:schemeClr val="bg1"/>
                  </a:solidFill>
                  <a:latin typeface="Huawei Sans" panose="020C0503030203020204" pitchFamily="34" charset="0"/>
                  <a:ea typeface="方正兰亭黑简体" panose="02000000000000000000" pitchFamily="2" charset="-122"/>
                </a:rPr>
                <a:t> </a:t>
              </a:r>
              <a:r>
                <a:rPr sz="1200" dirty="0">
                  <a:solidFill>
                    <a:schemeClr val="bg1"/>
                  </a:solidFill>
                  <a:latin typeface="Huawei Sans" panose="020C0503030203020204" pitchFamily="34" charset="0"/>
                  <a:ea typeface="方正兰亭黑简体" panose="02000000000000000000" pitchFamily="2" charset="-122"/>
                </a:rPr>
                <a:t>Die</a:t>
              </a:r>
            </a:p>
          </p:txBody>
        </p:sp>
        <p:pic>
          <p:nvPicPr>
            <p:cNvPr id="100" name="图片 95" descr="图片 9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015044"/>
              <a:ext cx="649463" cy="357972"/>
            </a:xfrm>
            <a:prstGeom prst="rect">
              <a:avLst/>
            </a:prstGeom>
            <a:ln w="12700" cap="flat">
              <a:noFill/>
              <a:miter lim="400000"/>
            </a:ln>
            <a:effectLst/>
          </p:spPr>
        </p:pic>
        <p:pic>
          <p:nvPicPr>
            <p:cNvPr id="101" name="图片 96" descr="图片 9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592431"/>
              <a:ext cx="649463" cy="357972"/>
            </a:xfrm>
            <a:prstGeom prst="rect">
              <a:avLst/>
            </a:prstGeom>
            <a:ln w="12700" cap="flat">
              <a:noFill/>
              <a:miter lim="400000"/>
            </a:ln>
            <a:effectLst/>
          </p:spPr>
        </p:pic>
        <p:pic>
          <p:nvPicPr>
            <p:cNvPr id="102" name="图片 97" descr="图片 9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2169817"/>
              <a:ext cx="649463" cy="357972"/>
            </a:xfrm>
            <a:prstGeom prst="rect">
              <a:avLst/>
            </a:prstGeom>
            <a:ln w="12700" cap="flat">
              <a:noFill/>
              <a:miter lim="400000"/>
            </a:ln>
            <a:effectLst/>
          </p:spPr>
        </p:pic>
        <p:pic>
          <p:nvPicPr>
            <p:cNvPr id="103" name="图片 98" descr="图片 98"/>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1284079"/>
              <a:ext cx="250166" cy="475107"/>
            </a:xfrm>
            <a:prstGeom prst="rect">
              <a:avLst/>
            </a:prstGeom>
            <a:ln w="12700" cap="flat">
              <a:noFill/>
              <a:miter lim="400000"/>
            </a:ln>
            <a:effectLst/>
          </p:spPr>
        </p:pic>
        <p:pic>
          <p:nvPicPr>
            <p:cNvPr id="104" name="图片 99" descr="图片 9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2244569"/>
              <a:ext cx="250166" cy="475107"/>
            </a:xfrm>
            <a:prstGeom prst="rect">
              <a:avLst/>
            </a:prstGeom>
            <a:ln w="12700" cap="flat">
              <a:noFill/>
              <a:miter lim="400000"/>
            </a:ln>
            <a:effectLst/>
          </p:spPr>
        </p:pic>
        <p:pic>
          <p:nvPicPr>
            <p:cNvPr id="105" name="图片 100" descr="图片 10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1284079"/>
              <a:ext cx="250166" cy="475107"/>
            </a:xfrm>
            <a:prstGeom prst="rect">
              <a:avLst/>
            </a:prstGeom>
            <a:ln w="12700" cap="flat">
              <a:noFill/>
              <a:miter lim="400000"/>
            </a:ln>
            <a:effectLst/>
          </p:spPr>
        </p:pic>
        <p:pic>
          <p:nvPicPr>
            <p:cNvPr id="106" name="图片 101" descr="图片 10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2244569"/>
              <a:ext cx="250166" cy="475107"/>
            </a:xfrm>
            <a:prstGeom prst="rect">
              <a:avLst/>
            </a:prstGeom>
            <a:ln w="12700" cap="flat">
              <a:noFill/>
              <a:miter lim="400000"/>
            </a:ln>
            <a:effectLst/>
          </p:spPr>
        </p:pic>
        <p:pic>
          <p:nvPicPr>
            <p:cNvPr id="107" name="图片 102" descr="图片 10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1275844"/>
              <a:ext cx="250165" cy="475107"/>
            </a:xfrm>
            <a:prstGeom prst="rect">
              <a:avLst/>
            </a:prstGeom>
            <a:ln w="12700" cap="flat">
              <a:noFill/>
              <a:miter lim="400000"/>
            </a:ln>
            <a:effectLst/>
          </p:spPr>
        </p:pic>
        <p:pic>
          <p:nvPicPr>
            <p:cNvPr id="108" name="图片 103" descr="图片 10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2236334"/>
              <a:ext cx="250165" cy="475107"/>
            </a:xfrm>
            <a:prstGeom prst="rect">
              <a:avLst/>
            </a:prstGeom>
            <a:ln w="12700" cap="flat">
              <a:noFill/>
              <a:miter lim="400000"/>
            </a:ln>
            <a:effectLst/>
          </p:spPr>
        </p:pic>
        <p:pic>
          <p:nvPicPr>
            <p:cNvPr id="109" name="图片 104" descr="图片 10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1275844"/>
              <a:ext cx="250165" cy="475107"/>
            </a:xfrm>
            <a:prstGeom prst="rect">
              <a:avLst/>
            </a:prstGeom>
            <a:ln w="12700" cap="flat">
              <a:noFill/>
              <a:miter lim="400000"/>
            </a:ln>
            <a:effectLst/>
          </p:spPr>
        </p:pic>
        <p:pic>
          <p:nvPicPr>
            <p:cNvPr id="110" name="图片 105" descr="图片 10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2236334"/>
              <a:ext cx="250165" cy="475107"/>
            </a:xfrm>
            <a:prstGeom prst="rect">
              <a:avLst/>
            </a:prstGeom>
            <a:ln w="12700" cap="flat">
              <a:noFill/>
              <a:miter lim="400000"/>
            </a:ln>
            <a:effectLst/>
          </p:spPr>
        </p:pic>
        <p:sp>
          <p:nvSpPr>
            <p:cNvPr id="111" name="矩形 123"/>
            <p:cNvSpPr/>
            <p:nvPr/>
          </p:nvSpPr>
          <p:spPr>
            <a:xfrm>
              <a:off x="4" y="0"/>
              <a:ext cx="5444119" cy="3066589"/>
            </a:xfrm>
            <a:prstGeom prst="rect">
              <a:avLst/>
            </a:prstGeom>
            <a:noFill/>
            <a:ln w="25400" cap="flat">
              <a:solidFill>
                <a:srgbClr val="C70001"/>
              </a:solidFill>
              <a:prstDash val="sysDot"/>
              <a:miter lim="400000"/>
            </a:ln>
            <a:effectLst/>
          </p:spPr>
          <p:txBody>
            <a:bodyPr wrap="square" lIns="114255" tIns="114255" rIns="114255" bIns="114255" numCol="1" anchor="ctr">
              <a:noAutofit/>
            </a:bodyPr>
            <a:lstStyle/>
            <a:p>
              <a:pPr algn="ctr">
                <a:defRPr>
                  <a:solidFill>
                    <a:srgbClr val="FFFFFF"/>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grpSp>
      <p:pic>
        <p:nvPicPr>
          <p:cNvPr id="119" name="芯片.png" descr="芯片.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76007" y="2300786"/>
            <a:ext cx="1333531" cy="1067106"/>
          </a:xfrm>
          <a:prstGeom prst="rect">
            <a:avLst/>
          </a:prstGeom>
          <a:ln w="12700">
            <a:miter lim="400000"/>
          </a:ln>
        </p:spPr>
      </p:pic>
      <p:sp>
        <p:nvSpPr>
          <p:cNvPr id="120" name="文本框 10"/>
          <p:cNvSpPr txBox="1"/>
          <p:nvPr/>
        </p:nvSpPr>
        <p:spPr>
          <a:xfrm>
            <a:off x="4396890" y="3145022"/>
            <a:ext cx="1153711" cy="4337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鲲鹏开放主板</a:t>
            </a:r>
            <a:endParaRPr sz="1200" dirty="0">
              <a:solidFill>
                <a:schemeClr val="tx1"/>
              </a:solidFill>
              <a:latin typeface="Huawei Sans" panose="020C0503030203020204" pitchFamily="34" charset="0"/>
              <a:ea typeface="方正兰亭黑简体" panose="02000000000000000000" pitchFamily="2" charset="-122"/>
            </a:endParaRPr>
          </a:p>
        </p:txBody>
      </p:sp>
      <p:pic>
        <p:nvPicPr>
          <p:cNvPr id="121" name="图片 1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7869" y="2282672"/>
            <a:ext cx="2181962" cy="1227354"/>
          </a:xfrm>
          <a:prstGeom prst="rect">
            <a:avLst/>
          </a:prstGeom>
        </p:spPr>
      </p:pic>
      <p:sp>
        <p:nvSpPr>
          <p:cNvPr id="122" name="文本框 10"/>
          <p:cNvSpPr txBox="1"/>
          <p:nvPr/>
        </p:nvSpPr>
        <p:spPr>
          <a:xfrm>
            <a:off x="6391250" y="3130598"/>
            <a:ext cx="999883" cy="4337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鲲鹏服务器</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23" name="文本框 10"/>
          <p:cNvSpPr txBox="1"/>
          <p:nvPr/>
        </p:nvSpPr>
        <p:spPr>
          <a:xfrm>
            <a:off x="4712991" y="5057866"/>
            <a:ext cx="1153711" cy="63684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分析扫描工具</a:t>
            </a:r>
            <a:endParaRPr lang="en-US" altLang="zh-CN" sz="1200" dirty="0">
              <a:solidFill>
                <a:schemeClr val="tx1"/>
              </a:solidFill>
              <a:latin typeface="Huawei Sans" panose="020C0503030203020204" pitchFamily="34" charset="0"/>
              <a:ea typeface="方正兰亭黑简体" panose="02000000000000000000" pitchFamily="2" charset="-122"/>
            </a:endParaRPr>
          </a:p>
          <a:p>
            <a:r>
              <a:rPr lang="zh-CN" altLang="en-US" sz="1200" dirty="0">
                <a:solidFill>
                  <a:schemeClr val="tx1"/>
                </a:solidFill>
                <a:latin typeface="Huawei Sans" panose="020C0503030203020204" pitchFamily="34" charset="0"/>
                <a:ea typeface="方正兰亭黑简体" panose="02000000000000000000" pitchFamily="2" charset="-122"/>
              </a:rPr>
              <a:t>代码迁移工具</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24" name="文本框 10"/>
          <p:cNvSpPr txBox="1"/>
          <p:nvPr/>
        </p:nvSpPr>
        <p:spPr>
          <a:xfrm>
            <a:off x="8122792" y="1927232"/>
            <a:ext cx="1307539" cy="467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使能合作伙伴</a:t>
            </a:r>
            <a:endParaRPr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5" name="矩形 124"/>
          <p:cNvSpPr/>
          <p:nvPr/>
        </p:nvSpPr>
        <p:spPr>
          <a:xfrm>
            <a:off x="741902" y="1559866"/>
            <a:ext cx="3365081" cy="4094540"/>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127" name="矩形 126"/>
          <p:cNvSpPr/>
          <p:nvPr/>
        </p:nvSpPr>
        <p:spPr>
          <a:xfrm>
            <a:off x="4205948" y="1549655"/>
            <a:ext cx="3559001" cy="4094540"/>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128" name="文本框 127"/>
          <p:cNvSpPr txBox="1"/>
          <p:nvPr/>
        </p:nvSpPr>
        <p:spPr>
          <a:xfrm>
            <a:off x="4706734" y="1313646"/>
            <a:ext cx="2570282" cy="528144"/>
          </a:xfrm>
          <a:prstGeom prst="rect">
            <a:avLst/>
          </a:prstGeom>
          <a:solidFill>
            <a:srgbClr val="FFFFFF"/>
          </a:solidFill>
        </p:spPr>
        <p:txBody>
          <a:bodyPr wrap="square" rtlCol="0">
            <a:spAutoFit/>
          </a:bodyPr>
          <a:lstStyle/>
          <a:p>
            <a:pPr>
              <a:lnSpc>
                <a:spcPts val="3439"/>
              </a:lnSpc>
            </a:pPr>
            <a:r>
              <a:rPr lang="zh-CN" altLang="en-US" sz="2399" b="1" dirty="0">
                <a:latin typeface="Huawei Sans" panose="020C0503030203020204" pitchFamily="34" charset="0"/>
                <a:ea typeface="方正兰亭黑简体" panose="02000000000000000000" pitchFamily="2" charset="-122"/>
              </a:rPr>
              <a:t>  鲲鹏是计算平台</a:t>
            </a:r>
          </a:p>
        </p:txBody>
      </p:sp>
      <p:sp>
        <p:nvSpPr>
          <p:cNvPr id="129" name="矩形 128"/>
          <p:cNvSpPr/>
          <p:nvPr/>
        </p:nvSpPr>
        <p:spPr>
          <a:xfrm>
            <a:off x="7847957" y="1568519"/>
            <a:ext cx="3559001" cy="4094540"/>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130" name="文本框 129"/>
          <p:cNvSpPr txBox="1"/>
          <p:nvPr/>
        </p:nvSpPr>
        <p:spPr>
          <a:xfrm>
            <a:off x="8260079" y="1311215"/>
            <a:ext cx="2714147" cy="528144"/>
          </a:xfrm>
          <a:prstGeom prst="rect">
            <a:avLst/>
          </a:prstGeom>
          <a:solidFill>
            <a:srgbClr val="FFFFFF"/>
          </a:solidFill>
        </p:spPr>
        <p:txBody>
          <a:bodyPr wrap="square" rtlCol="0">
            <a:spAutoFit/>
          </a:bodyPr>
          <a:lstStyle/>
          <a:p>
            <a:pPr>
              <a:lnSpc>
                <a:spcPts val="3439"/>
              </a:lnSpc>
            </a:pPr>
            <a:r>
              <a:rPr lang="zh-CN" altLang="en-US" sz="2399" b="1" dirty="0">
                <a:latin typeface="Huawei Sans" panose="020C0503030203020204" pitchFamily="34" charset="0"/>
                <a:ea typeface="方正兰亭黑简体" panose="02000000000000000000" pitchFamily="2" charset="-122"/>
              </a:rPr>
              <a:t>   鲲鹏是生态应用</a:t>
            </a:r>
          </a:p>
        </p:txBody>
      </p:sp>
      <p:sp>
        <p:nvSpPr>
          <p:cNvPr id="131" name="矩形 130"/>
          <p:cNvSpPr/>
          <p:nvPr/>
        </p:nvSpPr>
        <p:spPr>
          <a:xfrm>
            <a:off x="834965" y="3804370"/>
            <a:ext cx="3339274" cy="1892087"/>
          </a:xfrm>
          <a:prstGeom prst="rect">
            <a:avLst/>
          </a:prstGeom>
        </p:spPr>
        <p:txBody>
          <a:bodyPr wrap="square">
            <a:spAutoFit/>
          </a:bodyPr>
          <a:lstStyle/>
          <a:p>
            <a:pPr>
              <a:lnSpc>
                <a:spcPct val="150000"/>
              </a:lnSpc>
              <a:defRPr/>
            </a:pP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制程工艺领先：</a:t>
            </a:r>
            <a:r>
              <a:rPr lang="zh-CN" altLang="en-US" sz="1200" kern="0" dirty="0">
                <a:latin typeface="Huawei Sans" panose="020C0503030203020204" pitchFamily="34" charset="0"/>
                <a:ea typeface="方正兰亭黑简体" panose="02000000000000000000" pitchFamily="2" charset="-122"/>
              </a:rPr>
              <a:t>业界领先</a:t>
            </a:r>
            <a:r>
              <a:rPr lang="en-US" altLang="zh-CN" sz="1200" kern="0" dirty="0">
                <a:latin typeface="Huawei Sans" panose="020C0503030203020204" pitchFamily="34" charset="0"/>
                <a:ea typeface="方正兰亭黑简体" panose="02000000000000000000" pitchFamily="2" charset="-122"/>
              </a:rPr>
              <a:t>7nm</a:t>
            </a:r>
            <a:r>
              <a:rPr lang="zh-CN" altLang="en-US" sz="1200" kern="0" dirty="0">
                <a:latin typeface="Huawei Sans" panose="020C0503030203020204" pitchFamily="34" charset="0"/>
                <a:ea typeface="方正兰亭黑简体" panose="02000000000000000000" pitchFamily="2" charset="-122"/>
              </a:rPr>
              <a:t>制程，</a:t>
            </a:r>
            <a:endParaRPr lang="en-US" altLang="zh-CN" sz="1200" kern="0" dirty="0">
              <a:latin typeface="Huawei Sans" panose="020C0503030203020204" pitchFamily="34" charset="0"/>
              <a:ea typeface="方正兰亭黑简体" panose="02000000000000000000" pitchFamily="2" charset="-122"/>
            </a:endParaRPr>
          </a:p>
          <a:p>
            <a:pPr>
              <a:lnSpc>
                <a:spcPct val="150000"/>
              </a:lnSpc>
              <a:defRPr/>
            </a:pPr>
            <a:r>
              <a:rPr lang="zh-CN" altLang="en-US" sz="1200" kern="0" dirty="0">
                <a:latin typeface="Huawei Sans" panose="020C0503030203020204" pitchFamily="34" charset="0"/>
                <a:ea typeface="方正兰亭黑简体" panose="02000000000000000000" pitchFamily="2" charset="-122"/>
              </a:rPr>
              <a:t>多</a:t>
            </a:r>
            <a:r>
              <a:rPr lang="en-US" altLang="zh-CN" sz="1200" kern="0" dirty="0">
                <a:latin typeface="Huawei Sans" panose="020C0503030203020204" pitchFamily="34" charset="0"/>
                <a:ea typeface="方正兰亭黑简体" panose="02000000000000000000" pitchFamily="2" charset="-122"/>
              </a:rPr>
              <a:t>Die</a:t>
            </a:r>
            <a:r>
              <a:rPr lang="zh-CN" altLang="en-US" sz="1200" kern="0" dirty="0">
                <a:latin typeface="Huawei Sans" panose="020C0503030203020204" pitchFamily="34" charset="0"/>
                <a:ea typeface="方正兰亭黑简体" panose="02000000000000000000" pitchFamily="2" charset="-122"/>
              </a:rPr>
              <a:t>合封的</a:t>
            </a:r>
            <a:r>
              <a:rPr lang="en-US" altLang="zh-CN" sz="1200" kern="0" dirty="0">
                <a:latin typeface="Huawei Sans" panose="020C0503030203020204" pitchFamily="34" charset="0"/>
                <a:ea typeface="方正兰亭黑简体" panose="02000000000000000000" pitchFamily="2" charset="-122"/>
              </a:rPr>
              <a:t>Chiplet</a:t>
            </a:r>
            <a:r>
              <a:rPr lang="zh-CN" altLang="en-US" sz="1200" kern="0" dirty="0">
                <a:latin typeface="Huawei Sans" panose="020C0503030203020204" pitchFamily="34" charset="0"/>
                <a:ea typeface="方正兰亭黑简体" panose="02000000000000000000" pitchFamily="2" charset="-122"/>
              </a:rPr>
              <a:t>架构</a:t>
            </a:r>
            <a:endParaRPr lang="en-US" altLang="zh-CN" sz="1200" b="1" dirty="0">
              <a:latin typeface="Huawei Sans" panose="020C0503030203020204" pitchFamily="34" charset="0"/>
              <a:ea typeface="方正兰亭黑简体" panose="02000000000000000000" pitchFamily="2" charset="-122"/>
              <a:cs typeface="Arial" panose="020B0604020202020204" pitchFamily="34" charset="0"/>
            </a:endParaRPr>
          </a:p>
          <a:p>
            <a:pPr>
              <a:lnSpc>
                <a:spcPct val="150000"/>
              </a:lnSpc>
              <a:defRPr/>
            </a:pP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自研多核内核：</a:t>
            </a:r>
            <a:r>
              <a:rPr lang="zh-CN" altLang="en-US" sz="1200" kern="0" dirty="0">
                <a:latin typeface="Huawei Sans" panose="020C0503030203020204" pitchFamily="34" charset="0"/>
                <a:ea typeface="方正兰亭黑简体" panose="02000000000000000000" pitchFamily="2" charset="-122"/>
              </a:rPr>
              <a:t>自研</a:t>
            </a:r>
            <a:r>
              <a:rPr lang="en-US" altLang="zh-CN" sz="1200" kern="0" dirty="0">
                <a:latin typeface="Huawei Sans" panose="020C0503030203020204" pitchFamily="34" charset="0"/>
                <a:ea typeface="方正兰亭黑简体" panose="02000000000000000000" pitchFamily="2" charset="-122"/>
              </a:rPr>
              <a:t>CPU</a:t>
            </a:r>
            <a:r>
              <a:rPr lang="zh-CN" altLang="en-US" sz="1200" kern="0" dirty="0">
                <a:latin typeface="Huawei Sans" panose="020C0503030203020204" pitchFamily="34" charset="0"/>
                <a:ea typeface="方正兰亭黑简体" panose="02000000000000000000" pitchFamily="2" charset="-122"/>
              </a:rPr>
              <a:t>内核算力提升</a:t>
            </a:r>
            <a:r>
              <a:rPr lang="en-US" altLang="zh-CN" sz="1200" kern="0" dirty="0">
                <a:latin typeface="Huawei Sans" panose="020C0503030203020204" pitchFamily="34" charset="0"/>
                <a:ea typeface="方正兰亭黑简体" panose="02000000000000000000" pitchFamily="2" charset="-122"/>
              </a:rPr>
              <a:t>50%</a:t>
            </a:r>
            <a:r>
              <a:rPr lang="zh-CN" altLang="en-US" sz="1200" kern="0" dirty="0">
                <a:latin typeface="Huawei Sans" panose="020C0503030203020204" pitchFamily="34" charset="0"/>
                <a:ea typeface="方正兰亭黑简体" panose="02000000000000000000" pitchFamily="2" charset="-122"/>
              </a:rPr>
              <a:t>，自研片间互联，支持多路互联</a:t>
            </a:r>
            <a:endParaRPr lang="en-US" altLang="zh-CN" sz="1200" kern="0" dirty="0">
              <a:latin typeface="Huawei Sans" panose="020C0503030203020204" pitchFamily="34" charset="0"/>
              <a:ea typeface="方正兰亭黑简体" panose="02000000000000000000" pitchFamily="2" charset="-122"/>
            </a:endParaRPr>
          </a:p>
          <a:p>
            <a:pPr>
              <a:lnSpc>
                <a:spcPct val="150000"/>
              </a:lnSpc>
              <a:defRPr/>
            </a:pP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率先支持下一代网络和</a:t>
            </a:r>
            <a:r>
              <a:rPr lang="zh-CN" altLang="en-US" sz="1399" b="1" dirty="0" smtClean="0">
                <a:latin typeface="Huawei Sans" panose="020C0503030203020204" pitchFamily="34" charset="0"/>
                <a:ea typeface="方正兰亭黑简体" panose="02000000000000000000" pitchFamily="2" charset="-122"/>
                <a:cs typeface="Arial" panose="020B0604020202020204" pitchFamily="34" charset="0"/>
              </a:rPr>
              <a:t>接口</a:t>
            </a: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a:t>
            </a:r>
            <a:r>
              <a:rPr lang="zh-CN" altLang="en-US" sz="1200" kern="0" dirty="0" smtClean="0">
                <a:latin typeface="Huawei Sans" panose="020C0503030203020204" pitchFamily="34" charset="0"/>
                <a:ea typeface="方正兰亭黑简体" panose="02000000000000000000" pitchFamily="2" charset="-122"/>
              </a:rPr>
              <a:t>支持</a:t>
            </a:r>
            <a:r>
              <a:rPr lang="en-US" altLang="zh-CN" sz="1200" kern="0" dirty="0">
                <a:latin typeface="Huawei Sans" panose="020C0503030203020204" pitchFamily="34" charset="0"/>
                <a:ea typeface="方正兰亭黑简体" panose="02000000000000000000" pitchFamily="2" charset="-122"/>
              </a:rPr>
              <a:t>8</a:t>
            </a:r>
            <a:r>
              <a:rPr lang="zh-CN" altLang="en-US" sz="1200" kern="0" dirty="0">
                <a:latin typeface="Huawei Sans" panose="020C0503030203020204" pitchFamily="34" charset="0"/>
                <a:ea typeface="方正兰亭黑简体" panose="02000000000000000000" pitchFamily="2" charset="-122"/>
              </a:rPr>
              <a:t>通道内存控制器和</a:t>
            </a:r>
            <a:r>
              <a:rPr lang="en-US" altLang="zh-CN" sz="1200" kern="0" dirty="0">
                <a:latin typeface="Huawei Sans" panose="020C0503030203020204" pitchFamily="34" charset="0"/>
                <a:ea typeface="方正兰亭黑简体" panose="02000000000000000000" pitchFamily="2" charset="-122"/>
              </a:rPr>
              <a:t>100GE</a:t>
            </a:r>
            <a:r>
              <a:rPr lang="zh-CN" altLang="en-US" sz="1200" kern="0" dirty="0">
                <a:latin typeface="Huawei Sans" panose="020C0503030203020204" pitchFamily="34" charset="0"/>
                <a:ea typeface="方正兰亭黑简体" panose="02000000000000000000" pitchFamily="2" charset="-122"/>
              </a:rPr>
              <a:t>端口</a:t>
            </a:r>
          </a:p>
        </p:txBody>
      </p:sp>
      <p:sp>
        <p:nvSpPr>
          <p:cNvPr id="132" name="矩形 131"/>
          <p:cNvSpPr/>
          <p:nvPr/>
        </p:nvSpPr>
        <p:spPr>
          <a:xfrm>
            <a:off x="4308473" y="1975507"/>
            <a:ext cx="3485490" cy="307657"/>
          </a:xfrm>
          <a:prstGeom prst="rect">
            <a:avLst/>
          </a:prstGeom>
        </p:spPr>
        <p:txBody>
          <a:bodyPr wrap="none">
            <a:spAutoFit/>
          </a:bodyPr>
          <a:lstStyle/>
          <a:p>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处理器</a:t>
            </a:r>
            <a:r>
              <a:rPr lang="en-US" altLang="zh-CN" sz="1399" b="1" dirty="0">
                <a:latin typeface="Huawei Sans" panose="020C0503030203020204" pitchFamily="34" charset="0"/>
                <a:ea typeface="方正兰亭黑简体" panose="02000000000000000000" pitchFamily="2" charset="-122"/>
                <a:cs typeface="Arial" panose="020B0604020202020204" pitchFamily="34" charset="0"/>
              </a:rPr>
              <a:t>-&gt;</a:t>
            </a: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单机</a:t>
            </a:r>
            <a:r>
              <a:rPr lang="en-US" altLang="zh-CN" sz="1399" b="1" dirty="0">
                <a:latin typeface="Huawei Sans" panose="020C0503030203020204" pitchFamily="34" charset="0"/>
                <a:ea typeface="方正兰亭黑简体" panose="02000000000000000000" pitchFamily="2" charset="-122"/>
                <a:cs typeface="Arial" panose="020B0604020202020204" pitchFamily="34" charset="0"/>
              </a:rPr>
              <a:t>-&gt;</a:t>
            </a: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集群，鲲鹏开放硬件平台</a:t>
            </a:r>
            <a:endParaRPr lang="zh-CN" altLang="en-US" sz="1399" dirty="0">
              <a:latin typeface="Huawei Sans" panose="020C0503030203020204" pitchFamily="34" charset="0"/>
              <a:ea typeface="方正兰亭黑简体" panose="02000000000000000000" pitchFamily="2" charset="-122"/>
            </a:endParaRPr>
          </a:p>
        </p:txBody>
      </p:sp>
      <p:sp>
        <p:nvSpPr>
          <p:cNvPr id="133" name="矩形 132"/>
          <p:cNvSpPr/>
          <p:nvPr/>
        </p:nvSpPr>
        <p:spPr>
          <a:xfrm>
            <a:off x="4435695" y="3798643"/>
            <a:ext cx="3235520" cy="307657"/>
          </a:xfrm>
          <a:prstGeom prst="rect">
            <a:avLst/>
          </a:prstGeom>
        </p:spPr>
        <p:txBody>
          <a:bodyPr wrap="none">
            <a:spAutoFit/>
          </a:bodyPr>
          <a:lstStyle/>
          <a:p>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完备的软件工具链，发挥鲲鹏最佳性能</a:t>
            </a:r>
            <a:endParaRPr lang="en-US" altLang="zh-CN" sz="1399" b="1"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34" name="图片 133"/>
          <p:cNvPicPr>
            <a:picLocks noChangeAspect="1"/>
          </p:cNvPicPr>
          <p:nvPr/>
        </p:nvPicPr>
        <p:blipFill>
          <a:blip r:embed="rId9"/>
          <a:stretch>
            <a:fillRect/>
          </a:stretch>
        </p:blipFill>
        <p:spPr>
          <a:xfrm>
            <a:off x="4449447" y="4219496"/>
            <a:ext cx="1592649" cy="894334"/>
          </a:xfrm>
          <a:prstGeom prst="rect">
            <a:avLst/>
          </a:prstGeom>
        </p:spPr>
      </p:pic>
      <p:pic>
        <p:nvPicPr>
          <p:cNvPr id="135" name="图片 134"/>
          <p:cNvPicPr>
            <a:picLocks noChangeAspect="1"/>
          </p:cNvPicPr>
          <p:nvPr/>
        </p:nvPicPr>
        <p:blipFill>
          <a:blip r:embed="rId10"/>
          <a:stretch>
            <a:fillRect/>
          </a:stretch>
        </p:blipFill>
        <p:spPr>
          <a:xfrm>
            <a:off x="6089400" y="4218931"/>
            <a:ext cx="1600744" cy="900199"/>
          </a:xfrm>
          <a:prstGeom prst="rect">
            <a:avLst/>
          </a:prstGeom>
        </p:spPr>
      </p:pic>
      <p:sp>
        <p:nvSpPr>
          <p:cNvPr id="136" name="文本框 10"/>
          <p:cNvSpPr txBox="1"/>
          <p:nvPr/>
        </p:nvSpPr>
        <p:spPr>
          <a:xfrm>
            <a:off x="6336401" y="5077131"/>
            <a:ext cx="1153711" cy="63684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性能优化工具</a:t>
            </a:r>
            <a:endParaRPr lang="en-US" altLang="zh-CN" sz="1200" dirty="0">
              <a:solidFill>
                <a:schemeClr val="tx1"/>
              </a:solidFill>
              <a:latin typeface="Huawei Sans" panose="020C0503030203020204" pitchFamily="34" charset="0"/>
              <a:ea typeface="方正兰亭黑简体" panose="02000000000000000000" pitchFamily="2" charset="-122"/>
            </a:endParaRPr>
          </a:p>
          <a:p>
            <a:r>
              <a:rPr lang="zh-CN" altLang="en-US" sz="1200" dirty="0">
                <a:solidFill>
                  <a:schemeClr val="tx1"/>
                </a:solidFill>
                <a:latin typeface="Huawei Sans" panose="020C0503030203020204" pitchFamily="34" charset="0"/>
                <a:ea typeface="方正兰亭黑简体" panose="02000000000000000000" pitchFamily="2" charset="-122"/>
              </a:rPr>
              <a:t>加速库</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37" name="文本框 10"/>
          <p:cNvSpPr txBox="1"/>
          <p:nvPr/>
        </p:nvSpPr>
        <p:spPr>
          <a:xfrm>
            <a:off x="9821000" y="1925162"/>
            <a:ext cx="1307540" cy="46763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使能行业应用</a:t>
            </a:r>
            <a:endParaRPr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138" name="组合 137"/>
          <p:cNvGrpSpPr/>
          <p:nvPr/>
        </p:nvGrpSpPr>
        <p:grpSpPr>
          <a:xfrm>
            <a:off x="8282701" y="2664840"/>
            <a:ext cx="1076675" cy="2469798"/>
            <a:chOff x="8563244" y="2921945"/>
            <a:chExt cx="970540" cy="2470763"/>
          </a:xfrm>
        </p:grpSpPr>
        <p:grpSp>
          <p:nvGrpSpPr>
            <p:cNvPr id="139" name="组合 138"/>
            <p:cNvGrpSpPr/>
            <p:nvPr/>
          </p:nvGrpSpPr>
          <p:grpSpPr>
            <a:xfrm>
              <a:off x="8563244" y="2921945"/>
              <a:ext cx="970540" cy="2470763"/>
              <a:chOff x="8581906" y="2912614"/>
              <a:chExt cx="970540" cy="2470763"/>
            </a:xfrm>
          </p:grpSpPr>
          <p:sp>
            <p:nvSpPr>
              <p:cNvPr id="144" name="矩形 735"/>
              <p:cNvSpPr txBox="1"/>
              <p:nvPr/>
            </p:nvSpPr>
            <p:spPr>
              <a:xfrm>
                <a:off x="8581906" y="2921150"/>
                <a:ext cx="821716" cy="2771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应用</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45" name="矩形 734"/>
              <p:cNvSpPr txBox="1"/>
              <p:nvPr/>
            </p:nvSpPr>
            <p:spPr>
              <a:xfrm>
                <a:off x="8766387" y="3455662"/>
                <a:ext cx="542702" cy="2771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中间件</a:t>
                </a:r>
                <a:r>
                  <a:rPr sz="1200" dirty="0">
                    <a:solidFill>
                      <a:schemeClr val="tx1"/>
                    </a:solidFill>
                    <a:latin typeface="Huawei Sans" panose="020C0503030203020204" pitchFamily="34" charset="0"/>
                    <a:ea typeface="方正兰亭黑简体" panose="02000000000000000000" pitchFamily="2" charset="-122"/>
                  </a:rPr>
                  <a:t> </a:t>
                </a:r>
              </a:p>
            </p:txBody>
          </p:sp>
          <p:sp>
            <p:nvSpPr>
              <p:cNvPr id="146" name="矩形 732"/>
              <p:cNvSpPr txBox="1"/>
              <p:nvPr/>
            </p:nvSpPr>
            <p:spPr>
              <a:xfrm>
                <a:off x="8786787" y="3955500"/>
                <a:ext cx="499352" cy="2771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数据库</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47" name="矩形 733"/>
              <p:cNvSpPr txBox="1"/>
              <p:nvPr/>
            </p:nvSpPr>
            <p:spPr>
              <a:xfrm>
                <a:off x="8799557" y="4504719"/>
                <a:ext cx="638071" cy="2771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操作系统</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48" name="Sever/PC"/>
              <p:cNvSpPr txBox="1"/>
              <p:nvPr/>
            </p:nvSpPr>
            <p:spPr>
              <a:xfrm>
                <a:off x="8778049" y="5025640"/>
                <a:ext cx="726280" cy="24687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9901" tIns="39901" rIns="39901" bIns="39901"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服务器</a:t>
                </a:r>
                <a:r>
                  <a:rPr sz="1200" dirty="0">
                    <a:solidFill>
                      <a:schemeClr val="tx1"/>
                    </a:solidFill>
                    <a:latin typeface="Huawei Sans" panose="020C0503030203020204" pitchFamily="34" charset="0"/>
                    <a:ea typeface="方正兰亭黑简体" panose="02000000000000000000" pitchFamily="2" charset="-122"/>
                  </a:rPr>
                  <a:t>/PC</a:t>
                </a:r>
              </a:p>
            </p:txBody>
          </p:sp>
          <p:grpSp>
            <p:nvGrpSpPr>
              <p:cNvPr id="149" name="成组"/>
              <p:cNvGrpSpPr/>
              <p:nvPr/>
            </p:nvGrpSpPr>
            <p:grpSpPr>
              <a:xfrm>
                <a:off x="8609631" y="2912614"/>
                <a:ext cx="942815" cy="360948"/>
                <a:chOff x="-36856" y="0"/>
                <a:chExt cx="1861946" cy="481688"/>
              </a:xfrm>
            </p:grpSpPr>
            <p:sp>
              <p:nvSpPr>
                <p:cNvPr id="154"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55" name="圆形"/>
                <p:cNvSpPr/>
                <p:nvPr/>
              </p:nvSpPr>
              <p:spPr>
                <a:xfrm>
                  <a:off x="-36856" y="134700"/>
                  <a:ext cx="142192" cy="96085"/>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grpSp>
          <p:sp>
            <p:nvSpPr>
              <p:cNvPr id="150"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51"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52" name="线条"/>
              <p:cNvSpPr/>
              <p:nvPr/>
            </p:nvSpPr>
            <p:spPr>
              <a:xfrm>
                <a:off x="8641942" y="4494975"/>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53"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grpSp>
        <p:sp>
          <p:nvSpPr>
            <p:cNvPr id="140" name="圆形"/>
            <p:cNvSpPr/>
            <p:nvPr/>
          </p:nvSpPr>
          <p:spPr>
            <a:xfrm>
              <a:off x="8595614" y="3561634"/>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41" name="圆形"/>
            <p:cNvSpPr/>
            <p:nvPr/>
          </p:nvSpPr>
          <p:spPr>
            <a:xfrm>
              <a:off x="8604075" y="4074381"/>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42" name="圆形"/>
            <p:cNvSpPr/>
            <p:nvPr/>
          </p:nvSpPr>
          <p:spPr>
            <a:xfrm>
              <a:off x="8604075" y="4606897"/>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43" name="圆形"/>
            <p:cNvSpPr/>
            <p:nvPr/>
          </p:nvSpPr>
          <p:spPr>
            <a:xfrm>
              <a:off x="8595614" y="5122659"/>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grpSp>
      <p:grpSp>
        <p:nvGrpSpPr>
          <p:cNvPr id="156" name="组合 155"/>
          <p:cNvGrpSpPr/>
          <p:nvPr/>
        </p:nvGrpSpPr>
        <p:grpSpPr>
          <a:xfrm>
            <a:off x="9919813" y="2663089"/>
            <a:ext cx="1001388" cy="2495125"/>
            <a:chOff x="8584744" y="2896609"/>
            <a:chExt cx="1001779" cy="2496099"/>
          </a:xfrm>
        </p:grpSpPr>
        <p:grpSp>
          <p:nvGrpSpPr>
            <p:cNvPr id="157" name="组合 156"/>
            <p:cNvGrpSpPr/>
            <p:nvPr/>
          </p:nvGrpSpPr>
          <p:grpSpPr>
            <a:xfrm>
              <a:off x="8590969" y="2896609"/>
              <a:ext cx="995554" cy="2496099"/>
              <a:chOff x="8609631" y="2887278"/>
              <a:chExt cx="995554" cy="2496099"/>
            </a:xfrm>
          </p:grpSpPr>
          <p:sp>
            <p:nvSpPr>
              <p:cNvPr id="162" name="矩形 735"/>
              <p:cNvSpPr txBox="1"/>
              <p:nvPr/>
            </p:nvSpPr>
            <p:spPr>
              <a:xfrm>
                <a:off x="8634269" y="2887278"/>
                <a:ext cx="821716" cy="2771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大数据</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63" name="矩形 734"/>
              <p:cNvSpPr txBox="1"/>
              <p:nvPr/>
            </p:nvSpPr>
            <p:spPr>
              <a:xfrm>
                <a:off x="8698210" y="3425173"/>
                <a:ext cx="906975" cy="2771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分布式存储</a:t>
                </a:r>
                <a:r>
                  <a:rPr sz="1200" dirty="0">
                    <a:solidFill>
                      <a:schemeClr val="tx1"/>
                    </a:solidFill>
                    <a:latin typeface="Huawei Sans" panose="020C0503030203020204" pitchFamily="34" charset="0"/>
                    <a:ea typeface="方正兰亭黑简体" panose="02000000000000000000" pitchFamily="2" charset="-122"/>
                  </a:rPr>
                  <a:t> </a:t>
                </a:r>
              </a:p>
            </p:txBody>
          </p:sp>
          <p:sp>
            <p:nvSpPr>
              <p:cNvPr id="164" name="矩形 732"/>
              <p:cNvSpPr txBox="1"/>
              <p:nvPr/>
            </p:nvSpPr>
            <p:spPr>
              <a:xfrm>
                <a:off x="8720660" y="3922858"/>
                <a:ext cx="862073" cy="2771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高性能计算</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65" name="矩形 733"/>
              <p:cNvSpPr txBox="1"/>
              <p:nvPr/>
            </p:nvSpPr>
            <p:spPr>
              <a:xfrm>
                <a:off x="8743131" y="4481136"/>
                <a:ext cx="708125" cy="2771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原生应用</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66" name="Sever/PC"/>
              <p:cNvSpPr txBox="1"/>
              <p:nvPr/>
            </p:nvSpPr>
            <p:spPr>
              <a:xfrm>
                <a:off x="8734054" y="5008546"/>
                <a:ext cx="726280" cy="24687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9901" tIns="39901" rIns="39901" bIns="39901"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云服务</a:t>
                </a:r>
                <a:endParaRPr sz="1200" dirty="0">
                  <a:solidFill>
                    <a:schemeClr val="tx1"/>
                  </a:solidFill>
                  <a:latin typeface="Huawei Sans" panose="020C0503030203020204" pitchFamily="34" charset="0"/>
                  <a:ea typeface="方正兰亭黑简体" panose="02000000000000000000" pitchFamily="2" charset="-122"/>
                </a:endParaRPr>
              </a:p>
            </p:txBody>
          </p:sp>
          <p:grpSp>
            <p:nvGrpSpPr>
              <p:cNvPr id="167" name="成组"/>
              <p:cNvGrpSpPr/>
              <p:nvPr/>
            </p:nvGrpSpPr>
            <p:grpSpPr>
              <a:xfrm>
                <a:off x="8609631" y="2912614"/>
                <a:ext cx="942815" cy="360948"/>
                <a:chOff x="-36856" y="0"/>
                <a:chExt cx="1861946" cy="481688"/>
              </a:xfrm>
            </p:grpSpPr>
            <p:sp>
              <p:nvSpPr>
                <p:cNvPr id="172"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73" name="圆形"/>
                <p:cNvSpPr/>
                <p:nvPr/>
              </p:nvSpPr>
              <p:spPr>
                <a:xfrm>
                  <a:off x="-36856" y="96785"/>
                  <a:ext cx="142191" cy="96085"/>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grpSp>
          <p:sp>
            <p:nvSpPr>
              <p:cNvPr id="168"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69"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70" name="线条"/>
              <p:cNvSpPr/>
              <p:nvPr/>
            </p:nvSpPr>
            <p:spPr>
              <a:xfrm>
                <a:off x="8637378" y="4445234"/>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71"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grpSp>
        <p:sp>
          <p:nvSpPr>
            <p:cNvPr id="158" name="圆形"/>
            <p:cNvSpPr/>
            <p:nvPr/>
          </p:nvSpPr>
          <p:spPr>
            <a:xfrm>
              <a:off x="8584744" y="3529430"/>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59" name="圆形"/>
            <p:cNvSpPr/>
            <p:nvPr/>
          </p:nvSpPr>
          <p:spPr>
            <a:xfrm>
              <a:off x="8584746" y="4051942"/>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60" name="圆形"/>
            <p:cNvSpPr/>
            <p:nvPr/>
          </p:nvSpPr>
          <p:spPr>
            <a:xfrm>
              <a:off x="8594079" y="4583789"/>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61" name="圆形"/>
            <p:cNvSpPr/>
            <p:nvPr/>
          </p:nvSpPr>
          <p:spPr>
            <a:xfrm>
              <a:off x="8597183" y="5100084"/>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grpSp>
      <p:sp>
        <p:nvSpPr>
          <p:cNvPr id="176" name="文本框 175"/>
          <p:cNvSpPr txBox="1"/>
          <p:nvPr/>
        </p:nvSpPr>
        <p:spPr>
          <a:xfrm>
            <a:off x="1455597" y="1311762"/>
            <a:ext cx="1865693" cy="528144"/>
          </a:xfrm>
          <a:prstGeom prst="rect">
            <a:avLst/>
          </a:prstGeom>
          <a:solidFill>
            <a:srgbClr val="FFFFFF"/>
          </a:solidFill>
        </p:spPr>
        <p:txBody>
          <a:bodyPr wrap="square" rtlCol="0">
            <a:spAutoFit/>
          </a:bodyPr>
          <a:lstStyle/>
          <a:p>
            <a:pPr>
              <a:lnSpc>
                <a:spcPts val="3439"/>
              </a:lnSpc>
            </a:pPr>
            <a:r>
              <a:rPr lang="zh-CN" altLang="en-US" sz="2399" b="1" dirty="0">
                <a:latin typeface="Huawei Sans" panose="020C0503030203020204" pitchFamily="34" charset="0"/>
                <a:ea typeface="方正兰亭黑简体" panose="02000000000000000000" pitchFamily="2" charset="-122"/>
              </a:rPr>
              <a:t>  鲲鹏</a:t>
            </a:r>
            <a:r>
              <a:rPr lang="zh-CN" altLang="en-US" sz="2399" b="1" dirty="0" smtClean="0">
                <a:latin typeface="Huawei Sans" panose="020C0503030203020204" pitchFamily="34" charset="0"/>
                <a:ea typeface="方正兰亭黑简体" panose="02000000000000000000" pitchFamily="2" charset="-122"/>
              </a:rPr>
              <a:t>是</a:t>
            </a:r>
            <a:r>
              <a:rPr lang="en-US" altLang="zh-CN" sz="2399" b="1" dirty="0" smtClean="0">
                <a:latin typeface="Huawei Sans" panose="020C0503030203020204" pitchFamily="34" charset="0"/>
                <a:ea typeface="方正兰亭黑简体" panose="02000000000000000000" pitchFamily="2" charset="-122"/>
              </a:rPr>
              <a:t>SoC</a:t>
            </a:r>
            <a:endParaRPr lang="zh-CN" altLang="en-US" sz="2399" b="1"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lstStyle/>
          <a:p>
            <a:r>
              <a:rPr lang="zh-CN" altLang="en-US" smtClean="0"/>
              <a:t>鲲鹏简介</a:t>
            </a:r>
            <a:endParaRPr lang="zh-CN" altLang="en-US" dirty="0"/>
          </a:p>
        </p:txBody>
      </p:sp>
    </p:spTree>
    <p:extLst>
      <p:ext uri="{BB962C8B-B14F-4D97-AF65-F5344CB8AC3E}">
        <p14:creationId xmlns:p14="http://schemas.microsoft.com/office/powerpoint/2010/main" val="37562091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31838" y="1102659"/>
            <a:ext cx="9121593" cy="5050884"/>
          </a:xfrm>
          <a:prstGeom prst="rect">
            <a:avLst/>
          </a:prstGeom>
        </p:spPr>
      </p:pic>
      <p:sp>
        <p:nvSpPr>
          <p:cNvPr id="10" name="Rounded Rectangle 11"/>
          <p:cNvSpPr/>
          <p:nvPr/>
        </p:nvSpPr>
        <p:spPr bwMode="auto">
          <a:xfrm>
            <a:off x="1096625" y="1829137"/>
            <a:ext cx="1406283" cy="663699"/>
          </a:xfrm>
          <a:prstGeom prst="roundRect">
            <a:avLst/>
          </a:prstGeom>
          <a:solidFill>
            <a:srgbClr val="FFFF00">
              <a:alpha val="68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分支预测算法改进的性能提升；</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1" name="Rounded Rectangle 10"/>
          <p:cNvSpPr/>
          <p:nvPr/>
        </p:nvSpPr>
        <p:spPr bwMode="auto">
          <a:xfrm>
            <a:off x="1096625" y="4284334"/>
            <a:ext cx="1406283" cy="663699"/>
          </a:xfrm>
          <a:prstGeom prst="roundRect">
            <a:avLst/>
          </a:prstGeom>
          <a:solidFill>
            <a:schemeClr val="tx2">
              <a:lumMod val="40000"/>
              <a:lumOff val="60000"/>
              <a:alpha val="68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en-US" altLang="zh-CN" sz="1200" b="1" dirty="0">
                <a:solidFill>
                  <a:srgbClr val="000000"/>
                </a:solidFill>
                <a:latin typeface="Huawei Sans" panose="020C0503030203020204" pitchFamily="34" charset="0"/>
                <a:ea typeface="方正兰亭黑简体" panose="02000000000000000000" pitchFamily="2" charset="-122"/>
                <a:cs typeface="Arial Unicode MS" pitchFamily="34" charset="-128"/>
              </a:rPr>
              <a:t>V8.1/V8.2 </a:t>
            </a:r>
            <a:r>
              <a:rPr lang="zh-CN" altLang="en-US" sz="1200" b="1" dirty="0">
                <a:solidFill>
                  <a:srgbClr val="000000"/>
                </a:solidFill>
                <a:latin typeface="Huawei Sans" panose="020C0503030203020204" pitchFamily="34" charset="0"/>
                <a:ea typeface="方正兰亭黑简体" panose="02000000000000000000" pitchFamily="2" charset="-122"/>
                <a:cs typeface="Arial Unicode MS" pitchFamily="34" charset="-128"/>
              </a:rPr>
              <a:t>新指令，</a:t>
            </a:r>
            <a:r>
              <a:rPr lang="en-US" altLang="zh-CN" sz="1200" b="1" dirty="0">
                <a:solidFill>
                  <a:srgbClr val="000000"/>
                </a:solidFill>
                <a:latin typeface="Huawei Sans" panose="020C0503030203020204" pitchFamily="34" charset="0"/>
                <a:ea typeface="方正兰亭黑简体" panose="02000000000000000000" pitchFamily="2" charset="-122"/>
                <a:cs typeface="Arial Unicode MS" pitchFamily="34" charset="-128"/>
              </a:rPr>
              <a:t>RAS</a:t>
            </a:r>
            <a:r>
              <a:rPr lang="en-US" altLang="zh-CN" sz="1200" dirty="0">
                <a:solidFill>
                  <a:srgbClr val="000000"/>
                </a:solidFill>
                <a:latin typeface="Huawei Sans" panose="020C0503030203020204" pitchFamily="34" charset="0"/>
                <a:ea typeface="方正兰亭黑简体" panose="02000000000000000000" pitchFamily="2" charset="-122"/>
                <a:cs typeface="Arial Unicode MS" pitchFamily="34" charset="-128"/>
              </a:rPr>
              <a:t> </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2" name="Rounded Rectangle 11"/>
          <p:cNvSpPr/>
          <p:nvPr/>
        </p:nvSpPr>
        <p:spPr bwMode="auto">
          <a:xfrm>
            <a:off x="8419364" y="1539205"/>
            <a:ext cx="2856776" cy="499936"/>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F2F2F2"/>
                </a:solidFill>
                <a:latin typeface="Huawei Sans" panose="020C0503030203020204" pitchFamily="34" charset="0"/>
                <a:ea typeface="方正兰亭黑简体" panose="02000000000000000000" pitchFamily="2" charset="-122"/>
                <a:cs typeface="Arial Unicode MS" pitchFamily="34" charset="-128"/>
              </a:rPr>
              <a:t>定浮点</a:t>
            </a:r>
            <a:r>
              <a:rPr lang="en-US" altLang="zh-CN" sz="1200" dirty="0">
                <a:solidFill>
                  <a:srgbClr val="F2F2F2"/>
                </a:solidFill>
                <a:latin typeface="Huawei Sans" panose="020C0503030203020204" pitchFamily="34" charset="0"/>
                <a:ea typeface="方正兰亭黑简体" panose="02000000000000000000" pitchFamily="2" charset="-122"/>
                <a:cs typeface="Arial Unicode MS" pitchFamily="34" charset="-128"/>
              </a:rPr>
              <a:t>pipe</a:t>
            </a:r>
            <a:r>
              <a:rPr lang="zh-CN" altLang="en-US" sz="1200" dirty="0">
                <a:solidFill>
                  <a:srgbClr val="F2F2F2"/>
                </a:solidFill>
                <a:latin typeface="Huawei Sans" panose="020C0503030203020204" pitchFamily="34" charset="0"/>
                <a:ea typeface="方正兰亭黑简体" panose="02000000000000000000" pitchFamily="2" charset="-122"/>
                <a:cs typeface="Arial Unicode MS" pitchFamily="34" charset="-128"/>
              </a:rPr>
              <a:t>独立，提升</a:t>
            </a:r>
            <a:r>
              <a:rPr lang="en-US" altLang="zh-CN" sz="1200" dirty="0">
                <a:solidFill>
                  <a:srgbClr val="F2F2F2"/>
                </a:solidFill>
                <a:latin typeface="Huawei Sans" panose="020C0503030203020204" pitchFamily="34" charset="0"/>
                <a:ea typeface="方正兰亭黑简体" panose="02000000000000000000" pitchFamily="2" charset="-122"/>
                <a:cs typeface="Arial Unicode MS" pitchFamily="34" charset="-128"/>
              </a:rPr>
              <a:t>dispatch</a:t>
            </a:r>
            <a:r>
              <a:rPr lang="zh-CN" altLang="en-US" sz="1200" dirty="0">
                <a:solidFill>
                  <a:srgbClr val="F2F2F2"/>
                </a:solidFill>
                <a:latin typeface="Huawei Sans" panose="020C0503030203020204" pitchFamily="34" charset="0"/>
                <a:ea typeface="方正兰亭黑简体" panose="02000000000000000000" pitchFamily="2" charset="-122"/>
                <a:cs typeface="Arial Unicode MS" pitchFamily="34" charset="-128"/>
              </a:rPr>
              <a:t>带宽</a:t>
            </a:r>
            <a:endParaRPr lang="en-US" sz="1200" dirty="0">
              <a:solidFill>
                <a:srgbClr val="F2F2F2"/>
              </a:solidFill>
              <a:latin typeface="Huawei Sans" panose="020C0503030203020204" pitchFamily="34" charset="0"/>
              <a:ea typeface="方正兰亭黑简体" panose="02000000000000000000" pitchFamily="2" charset="-122"/>
              <a:cs typeface="Times New Roman" pitchFamily="18" charset="0"/>
            </a:endParaRPr>
          </a:p>
        </p:txBody>
      </p:sp>
      <p:sp>
        <p:nvSpPr>
          <p:cNvPr id="13" name="Rounded Rectangle 12"/>
          <p:cNvSpPr/>
          <p:nvPr/>
        </p:nvSpPr>
        <p:spPr bwMode="auto">
          <a:xfrm>
            <a:off x="8419364" y="2308152"/>
            <a:ext cx="2856776" cy="499936"/>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F2F2F2"/>
                </a:solidFill>
                <a:latin typeface="Huawei Sans" panose="020C0503030203020204" pitchFamily="34" charset="0"/>
                <a:ea typeface="方正兰亭黑简体" panose="02000000000000000000" pitchFamily="2" charset="-122"/>
                <a:cs typeface="Times New Roman" pitchFamily="18" charset="0"/>
              </a:rPr>
              <a:t>支持</a:t>
            </a:r>
            <a:r>
              <a:rPr lang="en-US" altLang="zh-CN" sz="1200" dirty="0" smtClean="0">
                <a:solidFill>
                  <a:srgbClr val="F2F2F2"/>
                </a:solidFill>
                <a:latin typeface="Huawei Sans" panose="020C0503030203020204" pitchFamily="34" charset="0"/>
                <a:ea typeface="方正兰亭黑简体" panose="02000000000000000000" pitchFamily="2" charset="-122"/>
                <a:cs typeface="Times New Roman" pitchFamily="18" charset="0"/>
              </a:rPr>
              <a:t>V8</a:t>
            </a:r>
            <a:r>
              <a:rPr lang="en-US" altLang="zh-CN" sz="1200" dirty="0">
                <a:solidFill>
                  <a:srgbClr val="F2F2F2"/>
                </a:solidFill>
                <a:latin typeface="Huawei Sans" panose="020C0503030203020204" pitchFamily="34" charset="0"/>
                <a:ea typeface="方正兰亭黑简体" panose="02000000000000000000" pitchFamily="2" charset="-122"/>
                <a:cs typeface="Times New Roman" pitchFamily="18" charset="0"/>
              </a:rPr>
              <a:t>.</a:t>
            </a:r>
            <a:r>
              <a:rPr lang="en-US" altLang="zh-CN" sz="1200" dirty="0" smtClean="0">
                <a:solidFill>
                  <a:srgbClr val="F2F2F2"/>
                </a:solidFill>
                <a:latin typeface="Huawei Sans" panose="020C0503030203020204" pitchFamily="34" charset="0"/>
                <a:ea typeface="方正兰亭黑简体" panose="02000000000000000000" pitchFamily="2" charset="-122"/>
                <a:cs typeface="Times New Roman" pitchFamily="18" charset="0"/>
              </a:rPr>
              <a:t>2</a:t>
            </a:r>
            <a:r>
              <a:rPr lang="zh-CN" altLang="en-US" sz="1200" dirty="0">
                <a:solidFill>
                  <a:srgbClr val="F2F2F2"/>
                </a:solidFill>
                <a:latin typeface="Huawei Sans" panose="020C0503030203020204" pitchFamily="34" charset="0"/>
                <a:ea typeface="方正兰亭黑简体" panose="02000000000000000000" pitchFamily="2" charset="-122"/>
                <a:cs typeface="Times New Roman" pitchFamily="18" charset="0"/>
              </a:rPr>
              <a:t>半精度浮点计算</a:t>
            </a:r>
            <a:endParaRPr lang="en-US" sz="1200" dirty="0">
              <a:solidFill>
                <a:srgbClr val="F2F2F2"/>
              </a:solidFill>
              <a:latin typeface="Huawei Sans" panose="020C0503030203020204" pitchFamily="34" charset="0"/>
              <a:ea typeface="方正兰亭黑简体" panose="02000000000000000000" pitchFamily="2" charset="-122"/>
              <a:cs typeface="Times New Roman" pitchFamily="18" charset="0"/>
            </a:endParaRPr>
          </a:p>
        </p:txBody>
      </p:sp>
      <p:sp>
        <p:nvSpPr>
          <p:cNvPr id="15" name="Rounded Rectangle 14"/>
          <p:cNvSpPr/>
          <p:nvPr/>
        </p:nvSpPr>
        <p:spPr bwMode="auto">
          <a:xfrm>
            <a:off x="8419364" y="3948168"/>
            <a:ext cx="2856776" cy="571355"/>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en-US" altLang="zh-CN" sz="1100" dirty="0">
                <a:solidFill>
                  <a:srgbClr val="000000"/>
                </a:solidFill>
                <a:latin typeface="Huawei Sans" panose="020C0503030203020204" pitchFamily="34" charset="0"/>
                <a:ea typeface="方正兰亭黑简体" panose="02000000000000000000" pitchFamily="2" charset="-122"/>
                <a:cs typeface="Arial Unicode MS" pitchFamily="34" charset="-128"/>
              </a:rPr>
              <a:t>Memory </a:t>
            </a:r>
            <a:r>
              <a:rPr lang="zh-CN" altLang="en-US" sz="1100" dirty="0">
                <a:solidFill>
                  <a:srgbClr val="000000"/>
                </a:solidFill>
                <a:latin typeface="Huawei Sans" panose="020C0503030203020204" pitchFamily="34" charset="0"/>
                <a:ea typeface="方正兰亭黑简体" panose="02000000000000000000" pitchFamily="2" charset="-122"/>
                <a:cs typeface="Arial Unicode MS" pitchFamily="34" charset="-128"/>
              </a:rPr>
              <a:t>子系统深度优化，提升内存访问的</a:t>
            </a:r>
            <a:r>
              <a:rPr lang="en-US" altLang="zh-CN" sz="1100" dirty="0">
                <a:solidFill>
                  <a:srgbClr val="000000"/>
                </a:solidFill>
                <a:latin typeface="Huawei Sans" panose="020C0503030203020204" pitchFamily="34" charset="0"/>
                <a:ea typeface="方正兰亭黑简体" panose="02000000000000000000" pitchFamily="2" charset="-122"/>
                <a:cs typeface="Arial Unicode MS" pitchFamily="34" charset="-128"/>
              </a:rPr>
              <a:t>outstanding</a:t>
            </a:r>
            <a:r>
              <a:rPr lang="zh-CN" altLang="en-US" sz="1100" dirty="0">
                <a:solidFill>
                  <a:srgbClr val="000000"/>
                </a:solidFill>
                <a:latin typeface="Huawei Sans" panose="020C0503030203020204" pitchFamily="34" charset="0"/>
                <a:ea typeface="方正兰亭黑简体" panose="02000000000000000000" pitchFamily="2" charset="-122"/>
                <a:cs typeface="Arial Unicode MS" pitchFamily="34" charset="-128"/>
              </a:rPr>
              <a:t>深度</a:t>
            </a:r>
            <a:endParaRPr lang="en-US" altLang="zh-CN" sz="1100" dirty="0">
              <a:solidFill>
                <a:srgbClr val="000000"/>
              </a:solidFill>
              <a:latin typeface="Huawei Sans" panose="020C0503030203020204" pitchFamily="34" charset="0"/>
              <a:ea typeface="方正兰亭黑简体" panose="02000000000000000000" pitchFamily="2" charset="-122"/>
              <a:cs typeface="Arial Unicode MS" pitchFamily="34" charset="-128"/>
            </a:endParaRPr>
          </a:p>
        </p:txBody>
      </p:sp>
      <p:sp>
        <p:nvSpPr>
          <p:cNvPr id="16" name="Rounded Rectangle 15"/>
          <p:cNvSpPr/>
          <p:nvPr/>
        </p:nvSpPr>
        <p:spPr bwMode="auto">
          <a:xfrm>
            <a:off x="8425044" y="4546249"/>
            <a:ext cx="2856775" cy="499936"/>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2D2015"/>
                </a:solidFill>
                <a:latin typeface="Huawei Sans" panose="020C0503030203020204" pitchFamily="34" charset="0"/>
                <a:ea typeface="方正兰亭黑简体" panose="02000000000000000000" pitchFamily="2" charset="-122"/>
                <a:cs typeface="Times New Roman" pitchFamily="18" charset="0"/>
              </a:rPr>
              <a:t>降低</a:t>
            </a:r>
            <a:r>
              <a:rPr lang="en-US" altLang="zh-CN" sz="1200" dirty="0">
                <a:solidFill>
                  <a:srgbClr val="2D2015"/>
                </a:solidFill>
                <a:latin typeface="Huawei Sans" panose="020C0503030203020204" pitchFamily="34" charset="0"/>
                <a:ea typeface="方正兰亭黑简体" panose="02000000000000000000" pitchFamily="2" charset="-122"/>
                <a:cs typeface="Times New Roman" pitchFamily="18" charset="0"/>
              </a:rPr>
              <a:t>memory</a:t>
            </a:r>
            <a:r>
              <a:rPr lang="zh-CN" altLang="en-US" sz="1200" dirty="0">
                <a:solidFill>
                  <a:srgbClr val="2D2015"/>
                </a:solidFill>
                <a:latin typeface="Huawei Sans" panose="020C0503030203020204" pitchFamily="34" charset="0"/>
                <a:ea typeface="方正兰亭黑简体" panose="02000000000000000000" pitchFamily="2" charset="-122"/>
                <a:cs typeface="Times New Roman" pitchFamily="18" charset="0"/>
              </a:rPr>
              <a:t>访问时延，每个核私有</a:t>
            </a:r>
            <a:r>
              <a:rPr lang="en-US" altLang="zh-CN" sz="1200" dirty="0">
                <a:solidFill>
                  <a:srgbClr val="2D2015"/>
                </a:solidFill>
                <a:latin typeface="Huawei Sans" panose="020C0503030203020204" pitchFamily="34" charset="0"/>
                <a:ea typeface="方正兰亭黑简体" panose="02000000000000000000" pitchFamily="2" charset="-122"/>
                <a:cs typeface="Times New Roman" pitchFamily="18" charset="0"/>
              </a:rPr>
              <a:t>L2</a:t>
            </a:r>
            <a:r>
              <a:rPr lang="zh-CN" altLang="en-US" sz="1200" dirty="0">
                <a:solidFill>
                  <a:srgbClr val="2D2015"/>
                </a:solidFill>
                <a:latin typeface="Huawei Sans" panose="020C0503030203020204" pitchFamily="34" charset="0"/>
                <a:ea typeface="方正兰亭黑简体" panose="02000000000000000000" pitchFamily="2" charset="-122"/>
                <a:cs typeface="Times New Roman" pitchFamily="18" charset="0"/>
              </a:rPr>
              <a:t>，</a:t>
            </a:r>
            <a:r>
              <a:rPr lang="en-US" altLang="zh-CN" sz="1200" dirty="0">
                <a:solidFill>
                  <a:srgbClr val="2D2015"/>
                </a:solidFill>
                <a:latin typeface="Huawei Sans" panose="020C0503030203020204" pitchFamily="34" charset="0"/>
                <a:ea typeface="方正兰亭黑简体" panose="02000000000000000000" pitchFamily="2" charset="-122"/>
                <a:cs typeface="Times New Roman" pitchFamily="18" charset="0"/>
              </a:rPr>
              <a:t>Latency 9 cycles</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8" name="Rounded Rectangle 17"/>
          <p:cNvSpPr/>
          <p:nvPr/>
        </p:nvSpPr>
        <p:spPr bwMode="auto">
          <a:xfrm>
            <a:off x="8419364" y="5081856"/>
            <a:ext cx="2856776" cy="395418"/>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提供降低和规避</a:t>
            </a:r>
            <a:r>
              <a:rPr lang="en-US" altLang="zh-CN" sz="1200" dirty="0">
                <a:solidFill>
                  <a:srgbClr val="000000"/>
                </a:solidFill>
                <a:latin typeface="Huawei Sans" panose="020C0503030203020204" pitchFamily="34" charset="0"/>
                <a:ea typeface="方正兰亭黑简体" panose="02000000000000000000" pitchFamily="2" charset="-122"/>
                <a:cs typeface="Arial Unicode MS" pitchFamily="34" charset="-128"/>
              </a:rPr>
              <a:t>Device</a:t>
            </a: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访问对性能影响的解决方案</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9" name="Rounded Rectangle 18"/>
          <p:cNvSpPr/>
          <p:nvPr/>
        </p:nvSpPr>
        <p:spPr bwMode="auto">
          <a:xfrm>
            <a:off x="8419364" y="5505861"/>
            <a:ext cx="2856776" cy="571355"/>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定制针对产品应用的指令和数据</a:t>
            </a:r>
            <a:r>
              <a:rPr lang="en-US" altLang="zh-CN" sz="1200" dirty="0">
                <a:solidFill>
                  <a:srgbClr val="000000"/>
                </a:solidFill>
                <a:latin typeface="Huawei Sans" panose="020C0503030203020204" pitchFamily="34" charset="0"/>
                <a:ea typeface="方正兰亭黑简体" panose="02000000000000000000" pitchFamily="2" charset="-122"/>
                <a:cs typeface="Arial Unicode MS" pitchFamily="34" charset="-128"/>
              </a:rPr>
              <a:t>Cache</a:t>
            </a: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的预取和</a:t>
            </a:r>
            <a:r>
              <a:rPr lang="en-US" altLang="zh-CN" sz="1200" dirty="0">
                <a:solidFill>
                  <a:srgbClr val="000000"/>
                </a:solidFill>
                <a:latin typeface="Huawei Sans" panose="020C0503030203020204" pitchFamily="34" charset="0"/>
                <a:ea typeface="方正兰亭黑简体" panose="02000000000000000000" pitchFamily="2" charset="-122"/>
                <a:cs typeface="Arial Unicode MS" pitchFamily="34" charset="-128"/>
              </a:rPr>
              <a:t>Streaming</a:t>
            </a: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算法</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3" name="标题 2"/>
          <p:cNvSpPr>
            <a:spLocks noGrp="1"/>
          </p:cNvSpPr>
          <p:nvPr>
            <p:ph type="title"/>
          </p:nvPr>
        </p:nvSpPr>
        <p:spPr/>
        <p:txBody>
          <a:bodyPr/>
          <a:lstStyle/>
          <a:p>
            <a:r>
              <a:rPr lang="zh-CN" altLang="en-US" dirty="0" smtClean="0"/>
              <a:t>基于</a:t>
            </a:r>
            <a:r>
              <a:rPr lang="en-US" altLang="zh-CN" dirty="0" smtClean="0"/>
              <a:t>ARMv8</a:t>
            </a:r>
            <a:r>
              <a:rPr lang="zh-CN" altLang="en-US" dirty="0" smtClean="0"/>
              <a:t>的鲲鹏处理器微</a:t>
            </a:r>
            <a:r>
              <a:rPr lang="zh-CN" altLang="en-US" dirty="0"/>
              <a:t>架构</a:t>
            </a:r>
          </a:p>
        </p:txBody>
      </p:sp>
    </p:spTree>
    <p:extLst>
      <p:ext uri="{BB962C8B-B14F-4D97-AF65-F5344CB8AC3E}">
        <p14:creationId xmlns:p14="http://schemas.microsoft.com/office/powerpoint/2010/main" val="2302741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081" y="1421511"/>
            <a:ext cx="3780420" cy="2126488"/>
          </a:xfrm>
          <a:prstGeom prst="rect">
            <a:avLst/>
          </a:prstGeom>
        </p:spPr>
      </p:pic>
      <p:grpSp>
        <p:nvGrpSpPr>
          <p:cNvPr id="4" name="组合 3"/>
          <p:cNvGrpSpPr>
            <a:grpSpLocks noChangeAspect="1"/>
          </p:cNvGrpSpPr>
          <p:nvPr/>
        </p:nvGrpSpPr>
        <p:grpSpPr>
          <a:xfrm>
            <a:off x="1439152" y="3868658"/>
            <a:ext cx="4320480" cy="2188549"/>
            <a:chOff x="5383638" y="2438755"/>
            <a:chExt cx="6157768" cy="3403076"/>
          </a:xfrm>
        </p:grpSpPr>
        <p:sp>
          <p:nvSpPr>
            <p:cNvPr id="5" name="矩形 4"/>
            <p:cNvSpPr/>
            <p:nvPr/>
          </p:nvSpPr>
          <p:spPr>
            <a:xfrm>
              <a:off x="5383638" y="2532820"/>
              <a:ext cx="5817403" cy="3309011"/>
            </a:xfrm>
            <a:prstGeom prst="rect">
              <a:avLst/>
            </a:prstGeom>
            <a:solidFill>
              <a:sysClr val="window" lastClr="FFFFFF">
                <a:lumMod val="95000"/>
              </a:sysClr>
            </a:solidFill>
            <a:ln w="25400" cap="flat" cmpd="sng" algn="ctr">
              <a:noFill/>
              <a:prstDash val="solid"/>
            </a:ln>
            <a:effectLst/>
          </p:spPr>
          <p:txBody>
            <a:bodyPr rtlCol="0" anchor="ctr"/>
            <a:lstStyle/>
            <a:p>
              <a:pPr algn="ctr" defTabSz="914400"/>
              <a:endParaRPr lang="zh-CN" altLang="en-US" sz="1200" kern="0">
                <a:latin typeface="Huawei Sans" panose="020C0503030203020204" pitchFamily="34" charset="0"/>
                <a:ea typeface="方正兰亭黑简体" panose="02000000000000000000" pitchFamily="2" charset="-122"/>
                <a:cs typeface="+mn-ea"/>
                <a:sym typeface="+mn-lt"/>
              </a:endParaRPr>
            </a:p>
          </p:txBody>
        </p:sp>
        <p:sp>
          <p:nvSpPr>
            <p:cNvPr id="6" name="矩形 5"/>
            <p:cNvSpPr/>
            <p:nvPr/>
          </p:nvSpPr>
          <p:spPr>
            <a:xfrm>
              <a:off x="5670587" y="2438755"/>
              <a:ext cx="5870819" cy="3158601"/>
            </a:xfrm>
            <a:prstGeom prst="rect">
              <a:avLst/>
            </a:prstGeom>
          </p:spPr>
          <p:txBody>
            <a:bodyPr wrap="square">
              <a:spAutoFit/>
            </a:bodyPr>
            <a:lstStyle/>
            <a:p>
              <a:pPr marL="285750" indent="-285750" fontAlgn="base">
                <a:lnSpc>
                  <a:spcPct val="150000"/>
                </a:lnSpc>
                <a:buSzPct val="80000"/>
                <a:buFont typeface="Wingdings" panose="05000000000000000000" pitchFamily="2" charset="2"/>
                <a:buChar char="p"/>
              </a:pPr>
              <a:r>
                <a:rPr lang="en-US" altLang="zh-CN" sz="1400" dirty="0" smtClean="0">
                  <a:latin typeface="Huawei Sans" panose="020C0503030203020204" pitchFamily="34" charset="0"/>
                  <a:ea typeface="方正兰亭黑简体" panose="02000000000000000000" pitchFamily="2" charset="-122"/>
                  <a:cs typeface="+mn-ea"/>
                  <a:sym typeface="+mn-lt"/>
                </a:rPr>
                <a:t>32</a:t>
              </a:r>
              <a:r>
                <a:rPr lang="zh-CN" altLang="en-US" sz="1400" dirty="0" smtClean="0">
                  <a:latin typeface="Huawei Sans" panose="020C0503030203020204" pitchFamily="34" charset="0"/>
                  <a:ea typeface="方正兰亭黑简体" panose="02000000000000000000" pitchFamily="2" charset="-122"/>
                  <a:cs typeface="+mn-ea"/>
                  <a:sym typeface="+mn-lt"/>
                </a:rPr>
                <a:t>核，</a:t>
              </a:r>
              <a:r>
                <a:rPr lang="en-US" altLang="zh-CN" sz="1400" dirty="0" smtClean="0">
                  <a:latin typeface="Huawei Sans" panose="020C0503030203020204" pitchFamily="34" charset="0"/>
                  <a:ea typeface="方正兰亭黑简体" panose="02000000000000000000" pitchFamily="2" charset="-122"/>
                  <a:cs typeface="+mn-ea"/>
                  <a:sym typeface="+mn-lt"/>
                </a:rPr>
                <a:t>2.4 GHz</a:t>
              </a:r>
              <a:r>
                <a:rPr lang="zh-CN" altLang="en-US" sz="1400" dirty="0" smtClean="0">
                  <a:latin typeface="Huawei Sans" panose="020C0503030203020204" pitchFamily="34" charset="0"/>
                  <a:ea typeface="方正兰亭黑简体" panose="02000000000000000000" pitchFamily="2" charset="-122"/>
                  <a:cs typeface="+mn-ea"/>
                  <a:sym typeface="+mn-lt"/>
                </a:rPr>
                <a:t>主频</a:t>
              </a:r>
              <a:endParaRPr lang="zh-CN" altLang="en-US" sz="1400" dirty="0">
                <a:latin typeface="Huawei Sans" panose="020C0503030203020204" pitchFamily="34" charset="0"/>
                <a:ea typeface="方正兰亭黑简体" panose="02000000000000000000" pitchFamily="2" charset="-122"/>
                <a:cs typeface="+mn-ea"/>
                <a:sym typeface="+mn-lt"/>
              </a:endParaRPr>
            </a:p>
            <a:p>
              <a:pPr marL="285750" indent="-285750" fontAlgn="base">
                <a:lnSpc>
                  <a:spcPct val="150000"/>
                </a:lnSpc>
                <a:buSzPct val="80000"/>
                <a:buFont typeface="Wingdings" panose="05000000000000000000" pitchFamily="2" charset="2"/>
                <a:buChar char="p"/>
              </a:pPr>
              <a:r>
                <a:rPr lang="en-US" altLang="zh-CN" sz="1400" dirty="0" smtClean="0">
                  <a:latin typeface="Huawei Sans" panose="020C0503030203020204" pitchFamily="34" charset="0"/>
                  <a:ea typeface="方正兰亭黑简体" panose="02000000000000000000" pitchFamily="2" charset="-122"/>
                  <a:cs typeface="+mn-ea"/>
                  <a:sym typeface="+mn-lt"/>
                </a:rPr>
                <a:t>SPECint</a:t>
              </a:r>
              <a:r>
                <a:rPr lang="zh-CN" altLang="en-US" sz="1400" dirty="0" smtClean="0">
                  <a:latin typeface="Huawei Sans" panose="020C0503030203020204" pitchFamily="34" charset="0"/>
                  <a:ea typeface="方正兰亭黑简体" panose="02000000000000000000" pitchFamily="2" charset="-122"/>
                  <a:cs typeface="+mn-ea"/>
                  <a:sym typeface="+mn-lt"/>
                </a:rPr>
                <a:t>性能匹配业界中端</a:t>
              </a:r>
              <a:r>
                <a:rPr lang="zh-CN" altLang="en-US" sz="1400" dirty="0">
                  <a:latin typeface="Huawei Sans" panose="020C0503030203020204" pitchFamily="34" charset="0"/>
                  <a:ea typeface="方正兰亭黑简体" panose="02000000000000000000" pitchFamily="2" charset="-122"/>
                  <a:cs typeface="+mn-ea"/>
                  <a:sym typeface="+mn-lt"/>
                </a:rPr>
                <a:t>，</a:t>
              </a:r>
              <a:r>
                <a:rPr lang="zh-CN" altLang="en-US" sz="1400" dirty="0" smtClean="0">
                  <a:latin typeface="Huawei Sans" panose="020C0503030203020204" pitchFamily="34" charset="0"/>
                  <a:ea typeface="方正兰亭黑简体" panose="02000000000000000000" pitchFamily="2" charset="-122"/>
                  <a:cs typeface="+mn-ea"/>
                  <a:sym typeface="+mn-lt"/>
                </a:rPr>
                <a:t>功耗低至</a:t>
              </a:r>
              <a:r>
                <a:rPr lang="en-US" altLang="zh-CN" sz="1400" dirty="0" smtClean="0">
                  <a:latin typeface="Huawei Sans" panose="020C0503030203020204" pitchFamily="34" charset="0"/>
                  <a:ea typeface="方正兰亭黑简体" panose="02000000000000000000" pitchFamily="2" charset="-122"/>
                  <a:cs typeface="+mn-ea"/>
                  <a:sym typeface="+mn-lt"/>
                </a:rPr>
                <a:t>75 W</a:t>
              </a:r>
            </a:p>
            <a:p>
              <a:pPr marL="285750" indent="-285750" fontAlgn="base">
                <a:lnSpc>
                  <a:spcPct val="150000"/>
                </a:lnSpc>
                <a:buSzPct val="80000"/>
                <a:buFont typeface="Wingdings" panose="05000000000000000000" pitchFamily="2" charset="2"/>
                <a:buChar char="p"/>
              </a:pPr>
              <a:r>
                <a:rPr lang="zh-CN" altLang="en-US" sz="1400" dirty="0" smtClean="0">
                  <a:latin typeface="Huawei Sans" panose="020C0503030203020204" pitchFamily="34" charset="0"/>
                  <a:ea typeface="方正兰亭黑简体" panose="02000000000000000000" pitchFamily="2" charset="-122"/>
                  <a:cs typeface="+mn-ea"/>
                  <a:sym typeface="+mn-lt"/>
                </a:rPr>
                <a:t>支持</a:t>
              </a:r>
              <a:r>
                <a:rPr lang="en-US" altLang="zh-CN" sz="1400" dirty="0">
                  <a:latin typeface="Huawei Sans" panose="020C0503030203020204" pitchFamily="34" charset="0"/>
                  <a:ea typeface="方正兰亭黑简体" panose="02000000000000000000" pitchFamily="2" charset="-122"/>
                  <a:cs typeface="+mn-ea"/>
                  <a:sym typeface="+mn-lt"/>
                </a:rPr>
                <a:t>4</a:t>
              </a:r>
              <a:r>
                <a:rPr lang="zh-CN" altLang="en-US" sz="1400" dirty="0" smtClean="0">
                  <a:latin typeface="Huawei Sans" panose="020C0503030203020204" pitchFamily="34" charset="0"/>
                  <a:ea typeface="方正兰亭黑简体" panose="02000000000000000000" pitchFamily="2" charset="-122"/>
                  <a:cs typeface="+mn-ea"/>
                  <a:sym typeface="+mn-lt"/>
                </a:rPr>
                <a:t>通道</a:t>
              </a:r>
              <a:r>
                <a:rPr lang="en-US" altLang="zh-CN" sz="1400" dirty="0">
                  <a:latin typeface="Huawei Sans" panose="020C0503030203020204" pitchFamily="34" charset="0"/>
                  <a:ea typeface="方正兰亭黑简体" panose="02000000000000000000" pitchFamily="2" charset="-122"/>
                  <a:cs typeface="+mn-ea"/>
                  <a:sym typeface="+mn-lt"/>
                </a:rPr>
                <a:t>DDR4</a:t>
              </a:r>
              <a:r>
                <a:rPr lang="zh-CN" altLang="en-US" sz="1400" dirty="0">
                  <a:latin typeface="Huawei Sans" panose="020C0503030203020204" pitchFamily="34" charset="0"/>
                  <a:ea typeface="方正兰亭黑简体" panose="02000000000000000000" pitchFamily="2" charset="-122"/>
                  <a:cs typeface="+mn-ea"/>
                  <a:sym typeface="+mn-lt"/>
                </a:rPr>
                <a:t>控制器</a:t>
              </a: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支持</a:t>
              </a:r>
              <a:r>
                <a:rPr lang="en-US" altLang="zh-CN" sz="1400" dirty="0">
                  <a:latin typeface="Huawei Sans" panose="020C0503030203020204" pitchFamily="34" charset="0"/>
                  <a:ea typeface="方正兰亭黑简体" panose="02000000000000000000" pitchFamily="2" charset="-122"/>
                  <a:cs typeface="+mn-ea"/>
                  <a:sym typeface="+mn-lt"/>
                </a:rPr>
                <a:t>PCIe </a:t>
              </a:r>
              <a:r>
                <a:rPr lang="en-US" altLang="zh-CN" sz="1400" dirty="0" smtClean="0">
                  <a:latin typeface="Huawei Sans" panose="020C0503030203020204" pitchFamily="34" charset="0"/>
                  <a:ea typeface="方正兰亭黑简体" panose="02000000000000000000" pitchFamily="2" charset="-122"/>
                  <a:cs typeface="+mn-ea"/>
                  <a:sym typeface="+mn-lt"/>
                </a:rPr>
                <a:t>3.0</a:t>
              </a:r>
              <a:r>
                <a:rPr lang="zh-CN" altLang="en-US" sz="1400" dirty="0" smtClean="0">
                  <a:latin typeface="Huawei Sans" panose="020C0503030203020204" pitchFamily="34" charset="0"/>
                  <a:ea typeface="方正兰亭黑简体" panose="02000000000000000000" pitchFamily="2" charset="-122"/>
                  <a:cs typeface="+mn-ea"/>
                  <a:sym typeface="+mn-lt"/>
                </a:rPr>
                <a:t>和</a:t>
              </a:r>
              <a:r>
                <a:rPr lang="en-US" altLang="zh-CN" sz="1400" dirty="0" smtClean="0">
                  <a:latin typeface="Huawei Sans" panose="020C0503030203020204" pitchFamily="34" charset="0"/>
                  <a:ea typeface="方正兰亭黑简体" panose="02000000000000000000" pitchFamily="2" charset="-122"/>
                  <a:cs typeface="+mn-ea"/>
                  <a:sym typeface="+mn-lt"/>
                </a:rPr>
                <a:t>SAS/SATA 3.0</a:t>
              </a:r>
              <a:endParaRPr lang="en-US" altLang="zh-CN" sz="1400" dirty="0">
                <a:latin typeface="Huawei Sans" panose="020C0503030203020204" pitchFamily="34" charset="0"/>
                <a:ea typeface="方正兰亭黑简体" panose="02000000000000000000" pitchFamily="2"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smtClean="0">
                  <a:latin typeface="Huawei Sans" panose="020C0503030203020204" pitchFamily="34" charset="0"/>
                  <a:ea typeface="方正兰亭黑简体" panose="02000000000000000000" pitchFamily="2" charset="-122"/>
                  <a:cs typeface="+mn-ea"/>
                  <a:sym typeface="+mn-lt"/>
                </a:rPr>
                <a:t>集成</a:t>
              </a:r>
              <a:r>
                <a:rPr lang="zh-CN" altLang="en-US" sz="1400" dirty="0">
                  <a:latin typeface="Huawei Sans" panose="020C0503030203020204" pitchFamily="34" charset="0"/>
                  <a:ea typeface="方正兰亭黑简体" panose="02000000000000000000" pitchFamily="2" charset="-122"/>
                  <a:cs typeface="+mn-ea"/>
                  <a:sym typeface="+mn-lt"/>
                </a:rPr>
                <a:t>板</a:t>
              </a:r>
              <a:r>
                <a:rPr lang="zh-CN" altLang="en-US" sz="1400" dirty="0" smtClean="0">
                  <a:latin typeface="Huawei Sans" panose="020C0503030203020204" pitchFamily="34" charset="0"/>
                  <a:ea typeface="方正兰亭黑简体" panose="02000000000000000000" pitchFamily="2" charset="-122"/>
                  <a:cs typeface="+mn-ea"/>
                  <a:sym typeface="+mn-lt"/>
                </a:rPr>
                <a:t>载</a:t>
              </a:r>
              <a:r>
                <a:rPr lang="en-US" altLang="zh-CN" sz="1400" dirty="0" smtClean="0">
                  <a:latin typeface="Huawei Sans" panose="020C0503030203020204" pitchFamily="34" charset="0"/>
                  <a:ea typeface="方正兰亭黑简体" panose="02000000000000000000" pitchFamily="2" charset="-122"/>
                  <a:cs typeface="+mn-ea"/>
                  <a:sym typeface="+mn-lt"/>
                </a:rPr>
                <a:t>GE/10 GE</a:t>
              </a:r>
              <a:r>
                <a:rPr lang="zh-CN" altLang="en-US" sz="1400" dirty="0" smtClean="0">
                  <a:latin typeface="Huawei Sans" panose="020C0503030203020204" pitchFamily="34" charset="0"/>
                  <a:ea typeface="方正兰亭黑简体" panose="02000000000000000000" pitchFamily="2" charset="-122"/>
                  <a:cs typeface="+mn-ea"/>
                  <a:sym typeface="+mn-lt"/>
                </a:rPr>
                <a:t>网络</a:t>
              </a:r>
              <a:endParaRPr lang="en-US" altLang="zh-CN" sz="1400" dirty="0" smtClean="0">
                <a:latin typeface="Huawei Sans" panose="020C0503030203020204" pitchFamily="34" charset="0"/>
                <a:ea typeface="方正兰亭黑简体" panose="02000000000000000000" pitchFamily="2"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smtClean="0">
                  <a:latin typeface="Huawei Sans" panose="020C0503030203020204" pitchFamily="34" charset="0"/>
                  <a:ea typeface="方正兰亭黑简体" panose="02000000000000000000" pitchFamily="2" charset="-122"/>
                  <a:cs typeface="+mn-ea"/>
                  <a:sym typeface="+mn-lt"/>
                </a:rPr>
                <a:t>支持</a:t>
              </a:r>
              <a:r>
                <a:rPr lang="en-US" altLang="zh-CN" sz="1400" dirty="0" smtClean="0">
                  <a:latin typeface="Huawei Sans" panose="020C0503030203020204" pitchFamily="34" charset="0"/>
                  <a:ea typeface="方正兰亭黑简体" panose="02000000000000000000" pitchFamily="2" charset="-122"/>
                  <a:cs typeface="+mn-ea"/>
                  <a:sym typeface="+mn-lt"/>
                </a:rPr>
                <a:t>2</a:t>
              </a:r>
              <a:r>
                <a:rPr lang="zh-CN" altLang="en-US" sz="1400" dirty="0" smtClean="0">
                  <a:latin typeface="Huawei Sans" panose="020C0503030203020204" pitchFamily="34" charset="0"/>
                  <a:ea typeface="方正兰亭黑简体" panose="02000000000000000000" pitchFamily="2" charset="-122"/>
                  <a:cs typeface="+mn-ea"/>
                  <a:sym typeface="+mn-lt"/>
                </a:rPr>
                <a:t>路互联</a:t>
              </a:r>
              <a:endParaRPr lang="zh-CN" altLang="en-US" sz="1400" dirty="0">
                <a:latin typeface="Huawei Sans" panose="020C0503030203020204" pitchFamily="34" charset="0"/>
                <a:ea typeface="方正兰亭黑简体" panose="02000000000000000000" pitchFamily="2" charset="-122"/>
                <a:cs typeface="+mn-ea"/>
                <a:sym typeface="+mn-lt"/>
              </a:endParaRPr>
            </a:p>
          </p:txBody>
        </p:sp>
      </p:grpSp>
      <p:sp>
        <p:nvSpPr>
          <p:cNvPr id="7" name="矩形 6"/>
          <p:cNvSpPr/>
          <p:nvPr/>
        </p:nvSpPr>
        <p:spPr>
          <a:xfrm>
            <a:off x="6664290" y="3375649"/>
            <a:ext cx="5242081" cy="461665"/>
          </a:xfrm>
          <a:prstGeom prst="rect">
            <a:avLst/>
          </a:prstGeom>
          <a:noFill/>
        </p:spPr>
        <p:txBody>
          <a:bodyPr wrap="square">
            <a:spAutoFit/>
          </a:bodyPr>
          <a:lstStyle/>
          <a:p>
            <a:pPr algn="ctr">
              <a:lnSpc>
                <a:spcPct val="150000"/>
              </a:lnSpc>
            </a:pPr>
            <a:r>
              <a:rPr lang="en-US" altLang="zh-CN" sz="1600" dirty="0" smtClean="0">
                <a:latin typeface="Huawei Sans" panose="020C0503030203020204" pitchFamily="34" charset="0"/>
                <a:ea typeface="方正兰亭黑简体" panose="02000000000000000000" pitchFamily="2" charset="-122"/>
                <a:cs typeface="+mn-ea"/>
                <a:sym typeface="+mn-lt"/>
              </a:rPr>
              <a:t>7nm</a:t>
            </a:r>
            <a:r>
              <a:rPr lang="zh-CN" altLang="en-US" sz="1600" dirty="0" smtClean="0">
                <a:latin typeface="Huawei Sans" panose="020C0503030203020204" pitchFamily="34" charset="0"/>
                <a:ea typeface="方正兰亭黑简体" panose="02000000000000000000" pitchFamily="2" charset="-122"/>
                <a:cs typeface="+mn-ea"/>
                <a:sym typeface="+mn-lt"/>
              </a:rPr>
              <a:t>制程</a:t>
            </a:r>
            <a:r>
              <a:rPr lang="zh-CN" altLang="en-US" sz="1600" dirty="0">
                <a:latin typeface="Huawei Sans" panose="020C0503030203020204" pitchFamily="34" charset="0"/>
                <a:ea typeface="方正兰亭黑简体" panose="02000000000000000000" pitchFamily="2" charset="-122"/>
                <a:cs typeface="+mn-ea"/>
                <a:sym typeface="+mn-lt"/>
              </a:rPr>
              <a:t>，</a:t>
            </a:r>
            <a:r>
              <a:rPr lang="zh-CN" altLang="en-US" sz="1600" dirty="0" smtClean="0">
                <a:latin typeface="Huawei Sans" panose="020C0503030203020204" pitchFamily="34" charset="0"/>
                <a:ea typeface="方正兰亭黑简体" panose="02000000000000000000" pitchFamily="2" charset="-122"/>
                <a:cs typeface="+mn-ea"/>
                <a:sym typeface="+mn-lt"/>
              </a:rPr>
              <a:t>数据</a:t>
            </a:r>
            <a:r>
              <a:rPr lang="zh-CN" altLang="en-US" sz="1600" dirty="0">
                <a:latin typeface="Huawei Sans" panose="020C0503030203020204" pitchFamily="34" charset="0"/>
                <a:ea typeface="方正兰亭黑简体" panose="02000000000000000000" pitchFamily="2" charset="-122"/>
                <a:cs typeface="+mn-ea"/>
                <a:sym typeface="+mn-lt"/>
              </a:rPr>
              <a:t>中心</a:t>
            </a:r>
            <a:r>
              <a:rPr lang="en-US" altLang="zh-CN" sz="1600" dirty="0">
                <a:latin typeface="Huawei Sans" panose="020C0503030203020204" pitchFamily="34" charset="0"/>
                <a:ea typeface="方正兰亭黑简体" panose="02000000000000000000" pitchFamily="2" charset="-122"/>
                <a:cs typeface="+mn-ea"/>
                <a:sym typeface="+mn-lt"/>
              </a:rPr>
              <a:t>ARM</a:t>
            </a:r>
            <a:r>
              <a:rPr lang="zh-CN" altLang="en-US" sz="1600" dirty="0">
                <a:latin typeface="Huawei Sans" panose="020C0503030203020204" pitchFamily="34" charset="0"/>
                <a:ea typeface="方正兰亭黑简体" panose="02000000000000000000" pitchFamily="2" charset="-122"/>
                <a:cs typeface="+mn-ea"/>
                <a:sym typeface="+mn-lt"/>
              </a:rPr>
              <a:t>处理器</a:t>
            </a:r>
          </a:p>
        </p:txBody>
      </p:sp>
      <p:pic>
        <p:nvPicPr>
          <p:cNvPr id="8" name="图片 7"/>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156348" y="1527635"/>
            <a:ext cx="3776380" cy="2124215"/>
          </a:xfrm>
          <a:prstGeom prst="rect">
            <a:avLst/>
          </a:prstGeom>
        </p:spPr>
      </p:pic>
      <p:grpSp>
        <p:nvGrpSpPr>
          <p:cNvPr id="9" name="组合 8"/>
          <p:cNvGrpSpPr>
            <a:grpSpLocks noChangeAspect="1"/>
          </p:cNvGrpSpPr>
          <p:nvPr/>
        </p:nvGrpSpPr>
        <p:grpSpPr>
          <a:xfrm>
            <a:off x="7071273" y="3868656"/>
            <a:ext cx="4620668" cy="2188551"/>
            <a:chOff x="13430258" y="2363764"/>
            <a:chExt cx="6201063" cy="3375549"/>
          </a:xfrm>
        </p:grpSpPr>
        <p:sp>
          <p:nvSpPr>
            <p:cNvPr id="10" name="矩形 9"/>
            <p:cNvSpPr/>
            <p:nvPr/>
          </p:nvSpPr>
          <p:spPr>
            <a:xfrm>
              <a:off x="13430258" y="2450284"/>
              <a:ext cx="5838529" cy="3289029"/>
            </a:xfrm>
            <a:prstGeom prst="rect">
              <a:avLst/>
            </a:prstGeom>
            <a:solidFill>
              <a:sysClr val="window" lastClr="FFFFFF">
                <a:lumMod val="95000"/>
              </a:sysClr>
            </a:solidFill>
            <a:ln w="25400" cap="flat" cmpd="sng" algn="ctr">
              <a:noFill/>
              <a:prstDash val="solid"/>
            </a:ln>
            <a:effectLst/>
          </p:spPr>
          <p:txBody>
            <a:bodyPr rtlCol="0" anchor="ctr"/>
            <a:lstStyle/>
            <a:p>
              <a:pPr algn="ctr" defTabSz="914400"/>
              <a:endParaRPr lang="zh-CN" altLang="en-US" sz="1200" kern="0">
                <a:latin typeface="Huawei Sans" panose="020C0503030203020204" pitchFamily="34" charset="0"/>
                <a:ea typeface="方正兰亭黑简体" panose="02000000000000000000" pitchFamily="2" charset="-122"/>
                <a:cs typeface="+mn-ea"/>
                <a:sym typeface="+mn-lt"/>
              </a:endParaRPr>
            </a:p>
          </p:txBody>
        </p:sp>
        <p:sp>
          <p:nvSpPr>
            <p:cNvPr id="11" name="矩形 10"/>
            <p:cNvSpPr/>
            <p:nvPr/>
          </p:nvSpPr>
          <p:spPr>
            <a:xfrm>
              <a:off x="13760496" y="2363764"/>
              <a:ext cx="5870825" cy="3133049"/>
            </a:xfrm>
            <a:prstGeom prst="rect">
              <a:avLst/>
            </a:prstGeom>
          </p:spPr>
          <p:txBody>
            <a:bodyPr wrap="square">
              <a:spAutoFit/>
            </a:bodyPr>
            <a:lstStyle/>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计算核数提升</a:t>
              </a:r>
              <a:r>
                <a:rPr lang="en-US" altLang="zh-CN" sz="1400" dirty="0">
                  <a:latin typeface="Huawei Sans" panose="020C0503030203020204" pitchFamily="34" charset="0"/>
                  <a:ea typeface="方正兰亭黑简体" panose="02000000000000000000" pitchFamily="2" charset="-122"/>
                  <a:cs typeface="+mn-ea"/>
                  <a:sym typeface="+mn-lt"/>
                </a:rPr>
                <a:t>1</a:t>
              </a:r>
              <a:r>
                <a:rPr lang="zh-CN" altLang="en-US" sz="1400" dirty="0" smtClean="0">
                  <a:latin typeface="Huawei Sans" panose="020C0503030203020204" pitchFamily="34" charset="0"/>
                  <a:ea typeface="方正兰亭黑简体" panose="02000000000000000000" pitchFamily="2" charset="-122"/>
                  <a:cs typeface="+mn-ea"/>
                  <a:sym typeface="+mn-lt"/>
                </a:rPr>
                <a:t>倍，</a:t>
              </a:r>
              <a:r>
                <a:rPr lang="zh-CN" altLang="en-US" sz="1400" dirty="0">
                  <a:latin typeface="Huawei Sans" panose="020C0503030203020204" pitchFamily="34" charset="0"/>
                  <a:ea typeface="方正兰亭黑简体" panose="02000000000000000000" pitchFamily="2" charset="-122"/>
                  <a:cs typeface="+mn-ea"/>
                  <a:sym typeface="+mn-lt"/>
                </a:rPr>
                <a:t>最多</a:t>
              </a:r>
              <a:r>
                <a:rPr lang="en-US" altLang="zh-CN" sz="1400" dirty="0" smtClean="0">
                  <a:latin typeface="Huawei Sans" panose="020C0503030203020204" pitchFamily="34" charset="0"/>
                  <a:ea typeface="方正兰亭黑简体" panose="02000000000000000000" pitchFamily="2" charset="-122"/>
                  <a:cs typeface="+mn-ea"/>
                  <a:sym typeface="+mn-lt"/>
                </a:rPr>
                <a:t>64</a:t>
              </a:r>
              <a:r>
                <a:rPr lang="zh-CN" altLang="en-US" sz="1400" dirty="0" smtClean="0">
                  <a:latin typeface="Huawei Sans" panose="020C0503030203020204" pitchFamily="34" charset="0"/>
                  <a:ea typeface="方正兰亭黑简体" panose="02000000000000000000" pitchFamily="2" charset="-122"/>
                  <a:cs typeface="+mn-ea"/>
                  <a:sym typeface="+mn-lt"/>
                </a:rPr>
                <a:t>核</a:t>
              </a:r>
              <a:endParaRPr lang="zh-CN" altLang="en-US" sz="1400" dirty="0">
                <a:latin typeface="Huawei Sans" panose="020C0503030203020204" pitchFamily="34" charset="0"/>
                <a:ea typeface="方正兰亭黑简体" panose="02000000000000000000" pitchFamily="2" charset="-122"/>
                <a:cs typeface="+mn-ea"/>
                <a:sym typeface="+mn-lt"/>
              </a:endParaRPr>
            </a:p>
            <a:p>
              <a:pPr marL="285750" indent="-285750" fontAlgn="base">
                <a:lnSpc>
                  <a:spcPct val="150000"/>
                </a:lnSpc>
                <a:buSzPct val="80000"/>
                <a:buFont typeface="Wingdings" panose="05000000000000000000" pitchFamily="2" charset="2"/>
                <a:buChar char="p"/>
              </a:pPr>
              <a:r>
                <a:rPr lang="en-US" altLang="zh-CN" sz="1400" dirty="0" smtClean="0">
                  <a:latin typeface="Huawei Sans" panose="020C0503030203020204" pitchFamily="34" charset="0"/>
                  <a:ea typeface="方正兰亭黑简体" panose="02000000000000000000" pitchFamily="2" charset="-122"/>
                  <a:cs typeface="+mn-ea"/>
                  <a:sym typeface="+mn-lt"/>
                </a:rPr>
                <a:t>SPECint</a:t>
              </a:r>
              <a:r>
                <a:rPr lang="zh-CN" altLang="en-US" sz="1400" dirty="0" smtClean="0">
                  <a:latin typeface="Huawei Sans" panose="020C0503030203020204" pitchFamily="34" charset="0"/>
                  <a:ea typeface="方正兰亭黑简体" panose="02000000000000000000" pitchFamily="2" charset="-122"/>
                  <a:cs typeface="+mn-ea"/>
                  <a:sym typeface="+mn-lt"/>
                </a:rPr>
                <a:t>性能</a:t>
              </a:r>
              <a:r>
                <a:rPr lang="zh-CN" altLang="en-US" sz="1400" dirty="0">
                  <a:latin typeface="Huawei Sans" panose="020C0503030203020204" pitchFamily="34" charset="0"/>
                  <a:ea typeface="方正兰亭黑简体" panose="02000000000000000000" pitchFamily="2" charset="-122"/>
                  <a:cs typeface="+mn-ea"/>
                  <a:sym typeface="+mn-lt"/>
                </a:rPr>
                <a:t>提升超过</a:t>
              </a:r>
              <a:r>
                <a:rPr lang="en-US" altLang="zh-CN" sz="1400" dirty="0">
                  <a:latin typeface="Huawei Sans" panose="020C0503030203020204" pitchFamily="34" charset="0"/>
                  <a:ea typeface="方正兰亭黑简体" panose="02000000000000000000" pitchFamily="2" charset="-122"/>
                  <a:cs typeface="+mn-ea"/>
                  <a:sym typeface="+mn-lt"/>
                </a:rPr>
                <a:t>2</a:t>
              </a:r>
              <a:r>
                <a:rPr lang="zh-CN" altLang="en-US" sz="1400" dirty="0" smtClean="0">
                  <a:latin typeface="Huawei Sans" panose="020C0503030203020204" pitchFamily="34" charset="0"/>
                  <a:ea typeface="方正兰亭黑简体" panose="02000000000000000000" pitchFamily="2" charset="-122"/>
                  <a:cs typeface="+mn-ea"/>
                  <a:sym typeface="+mn-lt"/>
                </a:rPr>
                <a:t>倍</a:t>
              </a:r>
              <a:endParaRPr lang="zh-CN" altLang="en-US" sz="1400" dirty="0">
                <a:latin typeface="Huawei Sans" panose="020C0503030203020204" pitchFamily="34" charset="0"/>
                <a:ea typeface="方正兰亭黑简体" panose="02000000000000000000" pitchFamily="2"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内存通道数提升</a:t>
              </a:r>
              <a:r>
                <a:rPr lang="en-US" altLang="zh-CN" sz="1400" dirty="0">
                  <a:latin typeface="Huawei Sans" panose="020C0503030203020204" pitchFamily="34" charset="0"/>
                  <a:ea typeface="方正兰亭黑简体" panose="02000000000000000000" pitchFamily="2" charset="-122"/>
                  <a:cs typeface="+mn-ea"/>
                  <a:sym typeface="+mn-lt"/>
                </a:rPr>
                <a:t>1</a:t>
              </a:r>
              <a:r>
                <a:rPr lang="zh-CN" altLang="en-US" sz="1400" dirty="0" smtClean="0">
                  <a:latin typeface="Huawei Sans" panose="020C0503030203020204" pitchFamily="34" charset="0"/>
                  <a:ea typeface="方正兰亭黑简体" panose="02000000000000000000" pitchFamily="2" charset="-122"/>
                  <a:cs typeface="+mn-ea"/>
                  <a:sym typeface="+mn-lt"/>
                </a:rPr>
                <a:t>倍，支持</a:t>
              </a:r>
              <a:r>
                <a:rPr lang="en-US" altLang="zh-CN" sz="1400" dirty="0">
                  <a:latin typeface="Huawei Sans" panose="020C0503030203020204" pitchFamily="34" charset="0"/>
                  <a:ea typeface="方正兰亭黑简体" panose="02000000000000000000" pitchFamily="2" charset="-122"/>
                  <a:cs typeface="+mn-ea"/>
                  <a:sym typeface="+mn-lt"/>
                </a:rPr>
                <a:t>8</a:t>
              </a:r>
              <a:r>
                <a:rPr lang="zh-CN" altLang="en-US" sz="1400" dirty="0">
                  <a:latin typeface="Huawei Sans" panose="020C0503030203020204" pitchFamily="34" charset="0"/>
                  <a:ea typeface="方正兰亭黑简体" panose="02000000000000000000" pitchFamily="2" charset="-122"/>
                  <a:cs typeface="+mn-ea"/>
                  <a:sym typeface="+mn-lt"/>
                </a:rPr>
                <a:t>通道</a:t>
              </a:r>
              <a:r>
                <a:rPr lang="en-US" altLang="zh-CN" sz="1400" dirty="0">
                  <a:latin typeface="Huawei Sans" panose="020C0503030203020204" pitchFamily="34" charset="0"/>
                  <a:ea typeface="方正兰亭黑简体" panose="02000000000000000000" pitchFamily="2" charset="-122"/>
                  <a:cs typeface="+mn-ea"/>
                  <a:sym typeface="+mn-lt"/>
                </a:rPr>
                <a:t>DDR4</a:t>
              </a:r>
              <a:r>
                <a:rPr lang="zh-CN" altLang="en-US" sz="1400" dirty="0">
                  <a:latin typeface="Huawei Sans" panose="020C0503030203020204" pitchFamily="34" charset="0"/>
                  <a:ea typeface="方正兰亭黑简体" panose="02000000000000000000" pitchFamily="2" charset="-122"/>
                  <a:cs typeface="+mn-ea"/>
                  <a:sym typeface="+mn-lt"/>
                </a:rPr>
                <a:t>控制器</a:t>
              </a: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支持</a:t>
              </a:r>
              <a:r>
                <a:rPr lang="en-US" altLang="zh-CN" sz="1400" dirty="0">
                  <a:latin typeface="Huawei Sans" panose="020C0503030203020204" pitchFamily="34" charset="0"/>
                  <a:ea typeface="方正兰亭黑简体" panose="02000000000000000000" pitchFamily="2" charset="-122"/>
                  <a:cs typeface="+mn-ea"/>
                  <a:sym typeface="+mn-lt"/>
                </a:rPr>
                <a:t>PCIe 4.0</a:t>
              </a:r>
              <a:r>
                <a:rPr lang="zh-CN" altLang="en-US" sz="1400" dirty="0">
                  <a:latin typeface="Huawei Sans" panose="020C0503030203020204" pitchFamily="34" charset="0"/>
                  <a:ea typeface="方正兰亭黑简体" panose="02000000000000000000" pitchFamily="2" charset="-122"/>
                  <a:cs typeface="+mn-ea"/>
                  <a:sym typeface="+mn-lt"/>
                </a:rPr>
                <a:t>和</a:t>
              </a:r>
              <a:r>
                <a:rPr lang="en-US" altLang="zh-CN" sz="1400" dirty="0">
                  <a:latin typeface="Huawei Sans" panose="020C0503030203020204" pitchFamily="34" charset="0"/>
                  <a:ea typeface="方正兰亭黑简体" panose="02000000000000000000" pitchFamily="2" charset="-122"/>
                  <a:cs typeface="+mn-ea"/>
                  <a:sym typeface="+mn-lt"/>
                </a:rPr>
                <a:t>CCIX</a:t>
              </a:r>
            </a:p>
            <a:p>
              <a:pPr marL="285750" indent="-285750" fontAlgn="base">
                <a:lnSpc>
                  <a:spcPct val="150000"/>
                </a:lnSpc>
                <a:buSzPct val="80000"/>
                <a:buFont typeface="Wingdings" panose="05000000000000000000" pitchFamily="2" charset="2"/>
                <a:buChar char="p"/>
              </a:pPr>
              <a:r>
                <a:rPr lang="zh-CN" altLang="en-US" sz="1400" dirty="0" smtClean="0">
                  <a:latin typeface="Huawei Sans" panose="020C0503030203020204" pitchFamily="34" charset="0"/>
                  <a:ea typeface="方正兰亭黑简体" panose="02000000000000000000" pitchFamily="2" charset="-122"/>
                  <a:cs typeface="+mn-ea"/>
                  <a:sym typeface="+mn-lt"/>
                </a:rPr>
                <a:t>集成</a:t>
              </a:r>
              <a:r>
                <a:rPr lang="zh-CN" altLang="en-US" sz="1400" dirty="0">
                  <a:latin typeface="Huawei Sans" panose="020C0503030203020204" pitchFamily="34" charset="0"/>
                  <a:ea typeface="方正兰亭黑简体" panose="02000000000000000000" pitchFamily="2" charset="-122"/>
                  <a:cs typeface="+mn-ea"/>
                  <a:sym typeface="+mn-lt"/>
                </a:rPr>
                <a:t>板载</a:t>
              </a:r>
              <a:r>
                <a:rPr lang="en-US" altLang="zh-CN" sz="1400" dirty="0" smtClean="0">
                  <a:latin typeface="Huawei Sans" panose="020C0503030203020204" pitchFamily="34" charset="0"/>
                  <a:ea typeface="方正兰亭黑简体" panose="02000000000000000000" pitchFamily="2" charset="-122"/>
                  <a:cs typeface="+mn-ea"/>
                  <a:sym typeface="+mn-lt"/>
                </a:rPr>
                <a:t>100 GE</a:t>
              </a:r>
              <a:r>
                <a:rPr lang="zh-CN" altLang="en-US" sz="1400" dirty="0">
                  <a:latin typeface="Huawei Sans" panose="020C0503030203020204" pitchFamily="34" charset="0"/>
                  <a:ea typeface="方正兰亭黑简体" panose="02000000000000000000" pitchFamily="2" charset="-122"/>
                  <a:cs typeface="+mn-ea"/>
                  <a:sym typeface="+mn-lt"/>
                </a:rPr>
                <a:t>网络和加密、压缩等引擎</a:t>
              </a:r>
            </a:p>
            <a:p>
              <a:pPr marL="285750" indent="-285750" fontAlgn="base">
                <a:lnSpc>
                  <a:spcPct val="150000"/>
                </a:lnSpc>
                <a:buSzPct val="80000"/>
                <a:buFont typeface="Wingdings" panose="05000000000000000000" pitchFamily="2" charset="2"/>
                <a:buChar char="p"/>
              </a:pPr>
              <a:r>
                <a:rPr lang="zh-CN" altLang="en-US" sz="1400" dirty="0" smtClean="0">
                  <a:latin typeface="Huawei Sans" panose="020C0503030203020204" pitchFamily="34" charset="0"/>
                  <a:ea typeface="方正兰亭黑简体" panose="02000000000000000000" pitchFamily="2" charset="-122"/>
                  <a:cs typeface="+mn-ea"/>
                  <a:sym typeface="+mn-lt"/>
                </a:rPr>
                <a:t>支持</a:t>
              </a:r>
              <a:r>
                <a:rPr lang="en-US" altLang="zh-CN" sz="1400" dirty="0" smtClean="0">
                  <a:latin typeface="Huawei Sans" panose="020C0503030203020204" pitchFamily="34" charset="0"/>
                  <a:ea typeface="方正兰亭黑简体" panose="02000000000000000000" pitchFamily="2" charset="-122"/>
                  <a:cs typeface="+mn-ea"/>
                  <a:sym typeface="+mn-lt"/>
                </a:rPr>
                <a:t>2</a:t>
              </a:r>
              <a:r>
                <a:rPr lang="zh-CN" altLang="en-US" sz="1400" dirty="0" smtClean="0">
                  <a:latin typeface="Huawei Sans" panose="020C0503030203020204" pitchFamily="34" charset="0"/>
                  <a:ea typeface="方正兰亭黑简体" panose="02000000000000000000" pitchFamily="2" charset="-122"/>
                  <a:cs typeface="+mn-ea"/>
                  <a:sym typeface="+mn-lt"/>
                </a:rPr>
                <a:t>路或</a:t>
              </a:r>
              <a:r>
                <a:rPr lang="en-US" altLang="zh-CN" sz="1400" dirty="0" smtClean="0">
                  <a:latin typeface="Huawei Sans" panose="020C0503030203020204" pitchFamily="34" charset="0"/>
                  <a:ea typeface="方正兰亭黑简体" panose="02000000000000000000" pitchFamily="2" charset="-122"/>
                  <a:cs typeface="+mn-ea"/>
                  <a:sym typeface="+mn-lt"/>
                </a:rPr>
                <a:t>4</a:t>
              </a:r>
              <a:r>
                <a:rPr lang="zh-CN" altLang="en-US" sz="1400" dirty="0">
                  <a:latin typeface="Huawei Sans" panose="020C0503030203020204" pitchFamily="34" charset="0"/>
                  <a:ea typeface="方正兰亭黑简体" panose="02000000000000000000" pitchFamily="2" charset="-122"/>
                  <a:cs typeface="+mn-ea"/>
                  <a:sym typeface="+mn-lt"/>
                </a:rPr>
                <a:t>路互联</a:t>
              </a:r>
            </a:p>
          </p:txBody>
        </p:sp>
      </p:grpSp>
      <p:sp>
        <p:nvSpPr>
          <p:cNvPr id="14" name="文本框 13"/>
          <p:cNvSpPr txBox="1"/>
          <p:nvPr/>
        </p:nvSpPr>
        <p:spPr bwMode="auto">
          <a:xfrm>
            <a:off x="3777070" y="2948635"/>
            <a:ext cx="1634878"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800" dirty="0" smtClean="0">
                <a:latin typeface="Huawei Sans" panose="020C0503030203020204" pitchFamily="34" charset="0"/>
                <a:ea typeface="方正兰亭黑简体" panose="02000000000000000000" pitchFamily="2" charset="-122"/>
              </a:rPr>
              <a:t>鲲鹏</a:t>
            </a:r>
            <a:r>
              <a:rPr lang="en-US" altLang="zh-CN" sz="1800" dirty="0">
                <a:latin typeface="Huawei Sans" panose="020C0503030203020204" pitchFamily="34" charset="0"/>
                <a:ea typeface="方正兰亭黑简体" panose="02000000000000000000" pitchFamily="2" charset="-122"/>
              </a:rPr>
              <a:t>916</a:t>
            </a:r>
            <a:endParaRPr lang="zh-CN" altLang="en-US" sz="1800" dirty="0">
              <a:latin typeface="Huawei Sans" panose="020C0503030203020204" pitchFamily="34" charset="0"/>
              <a:ea typeface="方正兰亭黑简体" panose="02000000000000000000" pitchFamily="2" charset="-122"/>
            </a:endParaRPr>
          </a:p>
        </p:txBody>
      </p:sp>
      <p:sp>
        <p:nvSpPr>
          <p:cNvPr id="15" name="文本框 14"/>
          <p:cNvSpPr txBox="1"/>
          <p:nvPr/>
        </p:nvSpPr>
        <p:spPr bwMode="auto">
          <a:xfrm>
            <a:off x="9402993" y="2954603"/>
            <a:ext cx="1634878"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800" dirty="0" smtClean="0">
                <a:latin typeface="Huawei Sans" panose="020C0503030203020204" pitchFamily="34" charset="0"/>
                <a:ea typeface="方正兰亭黑简体" panose="02000000000000000000" pitchFamily="2" charset="-122"/>
              </a:rPr>
              <a:t>鲲鹏</a:t>
            </a:r>
            <a:r>
              <a:rPr lang="en-US" altLang="zh-CN" sz="1800" dirty="0" smtClean="0">
                <a:latin typeface="Huawei Sans" panose="020C0503030203020204" pitchFamily="34" charset="0"/>
                <a:ea typeface="方正兰亭黑简体" panose="02000000000000000000" pitchFamily="2" charset="-122"/>
              </a:rPr>
              <a:t>920</a:t>
            </a:r>
            <a:endParaRPr lang="zh-CN" altLang="en-US" sz="1800" dirty="0">
              <a:latin typeface="Huawei Sans" panose="020C0503030203020204" pitchFamily="34" charset="0"/>
              <a:ea typeface="方正兰亭黑简体" panose="02000000000000000000" pitchFamily="2" charset="-122"/>
            </a:endParaRPr>
          </a:p>
        </p:txBody>
      </p:sp>
      <p:sp>
        <p:nvSpPr>
          <p:cNvPr id="18" name="矩形 17"/>
          <p:cNvSpPr/>
          <p:nvPr/>
        </p:nvSpPr>
        <p:spPr>
          <a:xfrm>
            <a:off x="1819160" y="3427415"/>
            <a:ext cx="3100529" cy="369332"/>
          </a:xfrm>
          <a:prstGeom prst="rect">
            <a:avLst/>
          </a:prstGeom>
        </p:spPr>
        <p:txBody>
          <a:bodyPr wrap="none">
            <a:spAutoFit/>
          </a:bodyPr>
          <a:lstStyle/>
          <a:p>
            <a:r>
              <a:rPr lang="zh-CN" altLang="en-US" dirty="0">
                <a:latin typeface="Huawei Sans" panose="020C0503030203020204" pitchFamily="34" charset="0"/>
                <a:ea typeface="方正兰亭黑简体" panose="02000000000000000000" pitchFamily="2" charset="-122"/>
                <a:cs typeface="+mn-ea"/>
                <a:sym typeface="+mn-lt"/>
              </a:rPr>
              <a:t>支持多路互联的</a:t>
            </a:r>
            <a:r>
              <a:rPr lang="en-US" altLang="zh-CN" dirty="0">
                <a:latin typeface="Huawei Sans" panose="020C0503030203020204" pitchFamily="34" charset="0"/>
                <a:ea typeface="方正兰亭黑简体" panose="02000000000000000000" pitchFamily="2" charset="-122"/>
                <a:cs typeface="+mn-ea"/>
                <a:sym typeface="+mn-lt"/>
              </a:rPr>
              <a:t>ARM</a:t>
            </a:r>
            <a:r>
              <a:rPr lang="zh-CN" altLang="en-US" dirty="0">
                <a:latin typeface="Huawei Sans" panose="020C0503030203020204" pitchFamily="34" charset="0"/>
                <a:ea typeface="方正兰亭黑简体" panose="02000000000000000000" pitchFamily="2" charset="-122"/>
                <a:cs typeface="+mn-ea"/>
                <a:sym typeface="+mn-lt"/>
              </a:rPr>
              <a:t>处理器</a:t>
            </a:r>
            <a:r>
              <a:rPr lang="en-US" altLang="zh-CN" dirty="0">
                <a:latin typeface="Huawei Sans" panose="020C0503030203020204" pitchFamily="34" charset="0"/>
                <a:ea typeface="方正兰亭黑简体" panose="02000000000000000000" pitchFamily="2" charset="-122"/>
                <a:cs typeface="+mn-ea"/>
                <a:sym typeface="+mn-lt"/>
              </a:rPr>
              <a:t> </a:t>
            </a:r>
            <a:endParaRPr lang="zh-CN" altLang="en-US" dirty="0">
              <a:latin typeface="Huawei Sans" panose="020C0503030203020204" pitchFamily="34" charset="0"/>
              <a:ea typeface="方正兰亭黑简体" panose="02000000000000000000" pitchFamily="2" charset="-122"/>
              <a:cs typeface="+mn-ea"/>
              <a:sym typeface="+mn-lt"/>
            </a:endParaRPr>
          </a:p>
        </p:txBody>
      </p:sp>
      <p:sp>
        <p:nvSpPr>
          <p:cNvPr id="2" name="标题 1"/>
          <p:cNvSpPr>
            <a:spLocks noGrp="1"/>
          </p:cNvSpPr>
          <p:nvPr>
            <p:ph type="title"/>
          </p:nvPr>
        </p:nvSpPr>
        <p:spPr/>
        <p:txBody>
          <a:bodyPr/>
          <a:lstStyle/>
          <a:p>
            <a:r>
              <a:rPr lang="zh-CN" altLang="en-US" smtClean="0">
                <a:sym typeface="+mn-lt"/>
              </a:rPr>
              <a:t>鲲鹏处理器</a:t>
            </a:r>
            <a:endParaRPr lang="zh-CN" altLang="en-US" dirty="0"/>
          </a:p>
        </p:txBody>
      </p:sp>
    </p:spTree>
    <p:extLst>
      <p:ext uri="{BB962C8B-B14F-4D97-AF65-F5344CB8AC3E}">
        <p14:creationId xmlns:p14="http://schemas.microsoft.com/office/powerpoint/2010/main" val="388317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679109" y="1470607"/>
            <a:ext cx="2706880" cy="880882"/>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pitchFamily="2" charset="-122"/>
              </a:rPr>
              <a:t>鲲鹏主板开放</a:t>
            </a:r>
            <a:endParaRPr lang="en-US" altLang="zh-CN" b="1" dirty="0">
              <a:latin typeface="Huawei Sans" panose="020C0503030203020204" pitchFamily="34" charset="0"/>
              <a:ea typeface="方正兰亭黑简体" panose="02000000000000000000" pitchFamily="2" charset="-122"/>
            </a:endParaRPr>
          </a:p>
          <a:p>
            <a:pPr algn="ctr">
              <a:lnSpc>
                <a:spcPct val="150000"/>
              </a:lnSpc>
            </a:pPr>
            <a:r>
              <a:rPr lang="zh-CN" altLang="en-US" b="1" dirty="0">
                <a:latin typeface="Huawei Sans" panose="020C0503030203020204" pitchFamily="34" charset="0"/>
                <a:ea typeface="方正兰亭黑简体" panose="02000000000000000000" pitchFamily="2" charset="-122"/>
              </a:rPr>
              <a:t>共享接口与设备规范</a:t>
            </a:r>
          </a:p>
        </p:txBody>
      </p:sp>
      <p:sp>
        <p:nvSpPr>
          <p:cNvPr id="35" name="文本框 34"/>
          <p:cNvSpPr txBox="1"/>
          <p:nvPr/>
        </p:nvSpPr>
        <p:spPr>
          <a:xfrm>
            <a:off x="4031294" y="1435207"/>
            <a:ext cx="2065500" cy="923330"/>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pitchFamily="2" charset="-122"/>
              </a:rPr>
              <a:t>整机参考设计</a:t>
            </a:r>
            <a:endParaRPr lang="en-US" altLang="zh-CN" b="1" dirty="0">
              <a:latin typeface="Huawei Sans" panose="020C0503030203020204" pitchFamily="34" charset="0"/>
              <a:ea typeface="方正兰亭黑简体" panose="02000000000000000000" pitchFamily="2" charset="-122"/>
            </a:endParaRPr>
          </a:p>
          <a:p>
            <a:pPr algn="ctr">
              <a:lnSpc>
                <a:spcPct val="150000"/>
              </a:lnSpc>
            </a:pPr>
            <a:r>
              <a:rPr lang="zh-CN" altLang="en-US" b="1" dirty="0">
                <a:latin typeface="Huawei Sans" panose="020C0503030203020204" pitchFamily="34" charset="0"/>
                <a:ea typeface="方正兰亭黑简体" panose="02000000000000000000" pitchFamily="2" charset="-122"/>
              </a:rPr>
              <a:t>共享工程能力</a:t>
            </a:r>
            <a:endParaRPr lang="en-US" altLang="zh-CN" b="1" dirty="0">
              <a:latin typeface="Huawei Sans" panose="020C0503030203020204" pitchFamily="34" charset="0"/>
              <a:ea typeface="方正兰亭黑简体" panose="02000000000000000000" pitchFamily="2" charset="-122"/>
            </a:endParaRPr>
          </a:p>
        </p:txBody>
      </p:sp>
      <p:sp>
        <p:nvSpPr>
          <p:cNvPr id="36" name="矩形 35"/>
          <p:cNvSpPr/>
          <p:nvPr/>
        </p:nvSpPr>
        <p:spPr>
          <a:xfrm>
            <a:off x="3820631" y="4336176"/>
            <a:ext cx="2791554" cy="1061829"/>
          </a:xfrm>
          <a:prstGeom prst="rect">
            <a:avLst/>
          </a:prstGeom>
        </p:spPr>
        <p:txBody>
          <a:bodyPr wrap="square">
            <a:spAutoFit/>
          </a:bodyPr>
          <a:lstStyle/>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pitchFamily="2" charset="-122"/>
              </a:rPr>
              <a:t>整机参考设计指南 </a:t>
            </a:r>
            <a:endParaRPr lang="en-US" altLang="zh-CN" sz="1400" dirty="0">
              <a:solidFill>
                <a:srgbClr val="1D1D1A"/>
              </a:solidFill>
              <a:latin typeface="Huawei Sans" panose="020C0503030203020204" pitchFamily="34" charset="0"/>
              <a:ea typeface="方正兰亭黑简体" panose="02000000000000000000" pitchFamily="2" charset="-122"/>
            </a:endParaRPr>
          </a:p>
          <a:p>
            <a:pPr marL="285750" indent="-285750">
              <a:lnSpc>
                <a:spcPct val="150000"/>
              </a:lnSpc>
              <a:buSzPct val="60000"/>
              <a:buFont typeface="Wingdings" panose="05000000000000000000" pitchFamily="2" charset="2"/>
              <a:buChar char="l"/>
            </a:pPr>
            <a:r>
              <a:rPr lang="en-US" altLang="zh-CN" sz="1400" dirty="0">
                <a:solidFill>
                  <a:srgbClr val="1D1D1A"/>
                </a:solidFill>
                <a:latin typeface="Huawei Sans" panose="020C0503030203020204" pitchFamily="34" charset="0"/>
                <a:ea typeface="方正兰亭黑简体" panose="02000000000000000000" pitchFamily="2" charset="-122"/>
              </a:rPr>
              <a:t>(</a:t>
            </a:r>
            <a:r>
              <a:rPr lang="zh-CN" altLang="en-US" sz="1400" dirty="0">
                <a:solidFill>
                  <a:srgbClr val="1D1D1A"/>
                </a:solidFill>
                <a:latin typeface="Huawei Sans" panose="020C0503030203020204" pitchFamily="34" charset="0"/>
                <a:ea typeface="方正兰亭黑简体" panose="02000000000000000000" pitchFamily="2" charset="-122"/>
              </a:rPr>
              <a:t>含机箱、散热、供电等设计</a:t>
            </a:r>
            <a:r>
              <a:rPr lang="en-US" altLang="zh-CN" sz="1400" dirty="0">
                <a:solidFill>
                  <a:srgbClr val="1D1D1A"/>
                </a:solidFill>
                <a:latin typeface="Huawei Sans" panose="020C0503030203020204" pitchFamily="34" charset="0"/>
                <a:ea typeface="方正兰亭黑简体" panose="02000000000000000000" pitchFamily="2" charset="-122"/>
              </a:rPr>
              <a:t>)</a:t>
            </a:r>
          </a:p>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pitchFamily="2" charset="-122"/>
              </a:rPr>
              <a:t>部件与</a:t>
            </a:r>
            <a:r>
              <a:rPr lang="en-US" altLang="zh-CN" sz="1400" dirty="0">
                <a:solidFill>
                  <a:srgbClr val="1D1D1A"/>
                </a:solidFill>
                <a:latin typeface="Huawei Sans" panose="020C0503030203020204" pitchFamily="34" charset="0"/>
                <a:ea typeface="方正兰亭黑简体" panose="02000000000000000000" pitchFamily="2" charset="-122"/>
              </a:rPr>
              <a:t>OS</a:t>
            </a:r>
            <a:r>
              <a:rPr lang="zh-CN" altLang="en-US" sz="1400" dirty="0">
                <a:solidFill>
                  <a:srgbClr val="1D1D1A"/>
                </a:solidFill>
                <a:latin typeface="Huawei Sans" panose="020C0503030203020204" pitchFamily="34" charset="0"/>
                <a:ea typeface="方正兰亭黑简体" panose="02000000000000000000" pitchFamily="2" charset="-122"/>
              </a:rPr>
              <a:t>兼容性列表</a:t>
            </a:r>
          </a:p>
        </p:txBody>
      </p:sp>
      <p:sp>
        <p:nvSpPr>
          <p:cNvPr id="37" name="矩形 36"/>
          <p:cNvSpPr/>
          <p:nvPr/>
        </p:nvSpPr>
        <p:spPr>
          <a:xfrm>
            <a:off x="861278" y="4336176"/>
            <a:ext cx="3017451" cy="1384995"/>
          </a:xfrm>
          <a:prstGeom prst="rect">
            <a:avLst/>
          </a:prstGeom>
        </p:spPr>
        <p:txBody>
          <a:bodyPr wrap="square">
            <a:spAutoFit/>
          </a:bodyPr>
          <a:lstStyle/>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pitchFamily="2" charset="-122"/>
              </a:rPr>
              <a:t>主板</a:t>
            </a:r>
            <a:r>
              <a:rPr lang="en-US" altLang="zh-CN" sz="1400" dirty="0">
                <a:solidFill>
                  <a:srgbClr val="1D1D1A"/>
                </a:solidFill>
                <a:latin typeface="Huawei Sans" panose="020C0503030203020204" pitchFamily="34" charset="0"/>
                <a:ea typeface="方正兰亭黑简体" panose="02000000000000000000" pitchFamily="2" charset="-122"/>
              </a:rPr>
              <a:t>(</a:t>
            </a:r>
            <a:r>
              <a:rPr lang="zh-CN" altLang="en-US" sz="1400" dirty="0">
                <a:solidFill>
                  <a:srgbClr val="1D1D1A"/>
                </a:solidFill>
                <a:latin typeface="Huawei Sans" panose="020C0503030203020204" pitchFamily="34" charset="0"/>
                <a:ea typeface="方正兰亭黑简体" panose="02000000000000000000" pitchFamily="2" charset="-122"/>
              </a:rPr>
              <a:t>含鲲鹏处理器</a:t>
            </a:r>
            <a:r>
              <a:rPr lang="en-US" altLang="zh-CN" sz="1400" dirty="0">
                <a:solidFill>
                  <a:srgbClr val="1D1D1A"/>
                </a:solidFill>
                <a:latin typeface="Huawei Sans" panose="020C0503030203020204" pitchFamily="34" charset="0"/>
                <a:ea typeface="方正兰亭黑简体" panose="02000000000000000000" pitchFamily="2" charset="-122"/>
              </a:rPr>
              <a:t>)</a:t>
            </a:r>
          </a:p>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pitchFamily="2" charset="-122"/>
              </a:rPr>
              <a:t>主板接口规范</a:t>
            </a:r>
            <a:endParaRPr lang="en-US" altLang="zh-CN" sz="1400" dirty="0">
              <a:solidFill>
                <a:srgbClr val="1D1D1A"/>
              </a:solidFill>
              <a:latin typeface="Huawei Sans" panose="020C0503030203020204" pitchFamily="34" charset="0"/>
              <a:ea typeface="方正兰亭黑简体" panose="02000000000000000000" pitchFamily="2" charset="-122"/>
            </a:endParaRPr>
          </a:p>
          <a:p>
            <a:pPr marL="285750" indent="-285750">
              <a:lnSpc>
                <a:spcPct val="150000"/>
              </a:lnSpc>
              <a:buSzPct val="60000"/>
              <a:buFont typeface="Wingdings" panose="05000000000000000000" pitchFamily="2" charset="2"/>
              <a:buChar char="l"/>
            </a:pP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BIOS</a:t>
            </a:r>
            <a:r>
              <a:rPr lang="zh-CN"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软件</a:t>
            </a: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 &amp; </a:t>
            </a:r>
            <a:r>
              <a:rPr lang="zh-CN" altLang="en-US"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规范</a:t>
            </a:r>
            <a:endPar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a:p>
            <a:pPr marL="285750" indent="-285750">
              <a:lnSpc>
                <a:spcPct val="150000"/>
              </a:lnSpc>
              <a:buSzPct val="60000"/>
              <a:buFont typeface="Wingdings" panose="05000000000000000000" pitchFamily="2" charset="2"/>
              <a:buChar char="l"/>
            </a:pP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BMC</a:t>
            </a:r>
            <a:r>
              <a:rPr lang="zh-CN"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芯片</a:t>
            </a: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a:t>
            </a:r>
            <a:r>
              <a:rPr lang="zh-CN"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软件</a:t>
            </a: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 &amp; </a:t>
            </a:r>
            <a:r>
              <a:rPr lang="zh-CN" altLang="en-US"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设备管理规范</a:t>
            </a:r>
            <a:endPar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5750" y="2500646"/>
            <a:ext cx="3626530" cy="1801716"/>
          </a:xfrm>
          <a:prstGeom prst="rect">
            <a:avLst/>
          </a:prstGeom>
        </p:spPr>
      </p:pic>
      <p:sp>
        <p:nvSpPr>
          <p:cNvPr id="52" name="圆角矩形 51"/>
          <p:cNvSpPr/>
          <p:nvPr/>
        </p:nvSpPr>
        <p:spPr>
          <a:xfrm>
            <a:off x="9394578" y="3453512"/>
            <a:ext cx="1962076" cy="638932"/>
          </a:xfrm>
          <a:prstGeom prst="roundRect">
            <a:avLst>
              <a:gd name="adj" fmla="val 8317"/>
            </a:avLst>
          </a:prstGeom>
          <a:ln w="28575">
            <a:solidFill>
              <a:srgbClr val="C7000B"/>
            </a:solidFill>
            <a:miter lim="400000"/>
            <a:headEnd type="oval"/>
            <a:tailEnd type="oval"/>
          </a:ln>
        </p:spPr>
        <p:txBody>
          <a:bodyPr lIns="72732" tIns="72732" rIns="72732" bIns="72732" anchor="ctr"/>
          <a:lstStyle/>
          <a:p>
            <a:pPr defTabSz="836409"/>
            <a:endParaRPr lang="zh-CN" altLang="en-US" sz="2999">
              <a:solidFill>
                <a:srgbClr val="1D1D1A"/>
              </a:solidFill>
              <a:latin typeface="Huawei Sans" panose="020C0503030203020204" pitchFamily="34" charset="0"/>
              <a:ea typeface="方正兰亭黑简体" panose="02000000000000000000" pitchFamily="2" charset="-122"/>
            </a:endParaRPr>
          </a:p>
        </p:txBody>
      </p:sp>
      <p:sp>
        <p:nvSpPr>
          <p:cNvPr id="53" name="文本框 52"/>
          <p:cNvSpPr txBox="1"/>
          <p:nvPr/>
        </p:nvSpPr>
        <p:spPr>
          <a:xfrm>
            <a:off x="9936051" y="3541731"/>
            <a:ext cx="902811" cy="492314"/>
          </a:xfrm>
          <a:prstGeom prst="rect">
            <a:avLst/>
          </a:prstGeom>
          <a:noFill/>
          <a:ln w="12700">
            <a:noFill/>
          </a:ln>
        </p:spPr>
        <p:txBody>
          <a:bodyPr wrap="none" rtlCol="0">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快速开发</a:t>
            </a:r>
            <a:endParaRPr lang="en-US" altLang="zh-CN" sz="1399" b="1" dirty="0">
              <a:solidFill>
                <a:srgbClr val="1D1D1A"/>
              </a:solidFill>
              <a:latin typeface="Huawei Sans" panose="020C0503030203020204" pitchFamily="34" charset="0"/>
              <a:ea typeface="方正兰亭黑简体" panose="02000000000000000000" pitchFamily="2" charset="-122"/>
            </a:endParaRPr>
          </a:p>
          <a:p>
            <a:pPr algn="ctr"/>
            <a:r>
              <a:rPr lang="zh-CN" altLang="en-US" sz="1200" dirty="0">
                <a:solidFill>
                  <a:srgbClr val="1D1D1A"/>
                </a:solidFill>
                <a:latin typeface="Huawei Sans" panose="020C0503030203020204" pitchFamily="34" charset="0"/>
                <a:ea typeface="方正兰亭黑简体" panose="02000000000000000000" pitchFamily="2" charset="-122"/>
              </a:rPr>
              <a:t>（</a:t>
            </a:r>
            <a:r>
              <a:rPr lang="en-US" altLang="zh-CN" sz="1200" dirty="0">
                <a:solidFill>
                  <a:srgbClr val="1D1D1A"/>
                </a:solidFill>
                <a:latin typeface="Huawei Sans" panose="020C0503030203020204" pitchFamily="34" charset="0"/>
                <a:ea typeface="方正兰亭黑简体" panose="02000000000000000000" pitchFamily="2" charset="-122"/>
              </a:rPr>
              <a:t>3</a:t>
            </a:r>
            <a:r>
              <a:rPr lang="zh-CN" altLang="en-US" sz="1200" dirty="0">
                <a:solidFill>
                  <a:srgbClr val="1D1D1A"/>
                </a:solidFill>
                <a:latin typeface="Huawei Sans" panose="020C0503030203020204" pitchFamily="34" charset="0"/>
                <a:ea typeface="方正兰亭黑简体" panose="02000000000000000000" pitchFamily="2" charset="-122"/>
              </a:rPr>
              <a:t>个月）</a:t>
            </a:r>
          </a:p>
        </p:txBody>
      </p:sp>
      <p:sp>
        <p:nvSpPr>
          <p:cNvPr id="40" name="圆角矩形 39"/>
          <p:cNvSpPr/>
          <p:nvPr/>
        </p:nvSpPr>
        <p:spPr>
          <a:xfrm>
            <a:off x="9383495" y="2629159"/>
            <a:ext cx="1962075" cy="662322"/>
          </a:xfrm>
          <a:prstGeom prst="roundRect">
            <a:avLst>
              <a:gd name="adj" fmla="val 8317"/>
            </a:avLst>
          </a:prstGeom>
          <a:ln w="28575">
            <a:solidFill>
              <a:srgbClr val="C7000B"/>
            </a:solidFill>
            <a:miter lim="400000"/>
            <a:headEnd type="oval"/>
            <a:tailEnd type="oval"/>
          </a:ln>
        </p:spPr>
        <p:txBody>
          <a:bodyPr lIns="72732" tIns="72732" rIns="72732" bIns="72732" anchor="ctr"/>
          <a:lstStyle/>
          <a:p>
            <a:pPr defTabSz="836409"/>
            <a:endParaRPr lang="zh-CN" altLang="en-US" sz="2999">
              <a:solidFill>
                <a:srgbClr val="1D1D1A"/>
              </a:solidFill>
              <a:latin typeface="Huawei Sans" panose="020C0503030203020204" pitchFamily="34" charset="0"/>
              <a:ea typeface="方正兰亭黑简体" panose="02000000000000000000" pitchFamily="2" charset="-122"/>
            </a:endParaRPr>
          </a:p>
        </p:txBody>
      </p:sp>
      <p:sp>
        <p:nvSpPr>
          <p:cNvPr id="41" name="文本框 40"/>
          <p:cNvSpPr txBox="1"/>
          <p:nvPr/>
        </p:nvSpPr>
        <p:spPr>
          <a:xfrm>
            <a:off x="9935524" y="2831110"/>
            <a:ext cx="902458" cy="307657"/>
          </a:xfrm>
          <a:prstGeom prst="rect">
            <a:avLst/>
          </a:prstGeom>
          <a:noFill/>
        </p:spPr>
        <p:txBody>
          <a:bodyPr wrap="none" rtlCol="0">
            <a:spAutoFit/>
          </a:bodyPr>
          <a:lstStyle/>
          <a:p>
            <a:r>
              <a:rPr lang="zh-CN" altLang="en-US" sz="1399" b="1" dirty="0">
                <a:solidFill>
                  <a:srgbClr val="1D1D1A"/>
                </a:solidFill>
                <a:latin typeface="Huawei Sans" panose="020C0503030203020204" pitchFamily="34" charset="0"/>
                <a:ea typeface="方正兰亭黑简体" panose="02000000000000000000" pitchFamily="2" charset="-122"/>
              </a:rPr>
              <a:t>持续供应</a:t>
            </a:r>
            <a:endParaRPr lang="zh-CN" altLang="en-US" sz="1200" dirty="0">
              <a:solidFill>
                <a:srgbClr val="1D1D1A"/>
              </a:solidFill>
              <a:latin typeface="Huawei Sans" panose="020C0503030203020204" pitchFamily="34" charset="0"/>
              <a:ea typeface="方正兰亭黑简体" panose="02000000000000000000" pitchFamily="2" charset="-122"/>
            </a:endParaRPr>
          </a:p>
        </p:txBody>
      </p:sp>
      <p:sp>
        <p:nvSpPr>
          <p:cNvPr id="49" name="圆角矩形 48"/>
          <p:cNvSpPr/>
          <p:nvPr/>
        </p:nvSpPr>
        <p:spPr>
          <a:xfrm>
            <a:off x="9399739" y="4236307"/>
            <a:ext cx="1962075" cy="625353"/>
          </a:xfrm>
          <a:prstGeom prst="roundRect">
            <a:avLst>
              <a:gd name="adj" fmla="val 8317"/>
            </a:avLst>
          </a:prstGeom>
          <a:ln w="28575">
            <a:solidFill>
              <a:srgbClr val="C7000B"/>
            </a:solidFill>
            <a:miter lim="400000"/>
            <a:headEnd type="oval"/>
            <a:tailEnd type="oval"/>
          </a:ln>
        </p:spPr>
        <p:txBody>
          <a:bodyPr lIns="72732" tIns="72732" rIns="72732" bIns="72732" anchor="ctr"/>
          <a:lstStyle/>
          <a:p>
            <a:pPr defTabSz="836409"/>
            <a:endParaRPr lang="zh-CN" altLang="en-US" sz="2999">
              <a:solidFill>
                <a:srgbClr val="1D1D1A"/>
              </a:solidFill>
              <a:latin typeface="Huawei Sans" panose="020C0503030203020204" pitchFamily="34" charset="0"/>
              <a:ea typeface="方正兰亭黑简体" panose="02000000000000000000" pitchFamily="2" charset="-122"/>
            </a:endParaRPr>
          </a:p>
        </p:txBody>
      </p:sp>
      <p:sp>
        <p:nvSpPr>
          <p:cNvPr id="50" name="文本框 49"/>
          <p:cNvSpPr txBox="1"/>
          <p:nvPr/>
        </p:nvSpPr>
        <p:spPr>
          <a:xfrm>
            <a:off x="9990554" y="4246271"/>
            <a:ext cx="902458" cy="307657"/>
          </a:xfrm>
          <a:prstGeom prst="rect">
            <a:avLst/>
          </a:prstGeom>
          <a:noFill/>
          <a:ln w="12700">
            <a:noFill/>
          </a:ln>
        </p:spPr>
        <p:txBody>
          <a:bodyPr wrap="none" rtlCol="0">
            <a:spAutoFit/>
          </a:bodyPr>
          <a:lstStyle/>
          <a:p>
            <a:r>
              <a:rPr lang="zh-CN" altLang="en-US" sz="1399" b="1" dirty="0">
                <a:solidFill>
                  <a:srgbClr val="1D1D1A"/>
                </a:solidFill>
                <a:latin typeface="Huawei Sans" panose="020C0503030203020204" pitchFamily="34" charset="0"/>
                <a:ea typeface="方正兰亭黑简体" panose="02000000000000000000" pitchFamily="2" charset="-122"/>
              </a:rPr>
              <a:t>安全可靠</a:t>
            </a:r>
            <a:endParaRPr lang="zh-CN" altLang="en-US" sz="1200" dirty="0">
              <a:solidFill>
                <a:srgbClr val="1D1D1A"/>
              </a:solidFill>
              <a:latin typeface="Huawei Sans" panose="020C0503030203020204" pitchFamily="34" charset="0"/>
              <a:ea typeface="方正兰亭黑简体" panose="02000000000000000000" pitchFamily="2" charset="-122"/>
            </a:endParaRPr>
          </a:p>
        </p:txBody>
      </p:sp>
      <p:sp>
        <p:nvSpPr>
          <p:cNvPr id="51" name="文本框 50"/>
          <p:cNvSpPr txBox="1"/>
          <p:nvPr/>
        </p:nvSpPr>
        <p:spPr>
          <a:xfrm>
            <a:off x="9359524" y="4541974"/>
            <a:ext cx="2045187" cy="276999"/>
          </a:xfrm>
          <a:prstGeom prst="rect">
            <a:avLst/>
          </a:prstGeom>
          <a:noFill/>
          <a:ln w="12700">
            <a:noFill/>
          </a:ln>
        </p:spPr>
        <p:txBody>
          <a:bodyPr wrap="square" rtlCol="0">
            <a:spAutoFit/>
          </a:bodyPr>
          <a:lstStyle/>
          <a:p>
            <a:pPr algn="ctr"/>
            <a:r>
              <a:rPr lang="zh-CN" altLang="en-US" sz="1200" dirty="0">
                <a:solidFill>
                  <a:srgbClr val="1D1D1A"/>
                </a:solidFill>
                <a:latin typeface="Huawei Sans" panose="020C0503030203020204" pitchFamily="34" charset="0"/>
                <a:ea typeface="方正兰亭黑简体" panose="02000000000000000000" pitchFamily="2" charset="-122"/>
              </a:rPr>
              <a:t>（低于业界平均故障率</a:t>
            </a:r>
            <a:r>
              <a:rPr lang="en-US" altLang="zh-CN" sz="1200" dirty="0">
                <a:solidFill>
                  <a:srgbClr val="1D1D1A"/>
                </a:solidFill>
                <a:latin typeface="Huawei Sans" panose="020C0503030203020204" pitchFamily="34" charset="0"/>
                <a:ea typeface="方正兰亭黑简体" panose="02000000000000000000" pitchFamily="2" charset="-122"/>
              </a:rPr>
              <a:t>15%</a:t>
            </a:r>
            <a:r>
              <a:rPr lang="zh-CN" altLang="en-US" sz="1200" dirty="0">
                <a:solidFill>
                  <a:srgbClr val="1D1D1A"/>
                </a:solidFill>
                <a:latin typeface="Huawei Sans" panose="020C0503030203020204" pitchFamily="34" charset="0"/>
                <a:ea typeface="方正兰亭黑简体" panose="02000000000000000000" pitchFamily="2" charset="-122"/>
              </a:rPr>
              <a:t>）</a:t>
            </a:r>
          </a:p>
        </p:txBody>
      </p:sp>
      <p:sp>
        <p:nvSpPr>
          <p:cNvPr id="43" name="文本框 42"/>
          <p:cNvSpPr txBox="1"/>
          <p:nvPr/>
        </p:nvSpPr>
        <p:spPr>
          <a:xfrm>
            <a:off x="9449891" y="1619398"/>
            <a:ext cx="1887804" cy="507831"/>
          </a:xfrm>
          <a:prstGeom prst="rect">
            <a:avLst/>
          </a:prstGeom>
          <a:noFill/>
        </p:spPr>
        <p:txBody>
          <a:bodyPr wrap="square" rtlCol="0" anchor="ctr">
            <a:spAutoFit/>
          </a:bodyPr>
          <a:lstStyle>
            <a:defPPr>
              <a:defRPr lang="en-US"/>
            </a:defPPr>
            <a:lvl1pPr algn="ctr">
              <a:lnSpc>
                <a:spcPct val="150000"/>
              </a:lnSpc>
              <a:defRPr b="1">
                <a:latin typeface="微软雅黑" panose="020B0503020204020204" pitchFamily="34" charset="-122"/>
                <a:ea typeface="微软雅黑" panose="020B0503020204020204" pitchFamily="34" charset="-122"/>
              </a:defRPr>
            </a:lvl1pPr>
          </a:lstStyle>
          <a:p>
            <a:r>
              <a:rPr lang="zh-CN" altLang="en-US" dirty="0">
                <a:latin typeface="Huawei Sans" panose="020C0503030203020204" pitchFamily="34" charset="0"/>
                <a:ea typeface="方正兰亭黑简体" panose="02000000000000000000" pitchFamily="2" charset="-122"/>
              </a:rPr>
              <a:t>伙伴价值</a:t>
            </a:r>
            <a:endParaRPr lang="en-US" altLang="zh-CN" dirty="0">
              <a:latin typeface="Huawei Sans" panose="020C0503030203020204" pitchFamily="34" charset="0"/>
              <a:ea typeface="方正兰亭黑简体" panose="02000000000000000000" pitchFamily="2" charset="-122"/>
            </a:endParaRPr>
          </a:p>
        </p:txBody>
      </p:sp>
      <p:sp>
        <p:nvSpPr>
          <p:cNvPr id="44" name="文本框 43"/>
          <p:cNvSpPr txBox="1"/>
          <p:nvPr/>
        </p:nvSpPr>
        <p:spPr>
          <a:xfrm>
            <a:off x="7697029" y="2513192"/>
            <a:ext cx="426720" cy="338426"/>
          </a:xfrm>
          <a:prstGeom prst="rect">
            <a:avLst/>
          </a:prstGeom>
          <a:noFill/>
        </p:spPr>
        <p:txBody>
          <a:bodyPr wrap="none" rtlCol="0">
            <a:spAutoFit/>
          </a:bodyPr>
          <a:lstStyle/>
          <a:p>
            <a:r>
              <a:rPr lang="en-US" altLang="zh-CN" sz="1599" dirty="0">
                <a:solidFill>
                  <a:srgbClr val="1D1D1A"/>
                </a:solidFill>
                <a:latin typeface="Huawei Sans" panose="020C0503030203020204" pitchFamily="34" charset="0"/>
                <a:ea typeface="方正兰亭黑简体" panose="02000000000000000000" pitchFamily="2" charset="-122"/>
              </a:rPr>
              <a:t>PC</a:t>
            </a:r>
            <a:endParaRPr lang="zh-CN" altLang="en-US" sz="1599" dirty="0">
              <a:solidFill>
                <a:srgbClr val="1D1D1A"/>
              </a:solidFill>
              <a:latin typeface="Huawei Sans" panose="020C0503030203020204" pitchFamily="34" charset="0"/>
              <a:ea typeface="方正兰亭黑简体" panose="02000000000000000000" pitchFamily="2" charset="-122"/>
            </a:endParaRPr>
          </a:p>
        </p:txBody>
      </p:sp>
      <p:sp>
        <p:nvSpPr>
          <p:cNvPr id="45" name="文本框 44"/>
          <p:cNvSpPr txBox="1"/>
          <p:nvPr/>
        </p:nvSpPr>
        <p:spPr>
          <a:xfrm>
            <a:off x="7505593" y="3776319"/>
            <a:ext cx="799907" cy="338422"/>
          </a:xfrm>
          <a:prstGeom prst="rect">
            <a:avLst/>
          </a:prstGeom>
          <a:noFill/>
        </p:spPr>
        <p:txBody>
          <a:bodyPr wrap="none" rtlCol="0">
            <a:spAutoFit/>
          </a:bodyPr>
          <a:lstStyle/>
          <a:p>
            <a:r>
              <a:rPr lang="zh-CN" altLang="en-US" sz="1599" dirty="0">
                <a:solidFill>
                  <a:srgbClr val="1D1D1A"/>
                </a:solidFill>
                <a:latin typeface="Huawei Sans" panose="020C0503030203020204" pitchFamily="34" charset="0"/>
                <a:ea typeface="方正兰亭黑简体" panose="02000000000000000000" pitchFamily="2" charset="-122"/>
              </a:rPr>
              <a:t>服务器</a:t>
            </a:r>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55969" y="3831527"/>
            <a:ext cx="1899986" cy="1085058"/>
          </a:xfrm>
          <a:prstGeom prst="rect">
            <a:avLst/>
          </a:prstGeom>
        </p:spPr>
      </p:pic>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5217" y="2716531"/>
            <a:ext cx="2097316" cy="1398210"/>
          </a:xfrm>
          <a:prstGeom prst="rect">
            <a:avLst/>
          </a:prstGeom>
          <a:effectLst/>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5493" y="2619707"/>
            <a:ext cx="1991653" cy="1372174"/>
          </a:xfrm>
          <a:prstGeom prst="rect">
            <a:avLst/>
          </a:prstGeom>
        </p:spPr>
      </p:pic>
      <p:sp>
        <p:nvSpPr>
          <p:cNvPr id="56" name="线条"/>
          <p:cNvSpPr>
            <a:spLocks noChangeAspect="1"/>
          </p:cNvSpPr>
          <p:nvPr/>
        </p:nvSpPr>
        <p:spPr>
          <a:xfrm rot="2859403">
            <a:off x="6690886" y="2430144"/>
            <a:ext cx="2549738" cy="2550695"/>
          </a:xfrm>
          <a:custGeom>
            <a:avLst/>
            <a:gdLst/>
            <a:ahLst/>
            <a:cxnLst>
              <a:cxn ang="0">
                <a:pos x="wd2" y="hd2"/>
              </a:cxn>
              <a:cxn ang="5400000">
                <a:pos x="wd2" y="hd2"/>
              </a:cxn>
              <a:cxn ang="10800000">
                <a:pos x="wd2" y="hd2"/>
              </a:cxn>
              <a:cxn ang="16200000">
                <a:pos x="wd2" y="hd2"/>
              </a:cxn>
            </a:cxnLst>
            <a:rect l="0" t="0" r="r" b="b"/>
            <a:pathLst>
              <a:path w="16549" h="15925" extrusionOk="0">
                <a:moveTo>
                  <a:pt x="333" y="10576"/>
                </a:moveTo>
                <a:cubicBezTo>
                  <a:pt x="-2084" y="1815"/>
                  <a:pt x="9266" y="-3924"/>
                  <a:pt x="14854" y="3234"/>
                </a:cubicBezTo>
                <a:cubicBezTo>
                  <a:pt x="19516" y="9207"/>
                  <a:pt x="13844" y="17676"/>
                  <a:pt x="6566" y="15607"/>
                </a:cubicBezTo>
              </a:path>
            </a:pathLst>
          </a:custGeom>
          <a:ln w="28575">
            <a:solidFill>
              <a:srgbClr val="C7000B"/>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Helvetica Neue Medium"/>
            </a:endParaRPr>
          </a:p>
        </p:txBody>
      </p:sp>
      <p:sp>
        <p:nvSpPr>
          <p:cNvPr id="6" name="矩形 5"/>
          <p:cNvSpPr/>
          <p:nvPr/>
        </p:nvSpPr>
        <p:spPr>
          <a:xfrm>
            <a:off x="6720186" y="1619398"/>
            <a:ext cx="2370719" cy="507831"/>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pitchFamily="2" charset="-122"/>
              </a:rPr>
              <a:t>打造多样化计算产品</a:t>
            </a:r>
          </a:p>
        </p:txBody>
      </p:sp>
      <p:grpSp>
        <p:nvGrpSpPr>
          <p:cNvPr id="33" name="组合 32"/>
          <p:cNvGrpSpPr/>
          <p:nvPr/>
        </p:nvGrpSpPr>
        <p:grpSpPr>
          <a:xfrm>
            <a:off x="2991468" y="3337580"/>
            <a:ext cx="3800262" cy="601216"/>
            <a:chOff x="18872315" y="4103946"/>
            <a:chExt cx="6471649" cy="1243270"/>
          </a:xfrm>
          <a:solidFill>
            <a:srgbClr val="C7000B"/>
          </a:solidFill>
        </p:grpSpPr>
        <p:sp>
          <p:nvSpPr>
            <p:cNvPr id="54" name="加号 53"/>
            <p:cNvSpPr/>
            <p:nvPr/>
          </p:nvSpPr>
          <p:spPr>
            <a:xfrm>
              <a:off x="18872315" y="4103946"/>
              <a:ext cx="1047672" cy="1243270"/>
            </a:xfrm>
            <a:prstGeom prst="mathPlus">
              <a:avLst>
                <a:gd name="adj1" fmla="val 13636"/>
              </a:avLst>
            </a:prstGeom>
            <a:grpFill/>
            <a:ln w="15875">
              <a:solidFill>
                <a:srgbClr val="C7000B"/>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a:solidFill>
                  <a:srgbClr val="000000"/>
                </a:solidFill>
                <a:latin typeface="Huawei Sans" panose="020C0503030203020204" pitchFamily="34" charset="0"/>
                <a:ea typeface="方正兰亭黑简体" panose="02000000000000000000" pitchFamily="2" charset="-122"/>
              </a:endParaRPr>
            </a:p>
          </p:txBody>
        </p:sp>
        <p:sp>
          <p:nvSpPr>
            <p:cNvPr id="55" name="右箭头 54"/>
            <p:cNvSpPr/>
            <p:nvPr/>
          </p:nvSpPr>
          <p:spPr>
            <a:xfrm>
              <a:off x="24364293" y="4320534"/>
              <a:ext cx="979671" cy="810097"/>
            </a:xfrm>
            <a:prstGeom prst="rightArrow">
              <a:avLst/>
            </a:prstGeom>
            <a:grpFill/>
            <a:ln w="15875">
              <a:solidFill>
                <a:srgbClr val="C7000B"/>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a:solidFill>
                  <a:srgbClr val="000000"/>
                </a:solidFill>
                <a:latin typeface="Huawei Sans" panose="020C0503030203020204" pitchFamily="34" charset="0"/>
                <a:ea typeface="方正兰亭黑简体" panose="02000000000000000000" pitchFamily="2" charset="-122"/>
              </a:endParaRPr>
            </a:p>
          </p:txBody>
        </p:sp>
      </p:grpSp>
      <p:sp>
        <p:nvSpPr>
          <p:cNvPr id="3" name="标题 2"/>
          <p:cNvSpPr>
            <a:spLocks noGrp="1"/>
          </p:cNvSpPr>
          <p:nvPr>
            <p:ph type="title"/>
          </p:nvPr>
        </p:nvSpPr>
        <p:spPr/>
        <p:txBody>
          <a:bodyPr/>
          <a:lstStyle/>
          <a:p>
            <a:r>
              <a:rPr lang="zh-CN" altLang="en-US" smtClean="0"/>
              <a:t>基于鲲鹏主板的多样化计算产品</a:t>
            </a:r>
            <a:endParaRPr lang="zh-CN" altLang="en-US" dirty="0"/>
          </a:p>
        </p:txBody>
      </p:sp>
    </p:spTree>
    <p:extLst>
      <p:ext uri="{BB962C8B-B14F-4D97-AF65-F5344CB8AC3E}">
        <p14:creationId xmlns:p14="http://schemas.microsoft.com/office/powerpoint/2010/main" val="4159888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smtClean="0"/>
              <a:t>学完本课程后，您将能够：</a:t>
            </a:r>
            <a:endParaRPr lang="en-US" altLang="zh-CN" smtClean="0"/>
          </a:p>
          <a:p>
            <a:pPr lvl="1"/>
            <a:r>
              <a:rPr lang="zh-CN" altLang="en-US" smtClean="0"/>
              <a:t>描述鲲鹏芯片的关键技术</a:t>
            </a:r>
            <a:endParaRPr lang="en-US" altLang="zh-CN" smtClean="0"/>
          </a:p>
          <a:p>
            <a:pPr lvl="1"/>
            <a:r>
              <a:rPr lang="zh-CN" altLang="en-US" smtClean="0"/>
              <a:t>描述鲲鹏</a:t>
            </a:r>
            <a:r>
              <a:rPr lang="en-US" altLang="zh-CN" smtClean="0"/>
              <a:t>920</a:t>
            </a:r>
            <a:r>
              <a:rPr lang="zh-CN" altLang="en-US" smtClean="0"/>
              <a:t>处理器的产品特点</a:t>
            </a:r>
            <a:endParaRPr lang="en-US" altLang="zh-CN" smtClean="0"/>
          </a:p>
          <a:p>
            <a:pPr lvl="1"/>
            <a:r>
              <a:rPr lang="zh-CN" altLang="en-US" smtClean="0"/>
              <a:t>了解鲲鹏</a:t>
            </a:r>
            <a:r>
              <a:rPr lang="en-US" altLang="zh-CN" smtClean="0"/>
              <a:t>920</a:t>
            </a:r>
            <a:r>
              <a:rPr lang="zh-CN" altLang="en-US" smtClean="0"/>
              <a:t>处理器的设计架构</a:t>
            </a:r>
            <a:endParaRPr lang="en-US" altLang="zh-CN" smtClean="0"/>
          </a:p>
          <a:p>
            <a:pPr lvl="1"/>
            <a:r>
              <a:rPr lang="zh-CN" altLang="en-US" smtClean="0"/>
              <a:t>了解鲲鹏</a:t>
            </a:r>
            <a:r>
              <a:rPr lang="en-US" altLang="zh-CN" smtClean="0"/>
              <a:t>920</a:t>
            </a:r>
            <a:r>
              <a:rPr lang="zh-CN" altLang="en-US" smtClean="0"/>
              <a:t>处理器的加速引擎功能</a:t>
            </a:r>
            <a:endParaRPr lang="en-US" altLang="zh-CN" dirty="0" smtClean="0"/>
          </a:p>
        </p:txBody>
      </p:sp>
    </p:spTree>
    <p:extLst>
      <p:ext uri="{BB962C8B-B14F-4D97-AF65-F5344CB8AC3E}">
        <p14:creationId xmlns:p14="http://schemas.microsoft.com/office/powerpoint/2010/main" val="37568937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xmlns="" id="{67F66F77-6995-47AF-A393-534A4E0CE580}"/>
              </a:ext>
            </a:extLst>
          </p:cNvPr>
          <p:cNvSpPr/>
          <p:nvPr/>
        </p:nvSpPr>
        <p:spPr>
          <a:xfrm flipH="1">
            <a:off x="7161262" y="1434011"/>
            <a:ext cx="2689123" cy="399954"/>
          </a:xfrm>
          <a:prstGeom prst="rect">
            <a:avLst/>
          </a:prstGeom>
        </p:spPr>
        <p:txBody>
          <a:bodyPr wrap="square">
            <a:spAutoFit/>
          </a:bodyPr>
          <a:lstStyle/>
          <a:p>
            <a:pPr algn="ctr" defTabSz="553656"/>
            <a:r>
              <a:rPr lang="en-US" altLang="zh-CN" sz="1999" b="1" dirty="0">
                <a:latin typeface="Huawei Sans" panose="020C0503030203020204" pitchFamily="34" charset="0"/>
                <a:ea typeface="方正兰亭黑简体" panose="02000000000000000000" pitchFamily="2" charset="-122"/>
              </a:rPr>
              <a:t>17</a:t>
            </a:r>
            <a:r>
              <a:rPr lang="zh-CN" altLang="en-US" sz="1999" b="1" dirty="0">
                <a:latin typeface="Huawei Sans" panose="020C0503030203020204" pitchFamily="34" charset="0"/>
                <a:ea typeface="方正兰亭黑简体" panose="02000000000000000000" pitchFamily="2" charset="-122"/>
              </a:rPr>
              <a:t>年的工程工艺积累</a:t>
            </a:r>
          </a:p>
        </p:txBody>
      </p:sp>
      <p:sp>
        <p:nvSpPr>
          <p:cNvPr id="41" name="圆角矩形 18">
            <a:extLst>
              <a:ext uri="{FF2B5EF4-FFF2-40B4-BE49-F238E27FC236}">
                <a16:creationId xmlns:a16="http://schemas.microsoft.com/office/drawing/2014/main" xmlns="" id="{7BCEDECB-4C29-431D-BD44-CF5164A29F48}"/>
              </a:ext>
            </a:extLst>
          </p:cNvPr>
          <p:cNvSpPr/>
          <p:nvPr/>
        </p:nvSpPr>
        <p:spPr>
          <a:xfrm>
            <a:off x="6069423" y="2541463"/>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dirty="0">
              <a:solidFill>
                <a:srgbClr val="000000"/>
              </a:solidFill>
              <a:latin typeface="Huawei Sans" panose="020C0503030203020204" pitchFamily="34" charset="0"/>
              <a:ea typeface="方正兰亭黑简体" panose="02000000000000000000" pitchFamily="2" charset="-122"/>
            </a:endParaRPr>
          </a:p>
        </p:txBody>
      </p:sp>
      <p:sp>
        <p:nvSpPr>
          <p:cNvPr id="46" name="圆角矩形 18">
            <a:extLst>
              <a:ext uri="{FF2B5EF4-FFF2-40B4-BE49-F238E27FC236}">
                <a16:creationId xmlns:a16="http://schemas.microsoft.com/office/drawing/2014/main" xmlns="" id="{6E6C03A2-EC3B-475B-883E-45164F7034C7}"/>
              </a:ext>
            </a:extLst>
          </p:cNvPr>
          <p:cNvSpPr/>
          <p:nvPr/>
        </p:nvSpPr>
        <p:spPr>
          <a:xfrm>
            <a:off x="7542615" y="2498379"/>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dirty="0">
              <a:solidFill>
                <a:srgbClr val="000000"/>
              </a:solidFill>
              <a:latin typeface="Huawei Sans" panose="020C0503030203020204" pitchFamily="34" charset="0"/>
              <a:ea typeface="方正兰亭黑简体" panose="02000000000000000000" pitchFamily="2" charset="-122"/>
            </a:endParaRPr>
          </a:p>
        </p:txBody>
      </p:sp>
      <p:sp>
        <p:nvSpPr>
          <p:cNvPr id="47" name="椭圆 46">
            <a:extLst>
              <a:ext uri="{FF2B5EF4-FFF2-40B4-BE49-F238E27FC236}">
                <a16:creationId xmlns:a16="http://schemas.microsoft.com/office/drawing/2014/main" xmlns="" id="{CE4215AC-6272-47E9-8727-AA2DF16451FB}"/>
              </a:ext>
            </a:extLst>
          </p:cNvPr>
          <p:cNvSpPr/>
          <p:nvPr/>
        </p:nvSpPr>
        <p:spPr>
          <a:xfrm>
            <a:off x="7533077" y="2662443"/>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高速互联</a:t>
            </a:r>
          </a:p>
        </p:txBody>
      </p:sp>
      <p:sp>
        <p:nvSpPr>
          <p:cNvPr id="53" name="圆角矩形 18">
            <a:extLst>
              <a:ext uri="{FF2B5EF4-FFF2-40B4-BE49-F238E27FC236}">
                <a16:creationId xmlns:a16="http://schemas.microsoft.com/office/drawing/2014/main" xmlns="" id="{414E9EE3-6316-499C-98E3-DFAB7386F926}"/>
              </a:ext>
            </a:extLst>
          </p:cNvPr>
          <p:cNvSpPr/>
          <p:nvPr/>
        </p:nvSpPr>
        <p:spPr>
          <a:xfrm>
            <a:off x="8984582" y="2535639"/>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dirty="0">
              <a:solidFill>
                <a:srgbClr val="000000"/>
              </a:solidFill>
              <a:latin typeface="Huawei Sans" panose="020C0503030203020204" pitchFamily="34" charset="0"/>
              <a:ea typeface="方正兰亭黑简体" panose="02000000000000000000" pitchFamily="2" charset="-122"/>
            </a:endParaRPr>
          </a:p>
        </p:txBody>
      </p:sp>
      <p:sp>
        <p:nvSpPr>
          <p:cNvPr id="54" name="椭圆 53">
            <a:extLst>
              <a:ext uri="{FF2B5EF4-FFF2-40B4-BE49-F238E27FC236}">
                <a16:creationId xmlns:a16="http://schemas.microsoft.com/office/drawing/2014/main" xmlns="" id="{B0454D98-D623-4E3E-944B-1BB3164FE859}"/>
              </a:ext>
            </a:extLst>
          </p:cNvPr>
          <p:cNvSpPr/>
          <p:nvPr/>
        </p:nvSpPr>
        <p:spPr>
          <a:xfrm>
            <a:off x="8975045" y="2662443"/>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可靠</a:t>
            </a:r>
            <a:endParaRPr lang="en-US" altLang="zh-CN"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endParaRPr>
          </a:p>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设计</a:t>
            </a:r>
          </a:p>
        </p:txBody>
      </p:sp>
      <p:sp>
        <p:nvSpPr>
          <p:cNvPr id="56" name="圆角矩形 18">
            <a:extLst>
              <a:ext uri="{FF2B5EF4-FFF2-40B4-BE49-F238E27FC236}">
                <a16:creationId xmlns:a16="http://schemas.microsoft.com/office/drawing/2014/main" xmlns="" id="{50C2D92D-E83A-4FFB-B61C-E34B8866D7F7}"/>
              </a:ext>
            </a:extLst>
          </p:cNvPr>
          <p:cNvSpPr/>
          <p:nvPr/>
        </p:nvSpPr>
        <p:spPr>
          <a:xfrm>
            <a:off x="10384396" y="2498379"/>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dirty="0">
              <a:solidFill>
                <a:srgbClr val="000000"/>
              </a:solidFill>
              <a:latin typeface="Huawei Sans" panose="020C0503030203020204" pitchFamily="34" charset="0"/>
              <a:ea typeface="方正兰亭黑简体" panose="02000000000000000000" pitchFamily="2" charset="-122"/>
            </a:endParaRPr>
          </a:p>
        </p:txBody>
      </p:sp>
      <p:sp>
        <p:nvSpPr>
          <p:cNvPr id="57" name="椭圆 56">
            <a:extLst>
              <a:ext uri="{FF2B5EF4-FFF2-40B4-BE49-F238E27FC236}">
                <a16:creationId xmlns:a16="http://schemas.microsoft.com/office/drawing/2014/main" xmlns="" id="{A5239C80-8884-4B56-99BA-3ABE61B67277}"/>
              </a:ext>
            </a:extLst>
          </p:cNvPr>
          <p:cNvSpPr/>
          <p:nvPr/>
        </p:nvSpPr>
        <p:spPr>
          <a:xfrm>
            <a:off x="10374858" y="2656619"/>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质量品控</a:t>
            </a:r>
          </a:p>
        </p:txBody>
      </p:sp>
      <p:sp>
        <p:nvSpPr>
          <p:cNvPr id="58" name="矩形 57">
            <a:extLst>
              <a:ext uri="{FF2B5EF4-FFF2-40B4-BE49-F238E27FC236}">
                <a16:creationId xmlns:a16="http://schemas.microsoft.com/office/drawing/2014/main" xmlns="" id="{633834E6-7AD6-4CDB-B070-F1C682C0655F}"/>
              </a:ext>
            </a:extLst>
          </p:cNvPr>
          <p:cNvSpPr/>
          <p:nvPr/>
        </p:nvSpPr>
        <p:spPr>
          <a:xfrm>
            <a:off x="5602111" y="1889800"/>
            <a:ext cx="2177329" cy="361355"/>
          </a:xfrm>
          <a:prstGeom prst="rect">
            <a:avLst/>
          </a:prstGeom>
        </p:spPr>
        <p:txBody>
          <a:bodyPr wrap="square">
            <a:spAutoFit/>
          </a:bodyPr>
          <a:lstStyle/>
          <a:p>
            <a:pPr algn="ctr">
              <a:lnSpc>
                <a:spcPct val="125000"/>
              </a:lnSpc>
            </a:pPr>
            <a:r>
              <a:rPr lang="en-US" altLang="zh-CN" sz="1398" kern="0" dirty="0">
                <a:solidFill>
                  <a:srgbClr val="1D1D1A"/>
                </a:solidFill>
                <a:latin typeface="Huawei Sans" panose="020C0503030203020204" pitchFamily="34" charset="0"/>
                <a:ea typeface="方正兰亭黑简体" panose="02000000000000000000" pitchFamily="2" charset="-122"/>
              </a:rPr>
              <a:t>40</a:t>
            </a:r>
            <a:r>
              <a:rPr lang="zh-CN" altLang="en-US" sz="1398" kern="0" dirty="0">
                <a:solidFill>
                  <a:srgbClr val="1D1D1A"/>
                </a:solidFill>
                <a:latin typeface="Huawei Sans" panose="020C0503030203020204" pitchFamily="34" charset="0"/>
                <a:ea typeface="方正兰亭黑简体" panose="02000000000000000000" pitchFamily="2" charset="-122"/>
              </a:rPr>
              <a:t>度以上异常高温运行</a:t>
            </a:r>
            <a:endParaRPr lang="en-US" altLang="zh-CN" sz="1398" kern="0" dirty="0">
              <a:solidFill>
                <a:srgbClr val="1D1D1A"/>
              </a:solidFill>
              <a:latin typeface="Huawei Sans" panose="020C0503030203020204" pitchFamily="34" charset="0"/>
              <a:ea typeface="方正兰亭黑简体" panose="02000000000000000000" pitchFamily="2" charset="-122"/>
            </a:endParaRPr>
          </a:p>
        </p:txBody>
      </p:sp>
      <p:sp>
        <p:nvSpPr>
          <p:cNvPr id="59" name="矩形 58">
            <a:extLst>
              <a:ext uri="{FF2B5EF4-FFF2-40B4-BE49-F238E27FC236}">
                <a16:creationId xmlns:a16="http://schemas.microsoft.com/office/drawing/2014/main" xmlns="" id="{CE0DDC95-99B1-4807-B0B9-2C5BEC1B6FB2}"/>
              </a:ext>
            </a:extLst>
          </p:cNvPr>
          <p:cNvSpPr/>
          <p:nvPr/>
        </p:nvSpPr>
        <p:spPr>
          <a:xfrm>
            <a:off x="6283609" y="3595404"/>
            <a:ext cx="2150144" cy="307537"/>
          </a:xfrm>
          <a:prstGeom prst="rect">
            <a:avLst/>
          </a:prstGeom>
        </p:spPr>
        <p:txBody>
          <a:bodyPr wrap="square">
            <a:spAutoFit/>
          </a:bodyPr>
          <a:lstStyle/>
          <a:p>
            <a:pPr algn="ctr" defTabSz="687079"/>
            <a:r>
              <a:rPr lang="en-US" altLang="zh-CN" sz="1398" kern="0" dirty="0">
                <a:solidFill>
                  <a:srgbClr val="1D1D1A"/>
                </a:solidFill>
                <a:latin typeface="Huawei Sans" panose="020C0503030203020204" pitchFamily="34" charset="0"/>
                <a:ea typeface="方正兰亭黑简体" panose="02000000000000000000" pitchFamily="2" charset="-122"/>
              </a:rPr>
              <a:t>56G/112G</a:t>
            </a:r>
            <a:r>
              <a:rPr lang="zh-CN" altLang="en-US" sz="1398" kern="0" dirty="0">
                <a:solidFill>
                  <a:srgbClr val="1D1D1A"/>
                </a:solidFill>
                <a:latin typeface="Huawei Sans" panose="020C0503030203020204" pitchFamily="34" charset="0"/>
                <a:ea typeface="方正兰亭黑简体" panose="02000000000000000000" pitchFamily="2" charset="-122"/>
              </a:rPr>
              <a:t>板级高速互联</a:t>
            </a:r>
          </a:p>
        </p:txBody>
      </p:sp>
      <p:sp>
        <p:nvSpPr>
          <p:cNvPr id="60" name="矩形 59">
            <a:extLst>
              <a:ext uri="{FF2B5EF4-FFF2-40B4-BE49-F238E27FC236}">
                <a16:creationId xmlns:a16="http://schemas.microsoft.com/office/drawing/2014/main" xmlns="" id="{932F6A08-525C-4F20-B3D7-CF0B12DF45FC}"/>
              </a:ext>
            </a:extLst>
          </p:cNvPr>
          <p:cNvSpPr/>
          <p:nvPr/>
        </p:nvSpPr>
        <p:spPr>
          <a:xfrm>
            <a:off x="8434073" y="1889800"/>
            <a:ext cx="2220434" cy="361355"/>
          </a:xfrm>
          <a:prstGeom prst="rect">
            <a:avLst/>
          </a:prstGeom>
        </p:spPr>
        <p:txBody>
          <a:bodyPr wrap="square">
            <a:spAutoFit/>
          </a:bodyPr>
          <a:lstStyle/>
          <a:p>
            <a:pPr algn="ctr">
              <a:lnSpc>
                <a:spcPct val="125000"/>
              </a:lnSpc>
              <a:defRPr/>
            </a:pPr>
            <a:r>
              <a:rPr lang="zh-CN" altLang="en-US" sz="1398" kern="0" dirty="0">
                <a:solidFill>
                  <a:srgbClr val="1D1D1A"/>
                </a:solidFill>
                <a:latin typeface="Huawei Sans" panose="020C0503030203020204" pitchFamily="34" charset="0"/>
                <a:ea typeface="方正兰亭黑简体" panose="02000000000000000000" pitchFamily="2" charset="-122"/>
              </a:rPr>
              <a:t>无源背板</a:t>
            </a:r>
            <a:r>
              <a:rPr lang="en-US" altLang="zh-CN" sz="1398" kern="0" dirty="0">
                <a:solidFill>
                  <a:srgbClr val="1D1D1A"/>
                </a:solidFill>
                <a:latin typeface="Huawei Sans" panose="020C0503030203020204" pitchFamily="34" charset="0"/>
                <a:ea typeface="方正兰亭黑简体" panose="02000000000000000000" pitchFamily="2" charset="-122"/>
              </a:rPr>
              <a:t>&amp;</a:t>
            </a:r>
            <a:r>
              <a:rPr lang="zh-CN" altLang="en-US" sz="1398" kern="0" dirty="0">
                <a:solidFill>
                  <a:srgbClr val="1D1D1A"/>
                </a:solidFill>
                <a:latin typeface="Huawei Sans" panose="020C0503030203020204" pitchFamily="34" charset="0"/>
                <a:ea typeface="方正兰亭黑简体" panose="02000000000000000000" pitchFamily="2" charset="-122"/>
              </a:rPr>
              <a:t>三重硬盘抗震</a:t>
            </a:r>
          </a:p>
        </p:txBody>
      </p:sp>
      <p:sp>
        <p:nvSpPr>
          <p:cNvPr id="61" name="矩形 60">
            <a:extLst>
              <a:ext uri="{FF2B5EF4-FFF2-40B4-BE49-F238E27FC236}">
                <a16:creationId xmlns:a16="http://schemas.microsoft.com/office/drawing/2014/main" xmlns="" id="{F09CDEF5-31DF-4381-B2A3-9853373EC9C6}"/>
              </a:ext>
            </a:extLst>
          </p:cNvPr>
          <p:cNvSpPr/>
          <p:nvPr/>
        </p:nvSpPr>
        <p:spPr>
          <a:xfrm>
            <a:off x="9311208" y="3595404"/>
            <a:ext cx="1893981" cy="307537"/>
          </a:xfrm>
          <a:prstGeom prst="rect">
            <a:avLst/>
          </a:prstGeom>
          <a:ln>
            <a:noFill/>
          </a:ln>
        </p:spPr>
        <p:txBody>
          <a:bodyPr wrap="square">
            <a:spAutoFit/>
          </a:bodyPr>
          <a:lstStyle/>
          <a:p>
            <a:pPr algn="ctr" defTabSz="687079"/>
            <a:r>
              <a:rPr lang="zh-CN" altLang="en-US" sz="1398" kern="0" dirty="0">
                <a:solidFill>
                  <a:srgbClr val="1D1D1A"/>
                </a:solidFill>
                <a:latin typeface="Huawei Sans" panose="020C0503030203020204" pitchFamily="34" charset="0"/>
                <a:ea typeface="方正兰亭黑简体" panose="02000000000000000000" pitchFamily="2" charset="-122"/>
              </a:rPr>
              <a:t>故障率低于业界</a:t>
            </a:r>
            <a:r>
              <a:rPr lang="en-US" altLang="zh-CN" sz="1398" kern="0" dirty="0">
                <a:solidFill>
                  <a:srgbClr val="1D1D1A"/>
                </a:solidFill>
                <a:latin typeface="Huawei Sans" panose="020C0503030203020204" pitchFamily="34" charset="0"/>
                <a:ea typeface="方正兰亭黑简体" panose="02000000000000000000" pitchFamily="2" charset="-122"/>
              </a:rPr>
              <a:t>15%</a:t>
            </a:r>
          </a:p>
        </p:txBody>
      </p:sp>
      <p:grpSp>
        <p:nvGrpSpPr>
          <p:cNvPr id="62" name="组合 61">
            <a:extLst>
              <a:ext uri="{FF2B5EF4-FFF2-40B4-BE49-F238E27FC236}">
                <a16:creationId xmlns:a16="http://schemas.microsoft.com/office/drawing/2014/main" xmlns="" id="{4F3DBE0E-62C4-40D8-85F2-DF3A9D8BC766}"/>
              </a:ext>
            </a:extLst>
          </p:cNvPr>
          <p:cNvGrpSpPr/>
          <p:nvPr/>
        </p:nvGrpSpPr>
        <p:grpSpPr>
          <a:xfrm>
            <a:off x="5789580" y="2233605"/>
            <a:ext cx="1503452" cy="305490"/>
            <a:chOff x="2316521" y="5293359"/>
            <a:chExt cx="2280920" cy="463465"/>
          </a:xfrm>
        </p:grpSpPr>
        <p:sp>
          <p:nvSpPr>
            <p:cNvPr id="63" name="任意多边形: 形状 3">
              <a:extLst>
                <a:ext uri="{FF2B5EF4-FFF2-40B4-BE49-F238E27FC236}">
                  <a16:creationId xmlns:a16="http://schemas.microsoft.com/office/drawing/2014/main" xmlns="" id="{CA53C43B-8F85-4944-8D4F-06D2F4660471}"/>
                </a:ext>
              </a:extLst>
            </p:cNvPr>
            <p:cNvSpPr/>
            <p:nvPr/>
          </p:nvSpPr>
          <p:spPr>
            <a:xfrm>
              <a:off x="2316521"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64" name="任意多边形: 形状 5">
              <a:extLst>
                <a:ext uri="{FF2B5EF4-FFF2-40B4-BE49-F238E27FC236}">
                  <a16:creationId xmlns:a16="http://schemas.microsoft.com/office/drawing/2014/main" xmlns="" id="{116A91DD-AF83-40C8-A435-BD0D91D6E305}"/>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grpSp>
      <p:grpSp>
        <p:nvGrpSpPr>
          <p:cNvPr id="65" name="组合 64">
            <a:extLst>
              <a:ext uri="{FF2B5EF4-FFF2-40B4-BE49-F238E27FC236}">
                <a16:creationId xmlns:a16="http://schemas.microsoft.com/office/drawing/2014/main" xmlns="" id="{09D6946A-B82C-486E-AEB5-248098FD45D0}"/>
              </a:ext>
            </a:extLst>
          </p:cNvPr>
          <p:cNvGrpSpPr/>
          <p:nvPr/>
        </p:nvGrpSpPr>
        <p:grpSpPr>
          <a:xfrm>
            <a:off x="8634268" y="2227781"/>
            <a:ext cx="1503452" cy="305490"/>
            <a:chOff x="2194560" y="5293359"/>
            <a:chExt cx="2280920" cy="463465"/>
          </a:xfrm>
        </p:grpSpPr>
        <p:sp>
          <p:nvSpPr>
            <p:cNvPr id="66" name="任意多边形: 形状 143">
              <a:extLst>
                <a:ext uri="{FF2B5EF4-FFF2-40B4-BE49-F238E27FC236}">
                  <a16:creationId xmlns:a16="http://schemas.microsoft.com/office/drawing/2014/main" xmlns="" id="{BCFB6FAD-DC92-4D61-A58E-1FEBA76D4928}"/>
                </a:ext>
              </a:extLst>
            </p:cNvPr>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67" name="任意多边形: 形状 144">
              <a:extLst>
                <a:ext uri="{FF2B5EF4-FFF2-40B4-BE49-F238E27FC236}">
                  <a16:creationId xmlns:a16="http://schemas.microsoft.com/office/drawing/2014/main" xmlns="" id="{044D1760-691D-4A2E-A6B1-E888A5CD16AB}"/>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grpSp>
      <p:sp>
        <p:nvSpPr>
          <p:cNvPr id="69" name="任意多边形: 形状 146">
            <a:extLst>
              <a:ext uri="{FF2B5EF4-FFF2-40B4-BE49-F238E27FC236}">
                <a16:creationId xmlns:a16="http://schemas.microsoft.com/office/drawing/2014/main" xmlns="" id="{8F7BC349-0ECC-41EC-A13A-976EE83502A8}"/>
              </a:ext>
            </a:extLst>
          </p:cNvPr>
          <p:cNvSpPr/>
          <p:nvPr/>
        </p:nvSpPr>
        <p:spPr>
          <a:xfrm flipV="1">
            <a:off x="6691986" y="3603696"/>
            <a:ext cx="1503452"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70" name="任意多边形: 形状 147">
            <a:extLst>
              <a:ext uri="{FF2B5EF4-FFF2-40B4-BE49-F238E27FC236}">
                <a16:creationId xmlns:a16="http://schemas.microsoft.com/office/drawing/2014/main" xmlns="" id="{926A613F-37F0-4169-BD20-CDBC368C0EB7}"/>
              </a:ext>
            </a:extLst>
          </p:cNvPr>
          <p:cNvSpPr/>
          <p:nvPr/>
        </p:nvSpPr>
        <p:spPr>
          <a:xfrm flipH="1" flipV="1">
            <a:off x="7925611" y="3298527"/>
            <a:ext cx="30135" cy="305490"/>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72" name="任意多边形: 形状 149">
            <a:extLst>
              <a:ext uri="{FF2B5EF4-FFF2-40B4-BE49-F238E27FC236}">
                <a16:creationId xmlns:a16="http://schemas.microsoft.com/office/drawing/2014/main" xmlns="" id="{9902B991-DC91-44A4-AC0B-775F29CC49FD}"/>
              </a:ext>
            </a:extLst>
          </p:cNvPr>
          <p:cNvSpPr/>
          <p:nvPr/>
        </p:nvSpPr>
        <p:spPr>
          <a:xfrm flipV="1">
            <a:off x="9533766" y="3603696"/>
            <a:ext cx="1503452"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73" name="任意多边形: 形状 150">
            <a:extLst>
              <a:ext uri="{FF2B5EF4-FFF2-40B4-BE49-F238E27FC236}">
                <a16:creationId xmlns:a16="http://schemas.microsoft.com/office/drawing/2014/main" xmlns="" id="{0786D5DD-794E-4DEF-BB9C-3A72C3E15768}"/>
              </a:ext>
            </a:extLst>
          </p:cNvPr>
          <p:cNvSpPr/>
          <p:nvPr/>
        </p:nvSpPr>
        <p:spPr>
          <a:xfrm flipH="1" flipV="1">
            <a:off x="10767392" y="3298527"/>
            <a:ext cx="30135" cy="305490"/>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76" name="椭圆 75">
            <a:extLst>
              <a:ext uri="{FF2B5EF4-FFF2-40B4-BE49-F238E27FC236}">
                <a16:creationId xmlns:a16="http://schemas.microsoft.com/office/drawing/2014/main" xmlns="" id="{CE4215AC-6272-47E9-8727-AA2DF16451FB}"/>
              </a:ext>
            </a:extLst>
          </p:cNvPr>
          <p:cNvSpPr/>
          <p:nvPr/>
        </p:nvSpPr>
        <p:spPr>
          <a:xfrm>
            <a:off x="6060278" y="2662443"/>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液冷</a:t>
            </a:r>
          </a:p>
          <a:p>
            <a:pPr algn="ctr"/>
            <a:r>
              <a:rPr lang="zh-CN" altLang="en-US" sz="1599" b="1" kern="0" dirty="0" smtClean="0">
                <a:solidFill>
                  <a:schemeClr val="bg1"/>
                </a:solidFill>
                <a:latin typeface="Huawei Sans" panose="020C0503030203020204" pitchFamily="34" charset="0"/>
                <a:ea typeface="方正兰亭黑简体" panose="02000000000000000000" pitchFamily="2" charset="-122"/>
                <a:cs typeface="Arial" panose="020B0604020202020204" pitchFamily="34" charset="0"/>
              </a:rPr>
              <a:t>散热</a:t>
            </a:r>
            <a:endPar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84" name="圆角矩形 83"/>
          <p:cNvSpPr/>
          <p:nvPr/>
        </p:nvSpPr>
        <p:spPr>
          <a:xfrm>
            <a:off x="9489228" y="4068109"/>
            <a:ext cx="1953948" cy="2082289"/>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5" name="圆角矩形 84"/>
          <p:cNvSpPr/>
          <p:nvPr/>
        </p:nvSpPr>
        <p:spPr>
          <a:xfrm>
            <a:off x="763720" y="4066052"/>
            <a:ext cx="8633993" cy="2082290"/>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6" name="TaiShan 2290/5280/5290…"/>
          <p:cNvSpPr txBox="1"/>
          <p:nvPr/>
        </p:nvSpPr>
        <p:spPr>
          <a:xfrm>
            <a:off x="2311500" y="4779092"/>
            <a:ext cx="1048019" cy="409740"/>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5280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4U40</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盘存储型</a:t>
            </a:r>
            <a:endParaRPr lang="en-US" sz="1200" dirty="0">
              <a:solidFill>
                <a:schemeClr val="tx1"/>
              </a:solidFill>
              <a:latin typeface="Huawei Sans" panose="020C0503030203020204" pitchFamily="34" charset="0"/>
              <a:ea typeface="方正兰亭黑简体" panose="02000000000000000000" pitchFamily="2" charset="-122"/>
              <a:sym typeface="Helvetica"/>
            </a:endParaRPr>
          </a:p>
        </p:txBody>
      </p:sp>
      <p:sp>
        <p:nvSpPr>
          <p:cNvPr id="87" name="TaiShan X6000…"/>
          <p:cNvSpPr txBox="1"/>
          <p:nvPr/>
        </p:nvSpPr>
        <p:spPr>
          <a:xfrm>
            <a:off x="7885733" y="4807071"/>
            <a:ext cx="1642554" cy="409740"/>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X6000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2U4</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节点高密型</a:t>
            </a:r>
          </a:p>
        </p:txBody>
      </p:sp>
      <p:sp>
        <p:nvSpPr>
          <p:cNvPr id="88" name="TaiShan 2280…"/>
          <p:cNvSpPr txBox="1"/>
          <p:nvPr/>
        </p:nvSpPr>
        <p:spPr>
          <a:xfrm>
            <a:off x="3647544" y="4788417"/>
            <a:ext cx="1048019" cy="409740"/>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2280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2U2</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路均衡型</a:t>
            </a:r>
          </a:p>
        </p:txBody>
      </p:sp>
      <p:sp>
        <p:nvSpPr>
          <p:cNvPr id="89" name="TaiShan 2280…"/>
          <p:cNvSpPr txBox="1"/>
          <p:nvPr/>
        </p:nvSpPr>
        <p:spPr>
          <a:xfrm>
            <a:off x="9777562" y="4772199"/>
            <a:ext cx="938257" cy="409740"/>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2280E</a:t>
            </a:r>
          </a:p>
          <a:p>
            <a:pPr lvl="1"/>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边缘型</a:t>
            </a:r>
          </a:p>
        </p:txBody>
      </p:sp>
      <p:sp>
        <p:nvSpPr>
          <p:cNvPr id="92" name="直接箭头连接符 27"/>
          <p:cNvSpPr/>
          <p:nvPr/>
        </p:nvSpPr>
        <p:spPr>
          <a:xfrm>
            <a:off x="871737" y="4351461"/>
            <a:ext cx="3598594" cy="1664"/>
          </a:xfrm>
          <a:prstGeom prst="line">
            <a:avLst/>
          </a:prstGeom>
          <a:ln w="28575">
            <a:solidFill>
              <a:srgbClr val="0B9CE5"/>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3" name="直接箭头连接符 27"/>
          <p:cNvSpPr/>
          <p:nvPr/>
        </p:nvSpPr>
        <p:spPr>
          <a:xfrm flipV="1">
            <a:off x="5721398" y="4344894"/>
            <a:ext cx="3548108" cy="7399"/>
          </a:xfrm>
          <a:prstGeom prst="line">
            <a:avLst/>
          </a:prstGeom>
          <a:ln w="28575">
            <a:solidFill>
              <a:srgbClr val="0B9CE5"/>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4" name="直接箭头连接符 27"/>
          <p:cNvSpPr/>
          <p:nvPr/>
        </p:nvSpPr>
        <p:spPr>
          <a:xfrm>
            <a:off x="10949763" y="4363677"/>
            <a:ext cx="363695" cy="0"/>
          </a:xfrm>
          <a:prstGeom prst="line">
            <a:avLst/>
          </a:prstGeom>
          <a:ln w="28575">
            <a:solidFill>
              <a:srgbClr val="0B9CE5"/>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5" name="直接箭头连接符 27"/>
          <p:cNvSpPr/>
          <p:nvPr/>
        </p:nvSpPr>
        <p:spPr>
          <a:xfrm flipH="1">
            <a:off x="9598212" y="4351461"/>
            <a:ext cx="342934" cy="0"/>
          </a:xfrm>
          <a:prstGeom prst="line">
            <a:avLst/>
          </a:prstGeom>
          <a:ln w="28575">
            <a:solidFill>
              <a:srgbClr val="0B9CE5"/>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6" name="矩形 95">
            <a:extLst>
              <a:ext uri="{FF2B5EF4-FFF2-40B4-BE49-F238E27FC236}">
                <a16:creationId xmlns="" xmlns:a16="http://schemas.microsoft.com/office/drawing/2014/main" id="{67F66F77-6995-47AF-A393-534A4E0CE580}"/>
              </a:ext>
            </a:extLst>
          </p:cNvPr>
          <p:cNvSpPr/>
          <p:nvPr/>
        </p:nvSpPr>
        <p:spPr>
          <a:xfrm flipH="1">
            <a:off x="3977695" y="4176330"/>
            <a:ext cx="2252778" cy="338422"/>
          </a:xfrm>
          <a:prstGeom prst="rect">
            <a:avLst/>
          </a:prstGeom>
        </p:spPr>
        <p:txBody>
          <a:bodyPr wrap="square">
            <a:spAutoFit/>
          </a:bodyPr>
          <a:lstStyle/>
          <a:p>
            <a:pPr algn="ctr" defTabSz="553878"/>
            <a:r>
              <a:rPr lang="zh-CN" altLang="en-US" sz="1599" b="1" dirty="0">
                <a:latin typeface="Huawei Sans" panose="020C0503030203020204" pitchFamily="34" charset="0"/>
                <a:ea typeface="方正兰亭黑简体" panose="02000000000000000000" pitchFamily="2" charset="-122"/>
              </a:rPr>
              <a:t>数据中心</a:t>
            </a:r>
          </a:p>
        </p:txBody>
      </p:sp>
      <p:sp>
        <p:nvSpPr>
          <p:cNvPr id="97" name="矩形 96">
            <a:extLst>
              <a:ext uri="{FF2B5EF4-FFF2-40B4-BE49-F238E27FC236}">
                <a16:creationId xmlns="" xmlns:a16="http://schemas.microsoft.com/office/drawing/2014/main" id="{67F66F77-6995-47AF-A393-534A4E0CE580}"/>
              </a:ext>
            </a:extLst>
          </p:cNvPr>
          <p:cNvSpPr/>
          <p:nvPr/>
        </p:nvSpPr>
        <p:spPr>
          <a:xfrm flipH="1">
            <a:off x="9360569" y="4178387"/>
            <a:ext cx="2166112" cy="338422"/>
          </a:xfrm>
          <a:prstGeom prst="rect">
            <a:avLst/>
          </a:prstGeom>
        </p:spPr>
        <p:txBody>
          <a:bodyPr wrap="square">
            <a:spAutoFit/>
          </a:bodyPr>
          <a:lstStyle/>
          <a:p>
            <a:pPr algn="ctr" defTabSz="553878"/>
            <a:r>
              <a:rPr lang="zh-CN" altLang="en-US" sz="1599" b="1" dirty="0">
                <a:latin typeface="Huawei Sans" panose="020C0503030203020204" pitchFamily="34" charset="0"/>
                <a:ea typeface="方正兰亭黑简体" panose="02000000000000000000" pitchFamily="2" charset="-122"/>
              </a:rPr>
              <a:t>边缘计算</a:t>
            </a:r>
          </a:p>
        </p:txBody>
      </p:sp>
      <p:sp>
        <p:nvSpPr>
          <p:cNvPr id="98" name="矩形 97">
            <a:extLst>
              <a:ext uri="{FF2B5EF4-FFF2-40B4-BE49-F238E27FC236}">
                <a16:creationId xmlns="" xmlns:a16="http://schemas.microsoft.com/office/drawing/2014/main" id="{67F66F77-6995-47AF-A393-534A4E0CE580}"/>
              </a:ext>
            </a:extLst>
          </p:cNvPr>
          <p:cNvSpPr/>
          <p:nvPr/>
        </p:nvSpPr>
        <p:spPr>
          <a:xfrm flipH="1">
            <a:off x="1201572" y="4430007"/>
            <a:ext cx="2337483" cy="307657"/>
          </a:xfrm>
          <a:prstGeom prst="rect">
            <a:avLst/>
          </a:prstGeom>
        </p:spPr>
        <p:txBody>
          <a:bodyPr wrap="square">
            <a:spAutoFit/>
          </a:bodyPr>
          <a:lstStyle/>
          <a:p>
            <a:pPr algn="ctr" defTabSz="553878"/>
            <a:r>
              <a:rPr lang="zh-CN" altLang="en-US" sz="1399" b="1" dirty="0">
                <a:latin typeface="Huawei Sans" panose="020C0503030203020204" pitchFamily="34" charset="0"/>
                <a:ea typeface="方正兰亭黑简体" panose="02000000000000000000" pitchFamily="2" charset="-122"/>
              </a:rPr>
              <a:t>存储密集型</a:t>
            </a:r>
          </a:p>
        </p:txBody>
      </p:sp>
      <p:sp>
        <p:nvSpPr>
          <p:cNvPr id="99" name="矩形 98">
            <a:extLst>
              <a:ext uri="{FF2B5EF4-FFF2-40B4-BE49-F238E27FC236}">
                <a16:creationId xmlns="" xmlns:a16="http://schemas.microsoft.com/office/drawing/2014/main" id="{67F66F77-6995-47AF-A393-534A4E0CE580}"/>
              </a:ext>
            </a:extLst>
          </p:cNvPr>
          <p:cNvSpPr/>
          <p:nvPr/>
        </p:nvSpPr>
        <p:spPr>
          <a:xfrm flipH="1">
            <a:off x="6970166" y="4430007"/>
            <a:ext cx="2337483" cy="307657"/>
          </a:xfrm>
          <a:prstGeom prst="rect">
            <a:avLst/>
          </a:prstGeom>
        </p:spPr>
        <p:txBody>
          <a:bodyPr wrap="square">
            <a:spAutoFit/>
          </a:bodyPr>
          <a:lstStyle/>
          <a:p>
            <a:pPr algn="ctr" defTabSz="553878"/>
            <a:r>
              <a:rPr lang="zh-CN" altLang="en-US" sz="1399" b="1" dirty="0">
                <a:latin typeface="Huawei Sans" panose="020C0503030203020204" pitchFamily="34" charset="0"/>
                <a:ea typeface="方正兰亭黑简体" panose="02000000000000000000" pitchFamily="2" charset="-122"/>
              </a:rPr>
              <a:t>计算密集型</a:t>
            </a:r>
          </a:p>
        </p:txBody>
      </p:sp>
      <p:sp>
        <p:nvSpPr>
          <p:cNvPr id="100" name="TaiShan 2280…"/>
          <p:cNvSpPr txBox="1"/>
          <p:nvPr/>
        </p:nvSpPr>
        <p:spPr>
          <a:xfrm>
            <a:off x="4966491" y="4779090"/>
            <a:ext cx="1211279" cy="409740"/>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1280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1U2</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路高密型</a:t>
            </a:r>
          </a:p>
        </p:txBody>
      </p:sp>
      <p:pic>
        <p:nvPicPr>
          <p:cNvPr id="101" name="图片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51" y="5188827"/>
            <a:ext cx="1462250" cy="75272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102" name="TaiShan 2290/5280/5290…"/>
          <p:cNvSpPr txBox="1"/>
          <p:nvPr/>
        </p:nvSpPr>
        <p:spPr>
          <a:xfrm>
            <a:off x="975456" y="4779091"/>
            <a:ext cx="1048019" cy="409740"/>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5290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4U72</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盘存储型</a:t>
            </a:r>
            <a:endParaRPr lang="en-US" sz="1200" dirty="0">
              <a:solidFill>
                <a:schemeClr val="tx1"/>
              </a:solidFill>
              <a:latin typeface="Huawei Sans" panose="020C0503030203020204" pitchFamily="34" charset="0"/>
              <a:ea typeface="方正兰亭黑简体" panose="02000000000000000000" pitchFamily="2" charset="-122"/>
              <a:sym typeface="Helvetica"/>
            </a:endParaRPr>
          </a:p>
        </p:txBody>
      </p:sp>
      <p:pic>
        <p:nvPicPr>
          <p:cNvPr id="104" name="图片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3064" y="5188826"/>
            <a:ext cx="1204381" cy="75272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5" name="图片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7631" y="5189012"/>
            <a:ext cx="1356553" cy="752543"/>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6" name="图片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7760" y="5207156"/>
            <a:ext cx="1264913" cy="623958"/>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8" name="图片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5728" y="5221067"/>
            <a:ext cx="1049015" cy="415358"/>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9" name="图片 1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4153" y="5215513"/>
            <a:ext cx="1114283" cy="587622"/>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11" name="图片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6689" y="5198157"/>
            <a:ext cx="1342178" cy="63295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80" name="TaiShan 2280…"/>
          <p:cNvSpPr txBox="1"/>
          <p:nvPr/>
        </p:nvSpPr>
        <p:spPr>
          <a:xfrm>
            <a:off x="5199127" y="5815699"/>
            <a:ext cx="938257" cy="225218"/>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12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81" name="TaiShan 2280…"/>
          <p:cNvSpPr txBox="1"/>
          <p:nvPr/>
        </p:nvSpPr>
        <p:spPr>
          <a:xfrm>
            <a:off x="6718649" y="5815697"/>
            <a:ext cx="938257" cy="225218"/>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12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82" name="TaiShan 2280…"/>
          <p:cNvSpPr txBox="1"/>
          <p:nvPr/>
        </p:nvSpPr>
        <p:spPr>
          <a:xfrm>
            <a:off x="1030336" y="5907197"/>
            <a:ext cx="938257" cy="225218"/>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12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83" name="TaiShan 2280…"/>
          <p:cNvSpPr txBox="1"/>
          <p:nvPr/>
        </p:nvSpPr>
        <p:spPr>
          <a:xfrm>
            <a:off x="9821106" y="5660135"/>
            <a:ext cx="938257" cy="225218"/>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120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12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110" name="TaiShan 2280…"/>
          <p:cNvSpPr txBox="1"/>
          <p:nvPr/>
        </p:nvSpPr>
        <p:spPr>
          <a:xfrm>
            <a:off x="6448697" y="4779087"/>
            <a:ext cx="1211279" cy="409740"/>
          </a:xfrm>
          <a:prstGeom prst="rect">
            <a:avLst/>
          </a:prstGeom>
          <a:ln w="12700">
            <a:miter lim="400000"/>
          </a:ln>
          <a:extLst>
            <a:ext uri="{C572A759-6A51-4108-AA02-DFA0A04FC94B}">
              <ma14:wrappingTextBoxFlag xmlns:ma14="http://schemas.microsoft.com/office/mac/drawingml/2011/main" xmlns=""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2480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2U4</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路高性能型</a:t>
            </a:r>
          </a:p>
        </p:txBody>
      </p:sp>
      <p:pic>
        <p:nvPicPr>
          <p:cNvPr id="113" name="Picture 14" descr="C:\Users\Administrator\Desktop\黄巍\文件\用图\图片2.png"/>
          <p:cNvPicPr>
            <a:picLocks noChangeArrowheads="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53129" y="2363571"/>
            <a:ext cx="4192984" cy="861503"/>
          </a:xfrm>
          <a:prstGeom prst="rect">
            <a:avLst/>
          </a:prstGeom>
          <a:noFill/>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037" y="1197948"/>
            <a:ext cx="4704856" cy="2646482"/>
          </a:xfrm>
          <a:prstGeom prst="rect">
            <a:avLst/>
          </a:prstGeom>
        </p:spPr>
      </p:pic>
      <p:sp>
        <p:nvSpPr>
          <p:cNvPr id="4" name="标题 3"/>
          <p:cNvSpPr>
            <a:spLocks noGrp="1"/>
          </p:cNvSpPr>
          <p:nvPr>
            <p:ph type="title"/>
          </p:nvPr>
        </p:nvSpPr>
        <p:spPr/>
        <p:txBody>
          <a:bodyPr/>
          <a:lstStyle/>
          <a:p>
            <a:r>
              <a:rPr lang="zh-CN" altLang="en-US" dirty="0"/>
              <a:t>基于鲲鹏</a:t>
            </a:r>
            <a:r>
              <a:rPr lang="en-US" altLang="zh-CN" dirty="0"/>
              <a:t>920</a:t>
            </a:r>
            <a:r>
              <a:rPr lang="zh-CN" altLang="en-US" dirty="0"/>
              <a:t>的华为</a:t>
            </a:r>
            <a:r>
              <a:rPr lang="en-US" altLang="zh-CN" dirty="0"/>
              <a:t>TaiShan 200</a:t>
            </a:r>
            <a:r>
              <a:rPr lang="zh-CN" altLang="en-US" dirty="0"/>
              <a:t>服务器</a:t>
            </a:r>
          </a:p>
        </p:txBody>
      </p:sp>
    </p:spTree>
    <p:extLst>
      <p:ext uri="{BB962C8B-B14F-4D97-AF65-F5344CB8AC3E}">
        <p14:creationId xmlns:p14="http://schemas.microsoft.com/office/powerpoint/2010/main" val="713078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pPr>
              <a:lnSpc>
                <a:spcPts val="2700"/>
              </a:lnSpc>
            </a:pPr>
            <a:r>
              <a:rPr lang="zh-CN" altLang="en-US" dirty="0" smtClean="0">
                <a:solidFill>
                  <a:schemeClr val="bg1">
                    <a:lumMod val="65000"/>
                  </a:schemeClr>
                </a:solidFill>
              </a:rPr>
              <a:t>计算机系统概述</a:t>
            </a:r>
            <a:endParaRPr lang="en-US" altLang="zh-CN" dirty="0" smtClean="0">
              <a:solidFill>
                <a:schemeClr val="bg1">
                  <a:lumMod val="65000"/>
                </a:schemeClr>
              </a:solidFill>
            </a:endParaRPr>
          </a:p>
          <a:p>
            <a:pPr>
              <a:lnSpc>
                <a:spcPts val="2700"/>
              </a:lnSpc>
            </a:pPr>
            <a:r>
              <a:rPr lang="en-US" altLang="zh-CN" dirty="0" smtClean="0">
                <a:solidFill>
                  <a:schemeClr val="bg1">
                    <a:lumMod val="65000"/>
                  </a:schemeClr>
                </a:solidFill>
              </a:rPr>
              <a:t>ARM</a:t>
            </a:r>
            <a:r>
              <a:rPr lang="zh-CN" altLang="en-US" dirty="0" smtClean="0">
                <a:solidFill>
                  <a:schemeClr val="bg1">
                    <a:lumMod val="65000"/>
                  </a:schemeClr>
                </a:solidFill>
              </a:rPr>
              <a:t>处理器体系结构</a:t>
            </a:r>
          </a:p>
          <a:p>
            <a:pPr>
              <a:lnSpc>
                <a:spcPts val="2700"/>
              </a:lnSpc>
            </a:pPr>
            <a:r>
              <a:rPr lang="zh-CN" altLang="en-US" b="1" dirty="0" smtClean="0"/>
              <a:t>鲲鹏系列处理器</a:t>
            </a:r>
            <a:endParaRPr lang="en-US" altLang="zh-CN" b="1" dirty="0" smtClean="0"/>
          </a:p>
          <a:p>
            <a:pPr lvl="1">
              <a:lnSpc>
                <a:spcPts val="2700"/>
              </a:lnSpc>
            </a:pPr>
            <a:r>
              <a:rPr lang="zh-CN" altLang="en-US" dirty="0" smtClean="0">
                <a:solidFill>
                  <a:schemeClr val="bg1">
                    <a:lumMod val="65000"/>
                  </a:schemeClr>
                </a:solidFill>
              </a:rPr>
              <a:t>什么是鲲鹏</a:t>
            </a:r>
          </a:p>
          <a:p>
            <a:pPr lvl="1">
              <a:lnSpc>
                <a:spcPts val="2700"/>
              </a:lnSpc>
            </a:pPr>
            <a:r>
              <a:rPr lang="zh-CN" altLang="en-US" b="1" dirty="0" smtClean="0"/>
              <a:t>鲲鹏</a:t>
            </a:r>
            <a:r>
              <a:rPr lang="en-US" altLang="zh-CN" b="1" dirty="0" smtClean="0"/>
              <a:t>920</a:t>
            </a:r>
            <a:r>
              <a:rPr lang="zh-CN" altLang="en-US" b="1" dirty="0" smtClean="0"/>
              <a:t>系列芯片概览</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系列芯片规格</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系列芯片架构</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系列芯片加速器引擎功能</a:t>
            </a:r>
          </a:p>
          <a:p>
            <a:pPr>
              <a:lnSpc>
                <a:spcPts val="2700"/>
              </a:lnSpc>
            </a:pPr>
            <a:r>
              <a:rPr lang="zh-CN" altLang="en-US" dirty="0" smtClean="0">
                <a:solidFill>
                  <a:schemeClr val="bg1">
                    <a:lumMod val="65000"/>
                  </a:schemeClr>
                </a:solidFill>
              </a:rPr>
              <a:t>鲲鹏计算典型应用场景</a:t>
            </a:r>
          </a:p>
          <a:p>
            <a:pPr>
              <a:lnSpc>
                <a:spcPts val="2700"/>
              </a:lnSpc>
            </a:pPr>
            <a:r>
              <a:rPr lang="zh-CN" altLang="en-US" dirty="0" smtClean="0">
                <a:solidFill>
                  <a:schemeClr val="bg1">
                    <a:lumMod val="65000"/>
                  </a:schemeClr>
                </a:solidFill>
              </a:rPr>
              <a:t>鲲鹏软件开发工具链</a:t>
            </a:r>
            <a:endParaRPr lang="zh-CN" altLang="en-US" dirty="0">
              <a:solidFill>
                <a:schemeClr val="bg1">
                  <a:lumMod val="65000"/>
                </a:schemeClr>
              </a:solidFill>
            </a:endParaRPr>
          </a:p>
        </p:txBody>
      </p:sp>
    </p:spTree>
    <p:extLst>
      <p:ext uri="{BB962C8B-B14F-4D97-AF65-F5344CB8AC3E}">
        <p14:creationId xmlns:p14="http://schemas.microsoft.com/office/powerpoint/2010/main" val="42677567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鲲鹏</a:t>
            </a:r>
            <a:r>
              <a:rPr lang="en-US" altLang="zh-CN" smtClean="0"/>
              <a:t>920</a:t>
            </a:r>
            <a:r>
              <a:rPr lang="zh-CN" altLang="zh-CN" smtClean="0"/>
              <a:t>系列芯片概览</a:t>
            </a:r>
            <a:endParaRPr lang="zh-CN" altLang="en-US" dirty="0"/>
          </a:p>
        </p:txBody>
      </p:sp>
      <p:sp>
        <p:nvSpPr>
          <p:cNvPr id="4" name="内容占位符 1"/>
          <p:cNvSpPr txBox="1">
            <a:spLocks/>
          </p:cNvSpPr>
          <p:nvPr/>
        </p:nvSpPr>
        <p:spPr>
          <a:xfrm>
            <a:off x="816600" y="1065006"/>
            <a:ext cx="10558800" cy="5183845"/>
          </a:xfrm>
          <a:prstGeom prst="rect">
            <a:avLst/>
          </a:prstGeom>
        </p:spPr>
        <p:txBody>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Tx/>
            </a:pPr>
            <a:r>
              <a:rPr lang="zh-CN" altLang="zh-CN" dirty="0">
                <a:solidFill>
                  <a:srgbClr val="000000"/>
                </a:solidFill>
                <a:latin typeface="Huawei Sans" panose="020C0503030203020204" pitchFamily="34" charset="0"/>
                <a:ea typeface="方正兰亭黑简体" panose="02000000000000000000" pitchFamily="2" charset="-122"/>
              </a:rPr>
              <a:t>鲲鹏</a:t>
            </a:r>
            <a:r>
              <a:rPr lang="en-US" altLang="zh-CN" dirty="0">
                <a:solidFill>
                  <a:srgbClr val="000000"/>
                </a:solidFill>
                <a:latin typeface="Huawei Sans" panose="020C0503030203020204" pitchFamily="34" charset="0"/>
                <a:ea typeface="方正兰亭黑简体" panose="02000000000000000000" pitchFamily="2" charset="-122"/>
              </a:rPr>
              <a:t>920</a:t>
            </a:r>
            <a:r>
              <a:rPr lang="zh-CN" altLang="zh-CN" dirty="0">
                <a:solidFill>
                  <a:srgbClr val="000000"/>
                </a:solidFill>
                <a:latin typeface="Huawei Sans" panose="020C0503030203020204" pitchFamily="34" charset="0"/>
                <a:ea typeface="方正兰亭黑简体" panose="02000000000000000000" pitchFamily="2" charset="-122"/>
              </a:rPr>
              <a:t>提供强大的计算能力，</a:t>
            </a:r>
            <a:r>
              <a:rPr lang="zh-CN" altLang="zh-CN" dirty="0" smtClean="0">
                <a:solidFill>
                  <a:srgbClr val="000000"/>
                </a:solidFill>
                <a:latin typeface="Huawei Sans" panose="020C0503030203020204" pitchFamily="34" charset="0"/>
                <a:ea typeface="方正兰亭黑简体" panose="02000000000000000000" pitchFamily="2" charset="-122"/>
              </a:rPr>
              <a:t>基于</a:t>
            </a:r>
            <a:r>
              <a:rPr lang="zh-CN" altLang="en-US" dirty="0" smtClean="0">
                <a:solidFill>
                  <a:srgbClr val="000000"/>
                </a:solidFill>
                <a:latin typeface="Huawei Sans" panose="020C0503030203020204" pitchFamily="34" charset="0"/>
                <a:ea typeface="方正兰亭黑简体" panose="02000000000000000000" pitchFamily="2" charset="-122"/>
              </a:rPr>
              <a:t>华为</a:t>
            </a:r>
            <a:r>
              <a:rPr lang="zh-CN" altLang="zh-CN" dirty="0" smtClean="0">
                <a:solidFill>
                  <a:srgbClr val="000000"/>
                </a:solidFill>
                <a:latin typeface="Huawei Sans" panose="020C0503030203020204" pitchFamily="34" charset="0"/>
                <a:ea typeface="方正兰亭黑简体" panose="02000000000000000000" pitchFamily="2" charset="-122"/>
              </a:rPr>
              <a:t>自</a:t>
            </a:r>
            <a:r>
              <a:rPr lang="zh-CN" altLang="zh-CN" dirty="0">
                <a:solidFill>
                  <a:srgbClr val="000000"/>
                </a:solidFill>
                <a:latin typeface="Huawei Sans" panose="020C0503030203020204" pitchFamily="34" charset="0"/>
                <a:ea typeface="方正兰亭黑简体" panose="02000000000000000000" pitchFamily="2" charset="-122"/>
              </a:rPr>
              <a:t>研的具有完全知识产权的</a:t>
            </a:r>
            <a:r>
              <a:rPr lang="en-US" altLang="zh-CN" dirty="0">
                <a:solidFill>
                  <a:srgbClr val="000000"/>
                </a:solidFill>
                <a:latin typeface="Huawei Sans" panose="020C0503030203020204" pitchFamily="34" charset="0"/>
                <a:ea typeface="方正兰亭黑简体" panose="02000000000000000000" pitchFamily="2" charset="-122"/>
              </a:rPr>
              <a:t>ARM V8</a:t>
            </a:r>
            <a:r>
              <a:rPr lang="zh-CN" altLang="zh-CN" dirty="0">
                <a:solidFill>
                  <a:srgbClr val="000000"/>
                </a:solidFill>
                <a:latin typeface="Huawei Sans" panose="020C0503030203020204" pitchFamily="34" charset="0"/>
                <a:ea typeface="方正兰亭黑简体" panose="02000000000000000000" pitchFamily="2" charset="-122"/>
              </a:rPr>
              <a:t>架构，最多支持</a:t>
            </a:r>
            <a:r>
              <a:rPr lang="en-US" altLang="zh-CN" dirty="0">
                <a:solidFill>
                  <a:srgbClr val="000000"/>
                </a:solidFill>
                <a:latin typeface="Huawei Sans" panose="020C0503030203020204" pitchFamily="34" charset="0"/>
                <a:ea typeface="方正兰亭黑简体" panose="02000000000000000000" pitchFamily="2" charset="-122"/>
              </a:rPr>
              <a:t>64 </a:t>
            </a:r>
            <a:r>
              <a:rPr lang="en-US" altLang="zh-CN" dirty="0" smtClean="0">
                <a:solidFill>
                  <a:srgbClr val="000000"/>
                </a:solidFill>
                <a:latin typeface="Huawei Sans" panose="020C0503030203020204" pitchFamily="34" charset="0"/>
                <a:ea typeface="方正兰亭黑简体" panose="02000000000000000000" pitchFamily="2" charset="-122"/>
              </a:rPr>
              <a:t>Core</a:t>
            </a:r>
            <a:r>
              <a:rPr lang="zh-CN" altLang="en-US" dirty="0" smtClean="0">
                <a:solidFill>
                  <a:srgbClr val="000000"/>
                </a:solidFill>
                <a:latin typeface="Huawei Sans" panose="020C0503030203020204" pitchFamily="34" charset="0"/>
                <a:ea typeface="方正兰亭黑简体" panose="02000000000000000000" pitchFamily="2" charset="-122"/>
              </a:rPr>
              <a:t>。</a:t>
            </a:r>
            <a:endParaRPr lang="en-US" altLang="zh-CN" dirty="0" smtClean="0">
              <a:solidFill>
                <a:srgbClr val="000000"/>
              </a:solidFill>
              <a:latin typeface="Huawei Sans" panose="020C0503030203020204" pitchFamily="34" charset="0"/>
              <a:ea typeface="方正兰亭黑简体" panose="02000000000000000000" pitchFamily="2" charset="-122"/>
            </a:endParaRPr>
          </a:p>
          <a:p>
            <a:pPr>
              <a:buClrTx/>
            </a:pPr>
            <a:r>
              <a:rPr lang="zh-CN" altLang="zh-CN" dirty="0">
                <a:solidFill>
                  <a:srgbClr val="000000"/>
                </a:solidFill>
                <a:latin typeface="Huawei Sans" panose="020C0503030203020204" pitchFamily="34" charset="0"/>
                <a:ea typeface="方正兰亭黑简体" panose="02000000000000000000" pitchFamily="2" charset="-122"/>
              </a:rPr>
              <a:t>通过片间</a:t>
            </a:r>
            <a:r>
              <a:rPr lang="en-US" altLang="zh-CN" dirty="0">
                <a:solidFill>
                  <a:srgbClr val="000000"/>
                </a:solidFill>
                <a:latin typeface="Huawei Sans" panose="020C0503030203020204" pitchFamily="34" charset="0"/>
                <a:ea typeface="方正兰亭黑简体" panose="02000000000000000000" pitchFamily="2" charset="-122"/>
              </a:rPr>
              <a:t>Cache</a:t>
            </a:r>
            <a:r>
              <a:rPr lang="zh-CN" altLang="zh-CN" dirty="0">
                <a:solidFill>
                  <a:srgbClr val="000000"/>
                </a:solidFill>
                <a:latin typeface="Huawei Sans" panose="020C0503030203020204" pitchFamily="34" charset="0"/>
                <a:ea typeface="方正兰亭黑简体" panose="02000000000000000000" pitchFamily="2" charset="-122"/>
              </a:rPr>
              <a:t>一致性接口</a:t>
            </a:r>
            <a:r>
              <a:rPr lang="en-US" altLang="zh-CN" dirty="0" smtClean="0">
                <a:solidFill>
                  <a:srgbClr val="000000"/>
                </a:solidFill>
                <a:latin typeface="Huawei Sans" panose="020C0503030203020204" pitchFamily="34" charset="0"/>
                <a:ea typeface="方正兰亭黑简体" panose="02000000000000000000" pitchFamily="2" charset="-122"/>
              </a:rPr>
              <a:t>Hydra</a:t>
            </a:r>
            <a:r>
              <a:rPr lang="zh-CN" altLang="en-US" dirty="0" smtClean="0">
                <a:solidFill>
                  <a:srgbClr val="000000"/>
                </a:solidFill>
                <a:latin typeface="Huawei Sans" panose="020C0503030203020204" pitchFamily="34" charset="0"/>
                <a:ea typeface="方正兰亭黑简体" panose="02000000000000000000" pitchFamily="2" charset="-122"/>
              </a:rPr>
              <a:t>可</a:t>
            </a:r>
            <a:r>
              <a:rPr lang="zh-CN" altLang="zh-CN" dirty="0" smtClean="0">
                <a:solidFill>
                  <a:srgbClr val="000000"/>
                </a:solidFill>
                <a:latin typeface="Huawei Sans" panose="020C0503030203020204" pitchFamily="34" charset="0"/>
                <a:ea typeface="方正兰亭黑简体" panose="02000000000000000000" pitchFamily="2" charset="-122"/>
              </a:rPr>
              <a:t>扩展系统</a:t>
            </a:r>
            <a:r>
              <a:rPr lang="zh-CN" altLang="zh-CN" dirty="0">
                <a:solidFill>
                  <a:srgbClr val="000000"/>
                </a:solidFill>
                <a:latin typeface="Huawei Sans" panose="020C0503030203020204" pitchFamily="34" charset="0"/>
                <a:ea typeface="方正兰亭黑简体" panose="02000000000000000000" pitchFamily="2" charset="-122"/>
              </a:rPr>
              <a:t>核</a:t>
            </a:r>
            <a:r>
              <a:rPr lang="zh-CN" altLang="zh-CN" dirty="0" smtClean="0">
                <a:solidFill>
                  <a:srgbClr val="000000"/>
                </a:solidFill>
                <a:latin typeface="Huawei Sans" panose="020C0503030203020204" pitchFamily="34" charset="0"/>
                <a:ea typeface="方正兰亭黑简体" panose="02000000000000000000" pitchFamily="2" charset="-122"/>
              </a:rPr>
              <a:t>数</a:t>
            </a:r>
            <a:r>
              <a:rPr lang="zh-CN" altLang="en-US" dirty="0" smtClean="0">
                <a:solidFill>
                  <a:srgbClr val="000000"/>
                </a:solidFill>
                <a:latin typeface="Huawei Sans" panose="020C0503030203020204" pitchFamily="34" charset="0"/>
                <a:ea typeface="方正兰亭黑简体" panose="02000000000000000000" pitchFamily="2" charset="-122"/>
              </a:rPr>
              <a:t>，</a:t>
            </a:r>
            <a:r>
              <a:rPr lang="zh-CN" altLang="zh-CN" dirty="0" smtClean="0">
                <a:solidFill>
                  <a:srgbClr val="000000"/>
                </a:solidFill>
                <a:latin typeface="Huawei Sans" panose="020C0503030203020204" pitchFamily="34" charset="0"/>
                <a:ea typeface="方正兰亭黑简体" panose="02000000000000000000" pitchFamily="2" charset="-122"/>
              </a:rPr>
              <a:t>最多</a:t>
            </a:r>
            <a:r>
              <a:rPr lang="zh-CN" altLang="zh-CN" dirty="0">
                <a:solidFill>
                  <a:srgbClr val="000000"/>
                </a:solidFill>
                <a:latin typeface="Huawei Sans" panose="020C0503030203020204" pitchFamily="34" charset="0"/>
                <a:ea typeface="方正兰亭黑简体" panose="02000000000000000000" pitchFamily="2" charset="-122"/>
              </a:rPr>
              <a:t>支持到</a:t>
            </a:r>
            <a:r>
              <a:rPr lang="en-US" altLang="zh-CN" dirty="0">
                <a:solidFill>
                  <a:srgbClr val="000000"/>
                </a:solidFill>
                <a:latin typeface="Huawei Sans" panose="020C0503030203020204" pitchFamily="34" charset="0"/>
                <a:ea typeface="方正兰亭黑简体" panose="02000000000000000000" pitchFamily="2" charset="-122"/>
              </a:rPr>
              <a:t>256 Core</a:t>
            </a:r>
            <a:r>
              <a:rPr lang="zh-CN" altLang="zh-CN" dirty="0">
                <a:solidFill>
                  <a:srgbClr val="000000"/>
                </a:solidFill>
                <a:latin typeface="Huawei Sans" panose="020C0503030203020204" pitchFamily="34" charset="0"/>
                <a:ea typeface="方正兰亭黑简体" panose="02000000000000000000" pitchFamily="2" charset="-122"/>
              </a:rPr>
              <a:t>，形成性能超强的板</a:t>
            </a:r>
            <a:r>
              <a:rPr lang="zh-CN" altLang="zh-CN" dirty="0" smtClean="0">
                <a:solidFill>
                  <a:srgbClr val="000000"/>
                </a:solidFill>
                <a:latin typeface="Huawei Sans" panose="020C0503030203020204" pitchFamily="34" charset="0"/>
                <a:ea typeface="方正兰亭黑简体" panose="02000000000000000000" pitchFamily="2" charset="-122"/>
              </a:rPr>
              <a:t>级计算</a:t>
            </a:r>
            <a:r>
              <a:rPr lang="zh-CN" altLang="zh-CN" dirty="0">
                <a:solidFill>
                  <a:srgbClr val="000000"/>
                </a:solidFill>
                <a:latin typeface="Huawei Sans" panose="020C0503030203020204" pitchFamily="34" charset="0"/>
                <a:ea typeface="方正兰亭黑简体" panose="02000000000000000000" pitchFamily="2" charset="-122"/>
              </a:rPr>
              <a:t>节点</a:t>
            </a:r>
            <a:r>
              <a:rPr lang="zh-CN" altLang="zh-CN" dirty="0" smtClean="0">
                <a:solidFill>
                  <a:srgbClr val="000000"/>
                </a:solidFill>
                <a:latin typeface="Huawei Sans" panose="020C0503030203020204" pitchFamily="34" charset="0"/>
                <a:ea typeface="方正兰亭黑简体" panose="02000000000000000000" pitchFamily="2" charset="-122"/>
              </a:rPr>
              <a:t>。</a:t>
            </a:r>
            <a:endParaRPr lang="en-US" altLang="zh-CN" dirty="0" smtClean="0">
              <a:solidFill>
                <a:srgbClr val="000000"/>
              </a:solidFill>
              <a:latin typeface="Huawei Sans" panose="020C0503030203020204" pitchFamily="34" charset="0"/>
              <a:ea typeface="方正兰亭黑简体" panose="02000000000000000000" pitchFamily="2" charset="-122"/>
            </a:endParaRPr>
          </a:p>
          <a:p>
            <a:pPr>
              <a:buClrTx/>
            </a:pPr>
            <a:r>
              <a:rPr lang="zh-CN" altLang="zh-CN" dirty="0" smtClean="0">
                <a:solidFill>
                  <a:srgbClr val="000000"/>
                </a:solidFill>
                <a:latin typeface="Huawei Sans" panose="020C0503030203020204" pitchFamily="34" charset="0"/>
                <a:ea typeface="方正兰亭黑简体" panose="02000000000000000000" pitchFamily="2" charset="-122"/>
              </a:rPr>
              <a:t>支持</a:t>
            </a:r>
            <a:r>
              <a:rPr lang="en-US" altLang="zh-CN" dirty="0">
                <a:solidFill>
                  <a:srgbClr val="000000"/>
                </a:solidFill>
                <a:latin typeface="Huawei Sans" panose="020C0503030203020204" pitchFamily="34" charset="0"/>
                <a:ea typeface="方正兰亭黑简体" panose="02000000000000000000" pitchFamily="2" charset="-122"/>
              </a:rPr>
              <a:t>CPU Core</a:t>
            </a:r>
            <a:r>
              <a:rPr lang="zh-CN" altLang="zh-CN" dirty="0">
                <a:solidFill>
                  <a:srgbClr val="000000"/>
                </a:solidFill>
                <a:latin typeface="Huawei Sans" panose="020C0503030203020204" pitchFamily="34" charset="0"/>
                <a:ea typeface="方正兰亭黑简体" panose="02000000000000000000" pitchFamily="2" charset="-122"/>
              </a:rPr>
              <a:t>虚拟化、内存虚拟化、中断虚拟化、</a:t>
            </a:r>
            <a:r>
              <a:rPr lang="en-US" altLang="zh-CN" dirty="0">
                <a:solidFill>
                  <a:srgbClr val="000000"/>
                </a:solidFill>
                <a:latin typeface="Huawei Sans" panose="020C0503030203020204" pitchFamily="34" charset="0"/>
                <a:ea typeface="方正兰亭黑简体" panose="02000000000000000000" pitchFamily="2" charset="-122"/>
              </a:rPr>
              <a:t>IO</a:t>
            </a:r>
            <a:r>
              <a:rPr lang="zh-CN" altLang="zh-CN" dirty="0">
                <a:solidFill>
                  <a:srgbClr val="000000"/>
                </a:solidFill>
                <a:latin typeface="Huawei Sans" panose="020C0503030203020204" pitchFamily="34" charset="0"/>
                <a:ea typeface="方正兰亭黑简体" panose="02000000000000000000" pitchFamily="2" charset="-122"/>
              </a:rPr>
              <a:t>虚拟化等多项虚拟</a:t>
            </a:r>
            <a:r>
              <a:rPr lang="zh-CN" altLang="zh-CN" dirty="0" smtClean="0">
                <a:solidFill>
                  <a:srgbClr val="000000"/>
                </a:solidFill>
                <a:latin typeface="Huawei Sans" panose="020C0503030203020204" pitchFamily="34" charset="0"/>
                <a:ea typeface="方正兰亭黑简体" panose="02000000000000000000" pitchFamily="2" charset="-122"/>
              </a:rPr>
              <a:t>化</a:t>
            </a:r>
            <a:r>
              <a:rPr lang="zh-CN" altLang="en-US" dirty="0" smtClean="0">
                <a:solidFill>
                  <a:srgbClr val="000000"/>
                </a:solidFill>
                <a:latin typeface="Huawei Sans" panose="020C0503030203020204" pitchFamily="34" charset="0"/>
                <a:ea typeface="方正兰亭黑简体" panose="02000000000000000000" pitchFamily="2" charset="-122"/>
              </a:rPr>
              <a:t>等</a:t>
            </a:r>
            <a:r>
              <a:rPr lang="zh-CN" altLang="zh-CN" dirty="0" smtClean="0">
                <a:solidFill>
                  <a:srgbClr val="000000"/>
                </a:solidFill>
                <a:latin typeface="Huawei Sans" panose="020C0503030203020204" pitchFamily="34" charset="0"/>
                <a:ea typeface="方正兰亭黑简体" panose="02000000000000000000" pitchFamily="2" charset="-122"/>
              </a:rPr>
              <a:t>技术</a:t>
            </a:r>
            <a:r>
              <a:rPr lang="zh-CN" altLang="zh-CN" dirty="0">
                <a:solidFill>
                  <a:srgbClr val="000000"/>
                </a:solidFill>
                <a:latin typeface="Huawei Sans" panose="020C0503030203020204" pitchFamily="34" charset="0"/>
                <a:ea typeface="方正兰亭黑简体" panose="02000000000000000000" pitchFamily="2" charset="-122"/>
              </a:rPr>
              <a:t>，使得系统的资源共享更加灵活、系统的迁移过程变得相对简单</a:t>
            </a:r>
            <a:r>
              <a:rPr lang="zh-CN" altLang="zh-CN" dirty="0" smtClean="0">
                <a:solidFill>
                  <a:srgbClr val="000000"/>
                </a:solidFill>
                <a:latin typeface="Huawei Sans" panose="020C0503030203020204" pitchFamily="34" charset="0"/>
                <a:ea typeface="方正兰亭黑简体" panose="02000000000000000000" pitchFamily="2" charset="-122"/>
              </a:rPr>
              <a:t>。</a:t>
            </a:r>
            <a:endParaRPr lang="en-US" altLang="zh-CN" dirty="0" smtClean="0">
              <a:solidFill>
                <a:srgbClr val="000000"/>
              </a:solidFill>
              <a:latin typeface="Huawei Sans" panose="020C0503030203020204" pitchFamily="34" charset="0"/>
              <a:ea typeface="方正兰亭黑简体" panose="02000000000000000000" pitchFamily="2" charset="-122"/>
            </a:endParaRPr>
          </a:p>
          <a:p>
            <a:pPr>
              <a:buClrTx/>
            </a:pPr>
            <a:r>
              <a:rPr lang="zh-CN" altLang="zh-CN" dirty="0">
                <a:solidFill>
                  <a:srgbClr val="000000"/>
                </a:solidFill>
                <a:latin typeface="Huawei Sans" panose="020C0503030203020204" pitchFamily="34" charset="0"/>
                <a:ea typeface="方正兰亭黑简体" panose="02000000000000000000" pitchFamily="2" charset="-122"/>
              </a:rPr>
              <a:t>鲲鹏</a:t>
            </a:r>
            <a:r>
              <a:rPr lang="en-US" altLang="zh-CN" dirty="0" smtClean="0">
                <a:solidFill>
                  <a:srgbClr val="000000"/>
                </a:solidFill>
                <a:latin typeface="Huawei Sans" panose="020C0503030203020204" pitchFamily="34" charset="0"/>
                <a:ea typeface="方正兰亭黑简体" panose="02000000000000000000" pitchFamily="2" charset="-122"/>
              </a:rPr>
              <a:t>920</a:t>
            </a:r>
            <a:r>
              <a:rPr lang="zh-CN" altLang="zh-CN" dirty="0" smtClean="0">
                <a:solidFill>
                  <a:srgbClr val="000000"/>
                </a:solidFill>
                <a:latin typeface="Huawei Sans" panose="020C0503030203020204" pitchFamily="34" charset="0"/>
                <a:ea typeface="方正兰亭黑简体" panose="02000000000000000000" pitchFamily="2" charset="-122"/>
              </a:rPr>
              <a:t>具有</a:t>
            </a:r>
            <a:r>
              <a:rPr lang="zh-CN" altLang="zh-CN" dirty="0">
                <a:solidFill>
                  <a:srgbClr val="000000"/>
                </a:solidFill>
                <a:latin typeface="Huawei Sans" panose="020C0503030203020204" pitchFamily="34" charset="0"/>
                <a:ea typeface="方正兰亭黑简体" panose="02000000000000000000" pitchFamily="2" charset="-122"/>
              </a:rPr>
              <a:t>丰富且强大的</a:t>
            </a:r>
            <a:r>
              <a:rPr lang="en-US" altLang="zh-CN" dirty="0">
                <a:solidFill>
                  <a:srgbClr val="000000"/>
                </a:solidFill>
                <a:latin typeface="Huawei Sans" panose="020C0503030203020204" pitchFamily="34" charset="0"/>
                <a:ea typeface="方正兰亭黑简体" panose="02000000000000000000" pitchFamily="2" charset="-122"/>
              </a:rPr>
              <a:t>I/O</a:t>
            </a:r>
            <a:r>
              <a:rPr lang="zh-CN" altLang="zh-CN" dirty="0">
                <a:solidFill>
                  <a:srgbClr val="000000"/>
                </a:solidFill>
                <a:latin typeface="Huawei Sans" panose="020C0503030203020204" pitchFamily="34" charset="0"/>
                <a:ea typeface="方正兰亭黑简体" panose="02000000000000000000" pitchFamily="2" charset="-122"/>
              </a:rPr>
              <a:t>能力</a:t>
            </a:r>
            <a:r>
              <a:rPr lang="zh-CN" altLang="zh-CN" dirty="0" smtClean="0">
                <a:solidFill>
                  <a:srgbClr val="000000"/>
                </a:solidFill>
                <a:latin typeface="Huawei Sans" panose="020C0503030203020204" pitchFamily="34" charset="0"/>
                <a:ea typeface="方正兰亭黑简体" panose="02000000000000000000" pitchFamily="2" charset="-122"/>
              </a:rPr>
              <a:t>。集成</a:t>
            </a:r>
            <a:r>
              <a:rPr lang="zh-CN" altLang="zh-CN" dirty="0">
                <a:solidFill>
                  <a:srgbClr val="000000"/>
                </a:solidFill>
                <a:latin typeface="Huawei Sans" panose="020C0503030203020204" pitchFamily="34" charset="0"/>
                <a:ea typeface="方正兰亭黑简体" panose="02000000000000000000" pitchFamily="2" charset="-122"/>
              </a:rPr>
              <a:t>以太网</a:t>
            </a:r>
            <a:r>
              <a:rPr lang="zh-CN" altLang="zh-CN" dirty="0" smtClean="0">
                <a:solidFill>
                  <a:srgbClr val="000000"/>
                </a:solidFill>
                <a:latin typeface="Huawei Sans" panose="020C0503030203020204" pitchFamily="34" charset="0"/>
                <a:ea typeface="方正兰亭黑简体" panose="02000000000000000000" pitchFamily="2" charset="-122"/>
              </a:rPr>
              <a:t>控制器；</a:t>
            </a:r>
            <a:r>
              <a:rPr lang="zh-CN" altLang="zh-CN" dirty="0">
                <a:solidFill>
                  <a:srgbClr val="000000"/>
                </a:solidFill>
                <a:latin typeface="Huawei Sans" panose="020C0503030203020204" pitchFamily="34" charset="0"/>
                <a:ea typeface="方正兰亭黑简体" panose="02000000000000000000" pitchFamily="2" charset="-122"/>
              </a:rPr>
              <a:t>提供</a:t>
            </a:r>
            <a:r>
              <a:rPr lang="en-US" altLang="zh-CN" dirty="0">
                <a:solidFill>
                  <a:srgbClr val="000000"/>
                </a:solidFill>
                <a:latin typeface="Huawei Sans" panose="020C0503030203020204" pitchFamily="34" charset="0"/>
                <a:ea typeface="方正兰亭黑简体" panose="02000000000000000000" pitchFamily="2" charset="-122"/>
              </a:rPr>
              <a:t>SAS</a:t>
            </a:r>
            <a:r>
              <a:rPr lang="zh-CN" altLang="zh-CN" dirty="0" smtClean="0">
                <a:solidFill>
                  <a:srgbClr val="000000"/>
                </a:solidFill>
                <a:latin typeface="Huawei Sans" panose="020C0503030203020204" pitchFamily="34" charset="0"/>
                <a:ea typeface="方正兰亭黑简体" panose="02000000000000000000" pitchFamily="2" charset="-122"/>
              </a:rPr>
              <a:t>控制器</a:t>
            </a:r>
            <a:r>
              <a:rPr lang="zh-CN" altLang="en-US" dirty="0" smtClean="0">
                <a:solidFill>
                  <a:srgbClr val="000000"/>
                </a:solidFill>
                <a:latin typeface="Huawei Sans" panose="020C0503030203020204" pitchFamily="34" charset="0"/>
                <a:ea typeface="方正兰亭黑简体" panose="02000000000000000000" pitchFamily="2" charset="-122"/>
              </a:rPr>
              <a:t>；</a:t>
            </a:r>
            <a:r>
              <a:rPr lang="zh-CN" altLang="zh-CN" dirty="0" smtClean="0">
                <a:solidFill>
                  <a:srgbClr val="000000"/>
                </a:solidFill>
                <a:latin typeface="Huawei Sans" panose="020C0503030203020204" pitchFamily="34" charset="0"/>
                <a:ea typeface="方正兰亭黑简体" panose="02000000000000000000" pitchFamily="2" charset="-122"/>
              </a:rPr>
              <a:t>集成</a:t>
            </a:r>
            <a:r>
              <a:rPr lang="en-US" altLang="zh-CN" dirty="0">
                <a:solidFill>
                  <a:srgbClr val="000000"/>
                </a:solidFill>
                <a:latin typeface="Huawei Sans" panose="020C0503030203020204" pitchFamily="34" charset="0"/>
                <a:ea typeface="方正兰亭黑简体" panose="02000000000000000000" pitchFamily="2" charset="-122"/>
              </a:rPr>
              <a:t>PCIe</a:t>
            </a:r>
            <a:r>
              <a:rPr lang="zh-CN" altLang="zh-CN" dirty="0" smtClean="0">
                <a:solidFill>
                  <a:srgbClr val="000000"/>
                </a:solidFill>
                <a:latin typeface="Huawei Sans" panose="020C0503030203020204" pitchFamily="34" charset="0"/>
                <a:ea typeface="方正兰亭黑简体" panose="02000000000000000000" pitchFamily="2" charset="-122"/>
              </a:rPr>
              <a:t>控制器。</a:t>
            </a:r>
            <a:endParaRPr lang="en-US" altLang="zh-CN" dirty="0" smtClean="0">
              <a:solidFill>
                <a:srgbClr val="000000"/>
              </a:solidFill>
              <a:latin typeface="Huawei Sans" panose="020C0503030203020204" pitchFamily="34" charset="0"/>
              <a:ea typeface="方正兰亭黑简体" panose="02000000000000000000" pitchFamily="2" charset="-122"/>
            </a:endParaRPr>
          </a:p>
          <a:p>
            <a:pPr>
              <a:buClrTx/>
            </a:pPr>
            <a:r>
              <a:rPr lang="zh-CN" altLang="zh-CN" dirty="0" smtClean="0">
                <a:solidFill>
                  <a:srgbClr val="000000"/>
                </a:solidFill>
                <a:latin typeface="Huawei Sans" panose="020C0503030203020204" pitchFamily="34" charset="0"/>
                <a:ea typeface="方正兰亭黑简体" panose="02000000000000000000" pitchFamily="2" charset="-122"/>
              </a:rPr>
              <a:t>芯片</a:t>
            </a:r>
            <a:r>
              <a:rPr lang="zh-CN" altLang="zh-CN" dirty="0">
                <a:solidFill>
                  <a:srgbClr val="000000"/>
                </a:solidFill>
                <a:latin typeface="Huawei Sans" panose="020C0503030203020204" pitchFamily="34" charset="0"/>
                <a:ea typeface="方正兰亭黑简体" panose="02000000000000000000" pitchFamily="2" charset="-122"/>
              </a:rPr>
              <a:t>集成安全算法引擎、</a:t>
            </a:r>
            <a:r>
              <a:rPr lang="zh-CN" altLang="zh-CN" dirty="0" smtClean="0">
                <a:solidFill>
                  <a:srgbClr val="000000"/>
                </a:solidFill>
                <a:latin typeface="Huawei Sans" panose="020C0503030203020204" pitchFamily="34" charset="0"/>
                <a:ea typeface="方正兰亭黑简体" panose="02000000000000000000" pitchFamily="2" charset="-122"/>
              </a:rPr>
              <a:t>压缩</a:t>
            </a:r>
            <a:r>
              <a:rPr lang="en-US" altLang="zh-CN" dirty="0" smtClean="0">
                <a:solidFill>
                  <a:srgbClr val="000000"/>
                </a:solidFill>
                <a:latin typeface="Huawei Sans" panose="020C0503030203020204" pitchFamily="34" charset="0"/>
                <a:ea typeface="方正兰亭黑简体" panose="02000000000000000000" pitchFamily="2" charset="-122"/>
              </a:rPr>
              <a:t>/</a:t>
            </a:r>
            <a:r>
              <a:rPr lang="zh-CN" altLang="zh-CN" dirty="0" smtClean="0">
                <a:solidFill>
                  <a:srgbClr val="000000"/>
                </a:solidFill>
                <a:latin typeface="Huawei Sans" panose="020C0503030203020204" pitchFamily="34" charset="0"/>
                <a:ea typeface="方正兰亭黑简体" panose="02000000000000000000" pitchFamily="2" charset="-122"/>
              </a:rPr>
              <a:t>解</a:t>
            </a:r>
            <a:r>
              <a:rPr lang="zh-CN" altLang="zh-CN" dirty="0">
                <a:solidFill>
                  <a:srgbClr val="000000"/>
                </a:solidFill>
                <a:latin typeface="Huawei Sans" panose="020C0503030203020204" pitchFamily="34" charset="0"/>
                <a:ea typeface="方正兰亭黑简体" panose="02000000000000000000" pitchFamily="2" charset="-122"/>
              </a:rPr>
              <a:t>压缩引擎、存储算法引擎等加速引擎进行业务加速。</a:t>
            </a:r>
            <a:endParaRPr lang="zh-CN" altLang="en-US" kern="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1831930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reeform 23"/>
          <p:cNvSpPr>
            <a:spLocks/>
          </p:cNvSpPr>
          <p:nvPr/>
        </p:nvSpPr>
        <p:spPr bwMode="auto">
          <a:xfrm>
            <a:off x="5649735" y="2045918"/>
            <a:ext cx="18142" cy="592343"/>
          </a:xfrm>
          <a:custGeom>
            <a:avLst/>
            <a:gdLst/>
            <a:ahLst/>
            <a:cxnLst>
              <a:cxn ang="0">
                <a:pos x="35" y="0"/>
              </a:cxn>
              <a:cxn ang="0">
                <a:pos x="0" y="36"/>
              </a:cxn>
              <a:cxn ang="0">
                <a:pos x="0" y="2287"/>
              </a:cxn>
              <a:cxn ang="0">
                <a:pos x="70" y="2287"/>
              </a:cxn>
              <a:cxn ang="0">
                <a:pos x="70" y="36"/>
              </a:cxn>
              <a:cxn ang="0">
                <a:pos x="35" y="0"/>
              </a:cxn>
              <a:cxn ang="0">
                <a:pos x="70" y="36"/>
              </a:cxn>
              <a:cxn ang="0">
                <a:pos x="70" y="0"/>
              </a:cxn>
              <a:cxn ang="0">
                <a:pos x="35" y="0"/>
              </a:cxn>
            </a:cxnLst>
            <a:rect l="0" t="0" r="r" b="b"/>
            <a:pathLst>
              <a:path w="70" h="2287">
                <a:moveTo>
                  <a:pt x="35" y="0"/>
                </a:moveTo>
                <a:lnTo>
                  <a:pt x="0" y="36"/>
                </a:lnTo>
                <a:lnTo>
                  <a:pt x="0" y="2287"/>
                </a:lnTo>
                <a:lnTo>
                  <a:pt x="70" y="2287"/>
                </a:lnTo>
                <a:lnTo>
                  <a:pt x="70" y="36"/>
                </a:lnTo>
                <a:lnTo>
                  <a:pt x="35" y="0"/>
                </a:lnTo>
                <a:lnTo>
                  <a:pt x="70" y="36"/>
                </a:lnTo>
                <a:lnTo>
                  <a:pt x="70" y="0"/>
                </a:lnTo>
                <a:lnTo>
                  <a:pt x="35" y="0"/>
                </a:lnTo>
                <a:close/>
              </a:path>
            </a:pathLst>
          </a:custGeom>
          <a:solidFill>
            <a:srgbClr val="C00000"/>
          </a:solidFill>
          <a:ln w="9525">
            <a:noFill/>
            <a:round/>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136" name="Rectangle 24"/>
          <p:cNvSpPr>
            <a:spLocks noChangeArrowheads="1"/>
          </p:cNvSpPr>
          <p:nvPr/>
        </p:nvSpPr>
        <p:spPr bwMode="auto">
          <a:xfrm>
            <a:off x="5428668" y="2045928"/>
            <a:ext cx="220351" cy="18142"/>
          </a:xfrm>
          <a:prstGeom prst="rect">
            <a:avLst/>
          </a:prstGeom>
          <a:solidFill>
            <a:srgbClr val="C00000"/>
          </a:solidFill>
          <a:ln w="9525">
            <a:noFill/>
            <a:miter lim="800000"/>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171" name="Freeform 62"/>
          <p:cNvSpPr>
            <a:spLocks/>
          </p:cNvSpPr>
          <p:nvPr/>
        </p:nvSpPr>
        <p:spPr bwMode="auto">
          <a:xfrm>
            <a:off x="4762463" y="2485967"/>
            <a:ext cx="1660362" cy="1660362"/>
          </a:xfrm>
          <a:custGeom>
            <a:avLst/>
            <a:gdLst/>
            <a:ahLst/>
            <a:cxnLst>
              <a:cxn ang="0">
                <a:pos x="3529" y="6387"/>
              </a:cxn>
              <a:cxn ang="0">
                <a:pos x="4001" y="6304"/>
              </a:cxn>
              <a:cxn ang="0">
                <a:pos x="4447" y="6152"/>
              </a:cxn>
              <a:cxn ang="0">
                <a:pos x="4860" y="5940"/>
              </a:cxn>
              <a:cxn ang="0">
                <a:pos x="5237" y="5672"/>
              </a:cxn>
              <a:cxn ang="0">
                <a:pos x="5572" y="5353"/>
              </a:cxn>
              <a:cxn ang="0">
                <a:pos x="5857" y="4990"/>
              </a:cxn>
              <a:cxn ang="0">
                <a:pos x="6088" y="4589"/>
              </a:cxn>
              <a:cxn ang="0">
                <a:pos x="6260" y="4153"/>
              </a:cxn>
              <a:cxn ang="0">
                <a:pos x="6367" y="3689"/>
              </a:cxn>
              <a:cxn ang="0">
                <a:pos x="6405" y="3202"/>
              </a:cxn>
              <a:cxn ang="0">
                <a:pos x="6367" y="2716"/>
              </a:cxn>
              <a:cxn ang="0">
                <a:pos x="6260" y="2252"/>
              </a:cxn>
              <a:cxn ang="0">
                <a:pos x="6088" y="1816"/>
              </a:cxn>
              <a:cxn ang="0">
                <a:pos x="5857" y="1414"/>
              </a:cxn>
              <a:cxn ang="0">
                <a:pos x="5572" y="1052"/>
              </a:cxn>
              <a:cxn ang="0">
                <a:pos x="5237" y="733"/>
              </a:cxn>
              <a:cxn ang="0">
                <a:pos x="4860" y="465"/>
              </a:cxn>
              <a:cxn ang="0">
                <a:pos x="4447" y="253"/>
              </a:cxn>
              <a:cxn ang="0">
                <a:pos x="4001" y="101"/>
              </a:cxn>
              <a:cxn ang="0">
                <a:pos x="3529" y="16"/>
              </a:cxn>
              <a:cxn ang="0">
                <a:pos x="3038" y="4"/>
              </a:cxn>
              <a:cxn ang="0">
                <a:pos x="2558" y="65"/>
              </a:cxn>
              <a:cxn ang="0">
                <a:pos x="2104" y="195"/>
              </a:cxn>
              <a:cxn ang="0">
                <a:pos x="1678" y="387"/>
              </a:cxn>
              <a:cxn ang="0">
                <a:pos x="1288" y="638"/>
              </a:cxn>
              <a:cxn ang="0">
                <a:pos x="940" y="940"/>
              </a:cxn>
              <a:cxn ang="0">
                <a:pos x="638" y="1288"/>
              </a:cxn>
              <a:cxn ang="0">
                <a:pos x="388" y="1678"/>
              </a:cxn>
              <a:cxn ang="0">
                <a:pos x="195" y="2103"/>
              </a:cxn>
              <a:cxn ang="0">
                <a:pos x="66" y="2559"/>
              </a:cxn>
              <a:cxn ang="0">
                <a:pos x="4" y="3038"/>
              </a:cxn>
              <a:cxn ang="0">
                <a:pos x="17" y="3529"/>
              </a:cxn>
              <a:cxn ang="0">
                <a:pos x="101" y="4001"/>
              </a:cxn>
              <a:cxn ang="0">
                <a:pos x="252" y="4447"/>
              </a:cxn>
              <a:cxn ang="0">
                <a:pos x="465" y="4861"/>
              </a:cxn>
              <a:cxn ang="0">
                <a:pos x="733" y="5237"/>
              </a:cxn>
              <a:cxn ang="0">
                <a:pos x="1051" y="5571"/>
              </a:cxn>
              <a:cxn ang="0">
                <a:pos x="1414" y="5856"/>
              </a:cxn>
              <a:cxn ang="0">
                <a:pos x="1816" y="6088"/>
              </a:cxn>
              <a:cxn ang="0">
                <a:pos x="2253" y="6260"/>
              </a:cxn>
              <a:cxn ang="0">
                <a:pos x="2716" y="6367"/>
              </a:cxn>
              <a:cxn ang="0">
                <a:pos x="3202" y="6405"/>
              </a:cxn>
            </a:cxnLst>
            <a:rect l="0" t="0" r="r" b="b"/>
            <a:pathLst>
              <a:path w="6405" h="6405">
                <a:moveTo>
                  <a:pt x="3202" y="6405"/>
                </a:moveTo>
                <a:lnTo>
                  <a:pt x="3366" y="6400"/>
                </a:lnTo>
                <a:lnTo>
                  <a:pt x="3529" y="6387"/>
                </a:lnTo>
                <a:lnTo>
                  <a:pt x="3689" y="6367"/>
                </a:lnTo>
                <a:lnTo>
                  <a:pt x="3846" y="6339"/>
                </a:lnTo>
                <a:lnTo>
                  <a:pt x="4001" y="6304"/>
                </a:lnTo>
                <a:lnTo>
                  <a:pt x="4153" y="6260"/>
                </a:lnTo>
                <a:lnTo>
                  <a:pt x="4302" y="6210"/>
                </a:lnTo>
                <a:lnTo>
                  <a:pt x="4447" y="6152"/>
                </a:lnTo>
                <a:lnTo>
                  <a:pt x="4588" y="6088"/>
                </a:lnTo>
                <a:lnTo>
                  <a:pt x="4727" y="6017"/>
                </a:lnTo>
                <a:lnTo>
                  <a:pt x="4860" y="5940"/>
                </a:lnTo>
                <a:lnTo>
                  <a:pt x="4991" y="5856"/>
                </a:lnTo>
                <a:lnTo>
                  <a:pt x="5116" y="5767"/>
                </a:lnTo>
                <a:lnTo>
                  <a:pt x="5237" y="5672"/>
                </a:lnTo>
                <a:lnTo>
                  <a:pt x="5354" y="5571"/>
                </a:lnTo>
                <a:lnTo>
                  <a:pt x="5465" y="5465"/>
                </a:lnTo>
                <a:lnTo>
                  <a:pt x="5572" y="5353"/>
                </a:lnTo>
                <a:lnTo>
                  <a:pt x="5671" y="5237"/>
                </a:lnTo>
                <a:lnTo>
                  <a:pt x="5767" y="5117"/>
                </a:lnTo>
                <a:lnTo>
                  <a:pt x="5857" y="4990"/>
                </a:lnTo>
                <a:lnTo>
                  <a:pt x="5939" y="4861"/>
                </a:lnTo>
                <a:lnTo>
                  <a:pt x="6017" y="4726"/>
                </a:lnTo>
                <a:lnTo>
                  <a:pt x="6088" y="4589"/>
                </a:lnTo>
                <a:lnTo>
                  <a:pt x="6152" y="4447"/>
                </a:lnTo>
                <a:lnTo>
                  <a:pt x="6210" y="4301"/>
                </a:lnTo>
                <a:lnTo>
                  <a:pt x="6260" y="4153"/>
                </a:lnTo>
                <a:lnTo>
                  <a:pt x="6303" y="4001"/>
                </a:lnTo>
                <a:lnTo>
                  <a:pt x="6340" y="3846"/>
                </a:lnTo>
                <a:lnTo>
                  <a:pt x="6367" y="3689"/>
                </a:lnTo>
                <a:lnTo>
                  <a:pt x="6388" y="3529"/>
                </a:lnTo>
                <a:lnTo>
                  <a:pt x="6400" y="3367"/>
                </a:lnTo>
                <a:lnTo>
                  <a:pt x="6405" y="3202"/>
                </a:lnTo>
                <a:lnTo>
                  <a:pt x="6400" y="3038"/>
                </a:lnTo>
                <a:lnTo>
                  <a:pt x="6388" y="2876"/>
                </a:lnTo>
                <a:lnTo>
                  <a:pt x="6367" y="2716"/>
                </a:lnTo>
                <a:lnTo>
                  <a:pt x="6340" y="2559"/>
                </a:lnTo>
                <a:lnTo>
                  <a:pt x="6303" y="2404"/>
                </a:lnTo>
                <a:lnTo>
                  <a:pt x="6260" y="2252"/>
                </a:lnTo>
                <a:lnTo>
                  <a:pt x="6210" y="2103"/>
                </a:lnTo>
                <a:lnTo>
                  <a:pt x="6152" y="1958"/>
                </a:lnTo>
                <a:lnTo>
                  <a:pt x="6088" y="1816"/>
                </a:lnTo>
                <a:lnTo>
                  <a:pt x="6017" y="1678"/>
                </a:lnTo>
                <a:lnTo>
                  <a:pt x="5939" y="1544"/>
                </a:lnTo>
                <a:lnTo>
                  <a:pt x="5857" y="1414"/>
                </a:lnTo>
                <a:lnTo>
                  <a:pt x="5767" y="1288"/>
                </a:lnTo>
                <a:lnTo>
                  <a:pt x="5671" y="1168"/>
                </a:lnTo>
                <a:lnTo>
                  <a:pt x="5572" y="1052"/>
                </a:lnTo>
                <a:lnTo>
                  <a:pt x="5465" y="940"/>
                </a:lnTo>
                <a:lnTo>
                  <a:pt x="5354" y="834"/>
                </a:lnTo>
                <a:lnTo>
                  <a:pt x="5237" y="733"/>
                </a:lnTo>
                <a:lnTo>
                  <a:pt x="5116" y="638"/>
                </a:lnTo>
                <a:lnTo>
                  <a:pt x="4991" y="548"/>
                </a:lnTo>
                <a:lnTo>
                  <a:pt x="4860" y="465"/>
                </a:lnTo>
                <a:lnTo>
                  <a:pt x="4727" y="387"/>
                </a:lnTo>
                <a:lnTo>
                  <a:pt x="4588" y="317"/>
                </a:lnTo>
                <a:lnTo>
                  <a:pt x="4447" y="253"/>
                </a:lnTo>
                <a:lnTo>
                  <a:pt x="4302" y="195"/>
                </a:lnTo>
                <a:lnTo>
                  <a:pt x="4153" y="145"/>
                </a:lnTo>
                <a:lnTo>
                  <a:pt x="4001" y="101"/>
                </a:lnTo>
                <a:lnTo>
                  <a:pt x="3846" y="65"/>
                </a:lnTo>
                <a:lnTo>
                  <a:pt x="3689" y="38"/>
                </a:lnTo>
                <a:lnTo>
                  <a:pt x="3529" y="16"/>
                </a:lnTo>
                <a:lnTo>
                  <a:pt x="3366" y="4"/>
                </a:lnTo>
                <a:lnTo>
                  <a:pt x="3202" y="0"/>
                </a:lnTo>
                <a:lnTo>
                  <a:pt x="3038" y="4"/>
                </a:lnTo>
                <a:lnTo>
                  <a:pt x="2876" y="16"/>
                </a:lnTo>
                <a:lnTo>
                  <a:pt x="2716" y="38"/>
                </a:lnTo>
                <a:lnTo>
                  <a:pt x="2558" y="65"/>
                </a:lnTo>
                <a:lnTo>
                  <a:pt x="2403" y="101"/>
                </a:lnTo>
                <a:lnTo>
                  <a:pt x="2253" y="145"/>
                </a:lnTo>
                <a:lnTo>
                  <a:pt x="2104" y="195"/>
                </a:lnTo>
                <a:lnTo>
                  <a:pt x="1958" y="253"/>
                </a:lnTo>
                <a:lnTo>
                  <a:pt x="1816" y="317"/>
                </a:lnTo>
                <a:lnTo>
                  <a:pt x="1678" y="387"/>
                </a:lnTo>
                <a:lnTo>
                  <a:pt x="1544" y="465"/>
                </a:lnTo>
                <a:lnTo>
                  <a:pt x="1414" y="548"/>
                </a:lnTo>
                <a:lnTo>
                  <a:pt x="1288" y="638"/>
                </a:lnTo>
                <a:lnTo>
                  <a:pt x="1167" y="733"/>
                </a:lnTo>
                <a:lnTo>
                  <a:pt x="1051" y="834"/>
                </a:lnTo>
                <a:lnTo>
                  <a:pt x="940" y="940"/>
                </a:lnTo>
                <a:lnTo>
                  <a:pt x="834" y="1052"/>
                </a:lnTo>
                <a:lnTo>
                  <a:pt x="733" y="1168"/>
                </a:lnTo>
                <a:lnTo>
                  <a:pt x="638" y="1288"/>
                </a:lnTo>
                <a:lnTo>
                  <a:pt x="549" y="1414"/>
                </a:lnTo>
                <a:lnTo>
                  <a:pt x="465" y="1544"/>
                </a:lnTo>
                <a:lnTo>
                  <a:pt x="388" y="1678"/>
                </a:lnTo>
                <a:lnTo>
                  <a:pt x="317" y="1816"/>
                </a:lnTo>
                <a:lnTo>
                  <a:pt x="252" y="1958"/>
                </a:lnTo>
                <a:lnTo>
                  <a:pt x="195" y="2103"/>
                </a:lnTo>
                <a:lnTo>
                  <a:pt x="145" y="2252"/>
                </a:lnTo>
                <a:lnTo>
                  <a:pt x="101" y="2404"/>
                </a:lnTo>
                <a:lnTo>
                  <a:pt x="66" y="2559"/>
                </a:lnTo>
                <a:lnTo>
                  <a:pt x="37" y="2716"/>
                </a:lnTo>
                <a:lnTo>
                  <a:pt x="17" y="2876"/>
                </a:lnTo>
                <a:lnTo>
                  <a:pt x="4" y="3038"/>
                </a:lnTo>
                <a:lnTo>
                  <a:pt x="0" y="3202"/>
                </a:lnTo>
                <a:lnTo>
                  <a:pt x="4" y="3367"/>
                </a:lnTo>
                <a:lnTo>
                  <a:pt x="17" y="3529"/>
                </a:lnTo>
                <a:lnTo>
                  <a:pt x="37" y="3689"/>
                </a:lnTo>
                <a:lnTo>
                  <a:pt x="66" y="3846"/>
                </a:lnTo>
                <a:lnTo>
                  <a:pt x="101" y="4001"/>
                </a:lnTo>
                <a:lnTo>
                  <a:pt x="145" y="4153"/>
                </a:lnTo>
                <a:lnTo>
                  <a:pt x="195" y="4301"/>
                </a:lnTo>
                <a:lnTo>
                  <a:pt x="252" y="4447"/>
                </a:lnTo>
                <a:lnTo>
                  <a:pt x="317" y="4589"/>
                </a:lnTo>
                <a:lnTo>
                  <a:pt x="388" y="4726"/>
                </a:lnTo>
                <a:lnTo>
                  <a:pt x="465" y="4861"/>
                </a:lnTo>
                <a:lnTo>
                  <a:pt x="549" y="4990"/>
                </a:lnTo>
                <a:lnTo>
                  <a:pt x="638" y="5117"/>
                </a:lnTo>
                <a:lnTo>
                  <a:pt x="733" y="5237"/>
                </a:lnTo>
                <a:lnTo>
                  <a:pt x="834" y="5353"/>
                </a:lnTo>
                <a:lnTo>
                  <a:pt x="940" y="5465"/>
                </a:lnTo>
                <a:lnTo>
                  <a:pt x="1051" y="5571"/>
                </a:lnTo>
                <a:lnTo>
                  <a:pt x="1167" y="5672"/>
                </a:lnTo>
                <a:lnTo>
                  <a:pt x="1288" y="5767"/>
                </a:lnTo>
                <a:lnTo>
                  <a:pt x="1414" y="5856"/>
                </a:lnTo>
                <a:lnTo>
                  <a:pt x="1544" y="5940"/>
                </a:lnTo>
                <a:lnTo>
                  <a:pt x="1678" y="6017"/>
                </a:lnTo>
                <a:lnTo>
                  <a:pt x="1816" y="6088"/>
                </a:lnTo>
                <a:lnTo>
                  <a:pt x="1958" y="6152"/>
                </a:lnTo>
                <a:lnTo>
                  <a:pt x="2104" y="6210"/>
                </a:lnTo>
                <a:lnTo>
                  <a:pt x="2253" y="6260"/>
                </a:lnTo>
                <a:lnTo>
                  <a:pt x="2403" y="6304"/>
                </a:lnTo>
                <a:lnTo>
                  <a:pt x="2558" y="6339"/>
                </a:lnTo>
                <a:lnTo>
                  <a:pt x="2716" y="6367"/>
                </a:lnTo>
                <a:lnTo>
                  <a:pt x="2876" y="6387"/>
                </a:lnTo>
                <a:lnTo>
                  <a:pt x="3038" y="6400"/>
                </a:lnTo>
                <a:lnTo>
                  <a:pt x="3202" y="6405"/>
                </a:lnTo>
                <a:close/>
              </a:path>
            </a:pathLst>
          </a:custGeom>
          <a:solidFill>
            <a:srgbClr val="C00000"/>
          </a:solidFill>
          <a:ln w="9525">
            <a:noFill/>
            <a:round/>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172" name="Freeform 63"/>
          <p:cNvSpPr>
            <a:spLocks/>
          </p:cNvSpPr>
          <p:nvPr/>
        </p:nvSpPr>
        <p:spPr bwMode="auto">
          <a:xfrm>
            <a:off x="4821376" y="2544878"/>
            <a:ext cx="1548894" cy="1548894"/>
          </a:xfrm>
          <a:custGeom>
            <a:avLst/>
            <a:gdLst/>
            <a:ahLst/>
            <a:cxnLst>
              <a:cxn ang="0">
                <a:pos x="3292" y="5959"/>
              </a:cxn>
              <a:cxn ang="0">
                <a:pos x="3732" y="5880"/>
              </a:cxn>
              <a:cxn ang="0">
                <a:pos x="4148" y="5739"/>
              </a:cxn>
              <a:cxn ang="0">
                <a:pos x="4534" y="5540"/>
              </a:cxn>
              <a:cxn ang="0">
                <a:pos x="4886" y="5291"/>
              </a:cxn>
              <a:cxn ang="0">
                <a:pos x="5197" y="4994"/>
              </a:cxn>
              <a:cxn ang="0">
                <a:pos x="5464" y="4655"/>
              </a:cxn>
              <a:cxn ang="0">
                <a:pos x="5680" y="4280"/>
              </a:cxn>
              <a:cxn ang="0">
                <a:pos x="5840" y="3873"/>
              </a:cxn>
              <a:cxn ang="0">
                <a:pos x="5941" y="3441"/>
              </a:cxn>
              <a:cxn ang="0">
                <a:pos x="5974" y="2987"/>
              </a:cxn>
              <a:cxn ang="0">
                <a:pos x="5941" y="2533"/>
              </a:cxn>
              <a:cxn ang="0">
                <a:pos x="5840" y="2100"/>
              </a:cxn>
              <a:cxn ang="0">
                <a:pos x="5680" y="1695"/>
              </a:cxn>
              <a:cxn ang="0">
                <a:pos x="5464" y="1320"/>
              </a:cxn>
              <a:cxn ang="0">
                <a:pos x="5197" y="980"/>
              </a:cxn>
              <a:cxn ang="0">
                <a:pos x="4886" y="684"/>
              </a:cxn>
              <a:cxn ang="0">
                <a:pos x="4534" y="434"/>
              </a:cxn>
              <a:cxn ang="0">
                <a:pos x="4148" y="236"/>
              </a:cxn>
              <a:cxn ang="0">
                <a:pos x="3732" y="95"/>
              </a:cxn>
              <a:cxn ang="0">
                <a:pos x="3292" y="15"/>
              </a:cxn>
              <a:cxn ang="0">
                <a:pos x="2834" y="4"/>
              </a:cxn>
              <a:cxn ang="0">
                <a:pos x="2387" y="61"/>
              </a:cxn>
              <a:cxn ang="0">
                <a:pos x="1962" y="183"/>
              </a:cxn>
              <a:cxn ang="0">
                <a:pos x="1566" y="362"/>
              </a:cxn>
              <a:cxn ang="0">
                <a:pos x="1202" y="595"/>
              </a:cxn>
              <a:cxn ang="0">
                <a:pos x="877" y="876"/>
              </a:cxn>
              <a:cxn ang="0">
                <a:pos x="596" y="1203"/>
              </a:cxn>
              <a:cxn ang="0">
                <a:pos x="362" y="1565"/>
              </a:cxn>
              <a:cxn ang="0">
                <a:pos x="182" y="1962"/>
              </a:cxn>
              <a:cxn ang="0">
                <a:pos x="62" y="2387"/>
              </a:cxn>
              <a:cxn ang="0">
                <a:pos x="4" y="2834"/>
              </a:cxn>
              <a:cxn ang="0">
                <a:pos x="16" y="3292"/>
              </a:cxn>
              <a:cxn ang="0">
                <a:pos x="94" y="3733"/>
              </a:cxn>
              <a:cxn ang="0">
                <a:pos x="236" y="4148"/>
              </a:cxn>
              <a:cxn ang="0">
                <a:pos x="433" y="4534"/>
              </a:cxn>
              <a:cxn ang="0">
                <a:pos x="684" y="4885"/>
              </a:cxn>
              <a:cxn ang="0">
                <a:pos x="981" y="5197"/>
              </a:cxn>
              <a:cxn ang="0">
                <a:pos x="1319" y="5463"/>
              </a:cxn>
              <a:cxn ang="0">
                <a:pos x="1694" y="5679"/>
              </a:cxn>
              <a:cxn ang="0">
                <a:pos x="2101" y="5840"/>
              </a:cxn>
              <a:cxn ang="0">
                <a:pos x="2534" y="5940"/>
              </a:cxn>
              <a:cxn ang="0">
                <a:pos x="2987" y="5975"/>
              </a:cxn>
            </a:cxnLst>
            <a:rect l="0" t="0" r="r" b="b"/>
            <a:pathLst>
              <a:path w="5974" h="5975">
                <a:moveTo>
                  <a:pt x="2987" y="5975"/>
                </a:moveTo>
                <a:lnTo>
                  <a:pt x="3141" y="5970"/>
                </a:lnTo>
                <a:lnTo>
                  <a:pt x="3292" y="5959"/>
                </a:lnTo>
                <a:lnTo>
                  <a:pt x="3442" y="5940"/>
                </a:lnTo>
                <a:lnTo>
                  <a:pt x="3589" y="5913"/>
                </a:lnTo>
                <a:lnTo>
                  <a:pt x="3732" y="5880"/>
                </a:lnTo>
                <a:lnTo>
                  <a:pt x="3874" y="5840"/>
                </a:lnTo>
                <a:lnTo>
                  <a:pt x="4012" y="5792"/>
                </a:lnTo>
                <a:lnTo>
                  <a:pt x="4148" y="5739"/>
                </a:lnTo>
                <a:lnTo>
                  <a:pt x="4280" y="5679"/>
                </a:lnTo>
                <a:lnTo>
                  <a:pt x="4409" y="5613"/>
                </a:lnTo>
                <a:lnTo>
                  <a:pt x="4534" y="5540"/>
                </a:lnTo>
                <a:lnTo>
                  <a:pt x="4655" y="5463"/>
                </a:lnTo>
                <a:lnTo>
                  <a:pt x="4773" y="5379"/>
                </a:lnTo>
                <a:lnTo>
                  <a:pt x="4886" y="5291"/>
                </a:lnTo>
                <a:lnTo>
                  <a:pt x="4994" y="5197"/>
                </a:lnTo>
                <a:lnTo>
                  <a:pt x="5098" y="5097"/>
                </a:lnTo>
                <a:lnTo>
                  <a:pt x="5197" y="4994"/>
                </a:lnTo>
                <a:lnTo>
                  <a:pt x="5291" y="4885"/>
                </a:lnTo>
                <a:lnTo>
                  <a:pt x="5380" y="4772"/>
                </a:lnTo>
                <a:lnTo>
                  <a:pt x="5464" y="4655"/>
                </a:lnTo>
                <a:lnTo>
                  <a:pt x="5541" y="4534"/>
                </a:lnTo>
                <a:lnTo>
                  <a:pt x="5613" y="4409"/>
                </a:lnTo>
                <a:lnTo>
                  <a:pt x="5680" y="4280"/>
                </a:lnTo>
                <a:lnTo>
                  <a:pt x="5740" y="4148"/>
                </a:lnTo>
                <a:lnTo>
                  <a:pt x="5793" y="4013"/>
                </a:lnTo>
                <a:lnTo>
                  <a:pt x="5840" y="3873"/>
                </a:lnTo>
                <a:lnTo>
                  <a:pt x="5880" y="3733"/>
                </a:lnTo>
                <a:lnTo>
                  <a:pt x="5914" y="3588"/>
                </a:lnTo>
                <a:lnTo>
                  <a:pt x="5941" y="3441"/>
                </a:lnTo>
                <a:lnTo>
                  <a:pt x="5959" y="3292"/>
                </a:lnTo>
                <a:lnTo>
                  <a:pt x="5971" y="3141"/>
                </a:lnTo>
                <a:lnTo>
                  <a:pt x="5974" y="2987"/>
                </a:lnTo>
                <a:lnTo>
                  <a:pt x="5971" y="2834"/>
                </a:lnTo>
                <a:lnTo>
                  <a:pt x="5959" y="2682"/>
                </a:lnTo>
                <a:lnTo>
                  <a:pt x="5941" y="2533"/>
                </a:lnTo>
                <a:lnTo>
                  <a:pt x="5914" y="2387"/>
                </a:lnTo>
                <a:lnTo>
                  <a:pt x="5880" y="2242"/>
                </a:lnTo>
                <a:lnTo>
                  <a:pt x="5840" y="2100"/>
                </a:lnTo>
                <a:lnTo>
                  <a:pt x="5793" y="1962"/>
                </a:lnTo>
                <a:lnTo>
                  <a:pt x="5740" y="1826"/>
                </a:lnTo>
                <a:lnTo>
                  <a:pt x="5680" y="1695"/>
                </a:lnTo>
                <a:lnTo>
                  <a:pt x="5613" y="1565"/>
                </a:lnTo>
                <a:lnTo>
                  <a:pt x="5541" y="1440"/>
                </a:lnTo>
                <a:lnTo>
                  <a:pt x="5464" y="1320"/>
                </a:lnTo>
                <a:lnTo>
                  <a:pt x="5380" y="1203"/>
                </a:lnTo>
                <a:lnTo>
                  <a:pt x="5291" y="1089"/>
                </a:lnTo>
                <a:lnTo>
                  <a:pt x="5197" y="980"/>
                </a:lnTo>
                <a:lnTo>
                  <a:pt x="5098" y="876"/>
                </a:lnTo>
                <a:lnTo>
                  <a:pt x="4994" y="778"/>
                </a:lnTo>
                <a:lnTo>
                  <a:pt x="4886" y="684"/>
                </a:lnTo>
                <a:lnTo>
                  <a:pt x="4773" y="595"/>
                </a:lnTo>
                <a:lnTo>
                  <a:pt x="4655" y="512"/>
                </a:lnTo>
                <a:lnTo>
                  <a:pt x="4534" y="434"/>
                </a:lnTo>
                <a:lnTo>
                  <a:pt x="4409" y="362"/>
                </a:lnTo>
                <a:lnTo>
                  <a:pt x="4280" y="296"/>
                </a:lnTo>
                <a:lnTo>
                  <a:pt x="4148" y="236"/>
                </a:lnTo>
                <a:lnTo>
                  <a:pt x="4012" y="183"/>
                </a:lnTo>
                <a:lnTo>
                  <a:pt x="3874" y="135"/>
                </a:lnTo>
                <a:lnTo>
                  <a:pt x="3732" y="95"/>
                </a:lnTo>
                <a:lnTo>
                  <a:pt x="3589" y="61"/>
                </a:lnTo>
                <a:lnTo>
                  <a:pt x="3442" y="35"/>
                </a:lnTo>
                <a:lnTo>
                  <a:pt x="3292" y="15"/>
                </a:lnTo>
                <a:lnTo>
                  <a:pt x="3141" y="4"/>
                </a:lnTo>
                <a:lnTo>
                  <a:pt x="2987" y="0"/>
                </a:lnTo>
                <a:lnTo>
                  <a:pt x="2834" y="4"/>
                </a:lnTo>
                <a:lnTo>
                  <a:pt x="2683" y="15"/>
                </a:lnTo>
                <a:lnTo>
                  <a:pt x="2534" y="35"/>
                </a:lnTo>
                <a:lnTo>
                  <a:pt x="2387" y="61"/>
                </a:lnTo>
                <a:lnTo>
                  <a:pt x="2242" y="95"/>
                </a:lnTo>
                <a:lnTo>
                  <a:pt x="2101" y="135"/>
                </a:lnTo>
                <a:lnTo>
                  <a:pt x="1962" y="183"/>
                </a:lnTo>
                <a:lnTo>
                  <a:pt x="1827" y="236"/>
                </a:lnTo>
                <a:lnTo>
                  <a:pt x="1694" y="296"/>
                </a:lnTo>
                <a:lnTo>
                  <a:pt x="1566" y="362"/>
                </a:lnTo>
                <a:lnTo>
                  <a:pt x="1440" y="434"/>
                </a:lnTo>
                <a:lnTo>
                  <a:pt x="1319" y="512"/>
                </a:lnTo>
                <a:lnTo>
                  <a:pt x="1202" y="595"/>
                </a:lnTo>
                <a:lnTo>
                  <a:pt x="1089" y="684"/>
                </a:lnTo>
                <a:lnTo>
                  <a:pt x="981" y="778"/>
                </a:lnTo>
                <a:lnTo>
                  <a:pt x="877" y="876"/>
                </a:lnTo>
                <a:lnTo>
                  <a:pt x="778" y="980"/>
                </a:lnTo>
                <a:lnTo>
                  <a:pt x="684" y="1089"/>
                </a:lnTo>
                <a:lnTo>
                  <a:pt x="596" y="1203"/>
                </a:lnTo>
                <a:lnTo>
                  <a:pt x="512" y="1320"/>
                </a:lnTo>
                <a:lnTo>
                  <a:pt x="433" y="1440"/>
                </a:lnTo>
                <a:lnTo>
                  <a:pt x="362" y="1565"/>
                </a:lnTo>
                <a:lnTo>
                  <a:pt x="296" y="1695"/>
                </a:lnTo>
                <a:lnTo>
                  <a:pt x="236" y="1826"/>
                </a:lnTo>
                <a:lnTo>
                  <a:pt x="182" y="1962"/>
                </a:lnTo>
                <a:lnTo>
                  <a:pt x="135" y="2100"/>
                </a:lnTo>
                <a:lnTo>
                  <a:pt x="94" y="2242"/>
                </a:lnTo>
                <a:lnTo>
                  <a:pt x="62" y="2387"/>
                </a:lnTo>
                <a:lnTo>
                  <a:pt x="35" y="2533"/>
                </a:lnTo>
                <a:lnTo>
                  <a:pt x="16" y="2682"/>
                </a:lnTo>
                <a:lnTo>
                  <a:pt x="4" y="2834"/>
                </a:lnTo>
                <a:lnTo>
                  <a:pt x="0" y="2987"/>
                </a:lnTo>
                <a:lnTo>
                  <a:pt x="4" y="3141"/>
                </a:lnTo>
                <a:lnTo>
                  <a:pt x="16" y="3292"/>
                </a:lnTo>
                <a:lnTo>
                  <a:pt x="35" y="3441"/>
                </a:lnTo>
                <a:lnTo>
                  <a:pt x="62" y="3588"/>
                </a:lnTo>
                <a:lnTo>
                  <a:pt x="94" y="3733"/>
                </a:lnTo>
                <a:lnTo>
                  <a:pt x="135" y="3873"/>
                </a:lnTo>
                <a:lnTo>
                  <a:pt x="182" y="4013"/>
                </a:lnTo>
                <a:lnTo>
                  <a:pt x="236" y="4148"/>
                </a:lnTo>
                <a:lnTo>
                  <a:pt x="296" y="4280"/>
                </a:lnTo>
                <a:lnTo>
                  <a:pt x="362" y="4409"/>
                </a:lnTo>
                <a:lnTo>
                  <a:pt x="433" y="4534"/>
                </a:lnTo>
                <a:lnTo>
                  <a:pt x="512" y="4655"/>
                </a:lnTo>
                <a:lnTo>
                  <a:pt x="596" y="4772"/>
                </a:lnTo>
                <a:lnTo>
                  <a:pt x="684" y="4885"/>
                </a:lnTo>
                <a:lnTo>
                  <a:pt x="778" y="4994"/>
                </a:lnTo>
                <a:lnTo>
                  <a:pt x="877" y="5097"/>
                </a:lnTo>
                <a:lnTo>
                  <a:pt x="981" y="5197"/>
                </a:lnTo>
                <a:lnTo>
                  <a:pt x="1089" y="5291"/>
                </a:lnTo>
                <a:lnTo>
                  <a:pt x="1202" y="5379"/>
                </a:lnTo>
                <a:lnTo>
                  <a:pt x="1319" y="5463"/>
                </a:lnTo>
                <a:lnTo>
                  <a:pt x="1440" y="5540"/>
                </a:lnTo>
                <a:lnTo>
                  <a:pt x="1566" y="5613"/>
                </a:lnTo>
                <a:lnTo>
                  <a:pt x="1694" y="5679"/>
                </a:lnTo>
                <a:lnTo>
                  <a:pt x="1827" y="5739"/>
                </a:lnTo>
                <a:lnTo>
                  <a:pt x="1962" y="5792"/>
                </a:lnTo>
                <a:lnTo>
                  <a:pt x="2101" y="5840"/>
                </a:lnTo>
                <a:lnTo>
                  <a:pt x="2242" y="5880"/>
                </a:lnTo>
                <a:lnTo>
                  <a:pt x="2387" y="5913"/>
                </a:lnTo>
                <a:lnTo>
                  <a:pt x="2534" y="5940"/>
                </a:lnTo>
                <a:lnTo>
                  <a:pt x="2683" y="5959"/>
                </a:lnTo>
                <a:lnTo>
                  <a:pt x="2834" y="5970"/>
                </a:lnTo>
                <a:lnTo>
                  <a:pt x="2987" y="5975"/>
                </a:lnTo>
                <a:close/>
              </a:path>
            </a:pathLst>
          </a:custGeom>
          <a:solidFill>
            <a:srgbClr val="FFCC99">
              <a:lumMod val="75000"/>
            </a:srgbClr>
          </a:solidFill>
          <a:ln w="9525">
            <a:noFill/>
            <a:round/>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173" name="Freeform 64"/>
          <p:cNvSpPr>
            <a:spLocks/>
          </p:cNvSpPr>
          <p:nvPr/>
        </p:nvSpPr>
        <p:spPr bwMode="auto">
          <a:xfrm>
            <a:off x="4891101" y="2609225"/>
            <a:ext cx="1412797" cy="1412797"/>
          </a:xfrm>
          <a:custGeom>
            <a:avLst/>
            <a:gdLst/>
            <a:ahLst/>
            <a:cxnLst>
              <a:cxn ang="0">
                <a:pos x="3002" y="5434"/>
              </a:cxn>
              <a:cxn ang="0">
                <a:pos x="3404" y="5362"/>
              </a:cxn>
              <a:cxn ang="0">
                <a:pos x="3783" y="5234"/>
              </a:cxn>
              <a:cxn ang="0">
                <a:pos x="4136" y="5053"/>
              </a:cxn>
              <a:cxn ang="0">
                <a:pos x="4456" y="4825"/>
              </a:cxn>
              <a:cxn ang="0">
                <a:pos x="4740" y="4554"/>
              </a:cxn>
              <a:cxn ang="0">
                <a:pos x="4983" y="4245"/>
              </a:cxn>
              <a:cxn ang="0">
                <a:pos x="5179" y="3904"/>
              </a:cxn>
              <a:cxn ang="0">
                <a:pos x="5326" y="3533"/>
              </a:cxn>
              <a:cxn ang="0">
                <a:pos x="5418" y="3139"/>
              </a:cxn>
              <a:cxn ang="0">
                <a:pos x="5449" y="2724"/>
              </a:cxn>
              <a:cxn ang="0">
                <a:pos x="5418" y="2310"/>
              </a:cxn>
              <a:cxn ang="0">
                <a:pos x="5326" y="1916"/>
              </a:cxn>
              <a:cxn ang="0">
                <a:pos x="5179" y="1545"/>
              </a:cxn>
              <a:cxn ang="0">
                <a:pos x="4983" y="1203"/>
              </a:cxn>
              <a:cxn ang="0">
                <a:pos x="4740" y="895"/>
              </a:cxn>
              <a:cxn ang="0">
                <a:pos x="4456" y="624"/>
              </a:cxn>
              <a:cxn ang="0">
                <a:pos x="4136" y="395"/>
              </a:cxn>
              <a:cxn ang="0">
                <a:pos x="3783" y="215"/>
              </a:cxn>
              <a:cxn ang="0">
                <a:pos x="3404" y="87"/>
              </a:cxn>
              <a:cxn ang="0">
                <a:pos x="3002" y="14"/>
              </a:cxn>
              <a:cxn ang="0">
                <a:pos x="2585" y="4"/>
              </a:cxn>
              <a:cxn ang="0">
                <a:pos x="2177" y="56"/>
              </a:cxn>
              <a:cxn ang="0">
                <a:pos x="1790" y="166"/>
              </a:cxn>
              <a:cxn ang="0">
                <a:pos x="1428" y="330"/>
              </a:cxn>
              <a:cxn ang="0">
                <a:pos x="1096" y="542"/>
              </a:cxn>
              <a:cxn ang="0">
                <a:pos x="799" y="800"/>
              </a:cxn>
              <a:cxn ang="0">
                <a:pos x="542" y="1096"/>
              </a:cxn>
              <a:cxn ang="0">
                <a:pos x="329" y="1428"/>
              </a:cxn>
              <a:cxn ang="0">
                <a:pos x="166" y="1789"/>
              </a:cxn>
              <a:cxn ang="0">
                <a:pos x="55" y="2177"/>
              </a:cxn>
              <a:cxn ang="0">
                <a:pos x="3" y="2584"/>
              </a:cxn>
              <a:cxn ang="0">
                <a:pos x="15" y="3002"/>
              </a:cxn>
              <a:cxn ang="0">
                <a:pos x="86" y="3404"/>
              </a:cxn>
              <a:cxn ang="0">
                <a:pos x="215" y="3783"/>
              </a:cxn>
              <a:cxn ang="0">
                <a:pos x="396" y="4135"/>
              </a:cxn>
              <a:cxn ang="0">
                <a:pos x="624" y="4455"/>
              </a:cxn>
              <a:cxn ang="0">
                <a:pos x="894" y="4739"/>
              </a:cxn>
              <a:cxn ang="0">
                <a:pos x="1203" y="4982"/>
              </a:cxn>
              <a:cxn ang="0">
                <a:pos x="1545" y="5179"/>
              </a:cxn>
              <a:cxn ang="0">
                <a:pos x="1916" y="5325"/>
              </a:cxn>
              <a:cxn ang="0">
                <a:pos x="2311" y="5417"/>
              </a:cxn>
              <a:cxn ang="0">
                <a:pos x="2724" y="5449"/>
              </a:cxn>
            </a:cxnLst>
            <a:rect l="0" t="0" r="r" b="b"/>
            <a:pathLst>
              <a:path w="5449" h="5449">
                <a:moveTo>
                  <a:pt x="2724" y="5449"/>
                </a:moveTo>
                <a:lnTo>
                  <a:pt x="2864" y="5445"/>
                </a:lnTo>
                <a:lnTo>
                  <a:pt x="3002" y="5434"/>
                </a:lnTo>
                <a:lnTo>
                  <a:pt x="3138" y="5417"/>
                </a:lnTo>
                <a:lnTo>
                  <a:pt x="3273" y="5393"/>
                </a:lnTo>
                <a:lnTo>
                  <a:pt x="3404" y="5362"/>
                </a:lnTo>
                <a:lnTo>
                  <a:pt x="3533" y="5325"/>
                </a:lnTo>
                <a:lnTo>
                  <a:pt x="3660" y="5283"/>
                </a:lnTo>
                <a:lnTo>
                  <a:pt x="3783" y="5234"/>
                </a:lnTo>
                <a:lnTo>
                  <a:pt x="3903" y="5179"/>
                </a:lnTo>
                <a:lnTo>
                  <a:pt x="4022" y="5118"/>
                </a:lnTo>
                <a:lnTo>
                  <a:pt x="4136" y="5053"/>
                </a:lnTo>
                <a:lnTo>
                  <a:pt x="4246" y="4982"/>
                </a:lnTo>
                <a:lnTo>
                  <a:pt x="4353" y="4906"/>
                </a:lnTo>
                <a:lnTo>
                  <a:pt x="4456" y="4825"/>
                </a:lnTo>
                <a:lnTo>
                  <a:pt x="4555" y="4739"/>
                </a:lnTo>
                <a:lnTo>
                  <a:pt x="4649" y="4649"/>
                </a:lnTo>
                <a:lnTo>
                  <a:pt x="4740" y="4554"/>
                </a:lnTo>
                <a:lnTo>
                  <a:pt x="4826" y="4455"/>
                </a:lnTo>
                <a:lnTo>
                  <a:pt x="4906" y="4352"/>
                </a:lnTo>
                <a:lnTo>
                  <a:pt x="4983" y="4245"/>
                </a:lnTo>
                <a:lnTo>
                  <a:pt x="5054" y="4135"/>
                </a:lnTo>
                <a:lnTo>
                  <a:pt x="5119" y="4021"/>
                </a:lnTo>
                <a:lnTo>
                  <a:pt x="5179" y="3904"/>
                </a:lnTo>
                <a:lnTo>
                  <a:pt x="5234" y="3783"/>
                </a:lnTo>
                <a:lnTo>
                  <a:pt x="5283" y="3659"/>
                </a:lnTo>
                <a:lnTo>
                  <a:pt x="5326" y="3533"/>
                </a:lnTo>
                <a:lnTo>
                  <a:pt x="5363" y="3404"/>
                </a:lnTo>
                <a:lnTo>
                  <a:pt x="5393" y="3272"/>
                </a:lnTo>
                <a:lnTo>
                  <a:pt x="5418" y="3139"/>
                </a:lnTo>
                <a:lnTo>
                  <a:pt x="5435" y="3002"/>
                </a:lnTo>
                <a:lnTo>
                  <a:pt x="5445" y="2864"/>
                </a:lnTo>
                <a:lnTo>
                  <a:pt x="5449" y="2724"/>
                </a:lnTo>
                <a:lnTo>
                  <a:pt x="5445" y="2584"/>
                </a:lnTo>
                <a:lnTo>
                  <a:pt x="5435" y="2447"/>
                </a:lnTo>
                <a:lnTo>
                  <a:pt x="5418" y="2310"/>
                </a:lnTo>
                <a:lnTo>
                  <a:pt x="5393" y="2177"/>
                </a:lnTo>
                <a:lnTo>
                  <a:pt x="5363" y="2045"/>
                </a:lnTo>
                <a:lnTo>
                  <a:pt x="5326" y="1916"/>
                </a:lnTo>
                <a:lnTo>
                  <a:pt x="5283" y="1789"/>
                </a:lnTo>
                <a:lnTo>
                  <a:pt x="5234" y="1666"/>
                </a:lnTo>
                <a:lnTo>
                  <a:pt x="5179" y="1545"/>
                </a:lnTo>
                <a:lnTo>
                  <a:pt x="5119" y="1428"/>
                </a:lnTo>
                <a:lnTo>
                  <a:pt x="5054" y="1314"/>
                </a:lnTo>
                <a:lnTo>
                  <a:pt x="4983" y="1203"/>
                </a:lnTo>
                <a:lnTo>
                  <a:pt x="4906" y="1096"/>
                </a:lnTo>
                <a:lnTo>
                  <a:pt x="4826" y="994"/>
                </a:lnTo>
                <a:lnTo>
                  <a:pt x="4740" y="895"/>
                </a:lnTo>
                <a:lnTo>
                  <a:pt x="4649" y="800"/>
                </a:lnTo>
                <a:lnTo>
                  <a:pt x="4555" y="709"/>
                </a:lnTo>
                <a:lnTo>
                  <a:pt x="4456" y="624"/>
                </a:lnTo>
                <a:lnTo>
                  <a:pt x="4353" y="542"/>
                </a:lnTo>
                <a:lnTo>
                  <a:pt x="4246" y="467"/>
                </a:lnTo>
                <a:lnTo>
                  <a:pt x="4136" y="395"/>
                </a:lnTo>
                <a:lnTo>
                  <a:pt x="4022" y="330"/>
                </a:lnTo>
                <a:lnTo>
                  <a:pt x="3903" y="270"/>
                </a:lnTo>
                <a:lnTo>
                  <a:pt x="3783" y="215"/>
                </a:lnTo>
                <a:lnTo>
                  <a:pt x="3660" y="166"/>
                </a:lnTo>
                <a:lnTo>
                  <a:pt x="3533" y="123"/>
                </a:lnTo>
                <a:lnTo>
                  <a:pt x="3404" y="87"/>
                </a:lnTo>
                <a:lnTo>
                  <a:pt x="3273" y="56"/>
                </a:lnTo>
                <a:lnTo>
                  <a:pt x="3138" y="32"/>
                </a:lnTo>
                <a:lnTo>
                  <a:pt x="3002" y="14"/>
                </a:lnTo>
                <a:lnTo>
                  <a:pt x="2864" y="4"/>
                </a:lnTo>
                <a:lnTo>
                  <a:pt x="2724" y="0"/>
                </a:lnTo>
                <a:lnTo>
                  <a:pt x="2585" y="4"/>
                </a:lnTo>
                <a:lnTo>
                  <a:pt x="2447" y="14"/>
                </a:lnTo>
                <a:lnTo>
                  <a:pt x="2311" y="32"/>
                </a:lnTo>
                <a:lnTo>
                  <a:pt x="2177" y="56"/>
                </a:lnTo>
                <a:lnTo>
                  <a:pt x="2045" y="87"/>
                </a:lnTo>
                <a:lnTo>
                  <a:pt x="1916" y="123"/>
                </a:lnTo>
                <a:lnTo>
                  <a:pt x="1790" y="166"/>
                </a:lnTo>
                <a:lnTo>
                  <a:pt x="1665" y="215"/>
                </a:lnTo>
                <a:lnTo>
                  <a:pt x="1545" y="270"/>
                </a:lnTo>
                <a:lnTo>
                  <a:pt x="1428" y="330"/>
                </a:lnTo>
                <a:lnTo>
                  <a:pt x="1314" y="395"/>
                </a:lnTo>
                <a:lnTo>
                  <a:pt x="1203" y="467"/>
                </a:lnTo>
                <a:lnTo>
                  <a:pt x="1096" y="542"/>
                </a:lnTo>
                <a:lnTo>
                  <a:pt x="993" y="624"/>
                </a:lnTo>
                <a:lnTo>
                  <a:pt x="894" y="709"/>
                </a:lnTo>
                <a:lnTo>
                  <a:pt x="799" y="800"/>
                </a:lnTo>
                <a:lnTo>
                  <a:pt x="710" y="895"/>
                </a:lnTo>
                <a:lnTo>
                  <a:pt x="624" y="994"/>
                </a:lnTo>
                <a:lnTo>
                  <a:pt x="542" y="1096"/>
                </a:lnTo>
                <a:lnTo>
                  <a:pt x="466" y="1203"/>
                </a:lnTo>
                <a:lnTo>
                  <a:pt x="396" y="1314"/>
                </a:lnTo>
                <a:lnTo>
                  <a:pt x="329" y="1428"/>
                </a:lnTo>
                <a:lnTo>
                  <a:pt x="269" y="1545"/>
                </a:lnTo>
                <a:lnTo>
                  <a:pt x="215" y="1666"/>
                </a:lnTo>
                <a:lnTo>
                  <a:pt x="166" y="1789"/>
                </a:lnTo>
                <a:lnTo>
                  <a:pt x="123" y="1916"/>
                </a:lnTo>
                <a:lnTo>
                  <a:pt x="86" y="2045"/>
                </a:lnTo>
                <a:lnTo>
                  <a:pt x="55" y="2177"/>
                </a:lnTo>
                <a:lnTo>
                  <a:pt x="32" y="2310"/>
                </a:lnTo>
                <a:lnTo>
                  <a:pt x="15" y="2447"/>
                </a:lnTo>
                <a:lnTo>
                  <a:pt x="3" y="2584"/>
                </a:lnTo>
                <a:lnTo>
                  <a:pt x="0" y="2724"/>
                </a:lnTo>
                <a:lnTo>
                  <a:pt x="3" y="2864"/>
                </a:lnTo>
                <a:lnTo>
                  <a:pt x="15" y="3002"/>
                </a:lnTo>
                <a:lnTo>
                  <a:pt x="32" y="3139"/>
                </a:lnTo>
                <a:lnTo>
                  <a:pt x="55" y="3272"/>
                </a:lnTo>
                <a:lnTo>
                  <a:pt x="86" y="3404"/>
                </a:lnTo>
                <a:lnTo>
                  <a:pt x="123" y="3533"/>
                </a:lnTo>
                <a:lnTo>
                  <a:pt x="166" y="3659"/>
                </a:lnTo>
                <a:lnTo>
                  <a:pt x="215" y="3783"/>
                </a:lnTo>
                <a:lnTo>
                  <a:pt x="269" y="3904"/>
                </a:lnTo>
                <a:lnTo>
                  <a:pt x="329" y="4021"/>
                </a:lnTo>
                <a:lnTo>
                  <a:pt x="396" y="4135"/>
                </a:lnTo>
                <a:lnTo>
                  <a:pt x="466" y="4245"/>
                </a:lnTo>
                <a:lnTo>
                  <a:pt x="542" y="4352"/>
                </a:lnTo>
                <a:lnTo>
                  <a:pt x="624" y="4455"/>
                </a:lnTo>
                <a:lnTo>
                  <a:pt x="710" y="4554"/>
                </a:lnTo>
                <a:lnTo>
                  <a:pt x="799" y="4649"/>
                </a:lnTo>
                <a:lnTo>
                  <a:pt x="894" y="4739"/>
                </a:lnTo>
                <a:lnTo>
                  <a:pt x="993" y="4825"/>
                </a:lnTo>
                <a:lnTo>
                  <a:pt x="1096" y="4906"/>
                </a:lnTo>
                <a:lnTo>
                  <a:pt x="1203" y="4982"/>
                </a:lnTo>
                <a:lnTo>
                  <a:pt x="1314" y="5053"/>
                </a:lnTo>
                <a:lnTo>
                  <a:pt x="1428" y="5118"/>
                </a:lnTo>
                <a:lnTo>
                  <a:pt x="1545" y="5179"/>
                </a:lnTo>
                <a:lnTo>
                  <a:pt x="1665" y="5234"/>
                </a:lnTo>
                <a:lnTo>
                  <a:pt x="1790" y="5283"/>
                </a:lnTo>
                <a:lnTo>
                  <a:pt x="1916" y="5325"/>
                </a:lnTo>
                <a:lnTo>
                  <a:pt x="2045" y="5362"/>
                </a:lnTo>
                <a:lnTo>
                  <a:pt x="2177" y="5393"/>
                </a:lnTo>
                <a:lnTo>
                  <a:pt x="2311" y="5417"/>
                </a:lnTo>
                <a:lnTo>
                  <a:pt x="2447" y="5434"/>
                </a:lnTo>
                <a:lnTo>
                  <a:pt x="2585" y="5445"/>
                </a:lnTo>
                <a:lnTo>
                  <a:pt x="2724" y="5449"/>
                </a:lnTo>
                <a:close/>
              </a:path>
            </a:pathLst>
          </a:custGeom>
          <a:solidFill>
            <a:srgbClr val="FFE2B8"/>
          </a:solidFill>
          <a:ln w="9525">
            <a:noFill/>
            <a:round/>
            <a:headEnd/>
            <a:tailEnd/>
          </a:ln>
        </p:spPr>
        <p:txBody>
          <a:bodyPr vert="horz" wrap="square" lIns="0" tIns="0" rIns="0" bIns="0" numCol="1" anchor="ctr" anchorCtr="1" compatLnSpc="1">
            <a:prstTxWarp prst="textNoShape">
              <a:avLst/>
            </a:prstTxWarp>
          </a:bodyPr>
          <a:lstStyle/>
          <a:p>
            <a:pPr algn="ctr">
              <a:defRPr/>
            </a:pPr>
            <a:endParaRPr lang="en-US" altLang="zh-CN" kern="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a:p>
            <a:pPr algn="ctr">
              <a:defRPr/>
            </a:pPr>
            <a:r>
              <a:rPr lang="en-US" altLang="zh-CN" kern="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rPr>
              <a:t>Kunpeng</a:t>
            </a:r>
          </a:p>
          <a:p>
            <a:pPr algn="ctr">
              <a:defRPr/>
            </a:pPr>
            <a:r>
              <a:rPr lang="en-US" altLang="zh-CN" kern="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rPr>
              <a:t>920</a:t>
            </a:r>
            <a:endParaRPr lang="zh-CN" altLang="en-US"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a:p>
            <a:pPr algn="ctr">
              <a:defRPr/>
            </a:pPr>
            <a:endParaRPr lang="zh-CN" altLang="en-US" sz="1799" kern="0" dirty="0">
              <a:solidFill>
                <a:srgbClr val="000000"/>
              </a:solidFill>
              <a:latin typeface="Huawei Sans" panose="020C0503030203020204" pitchFamily="34" charset="0"/>
              <a:ea typeface="方正兰亭黑简体" panose="02000000000000000000" pitchFamily="2" charset="-122"/>
            </a:endParaRPr>
          </a:p>
        </p:txBody>
      </p:sp>
      <p:sp>
        <p:nvSpPr>
          <p:cNvPr id="174" name="Freeform 65"/>
          <p:cNvSpPr>
            <a:spLocks/>
          </p:cNvSpPr>
          <p:nvPr/>
        </p:nvSpPr>
        <p:spPr bwMode="auto">
          <a:xfrm>
            <a:off x="4933980" y="2789900"/>
            <a:ext cx="1412367" cy="1239113"/>
          </a:xfrm>
          <a:custGeom>
            <a:avLst/>
            <a:gdLst/>
            <a:ahLst/>
            <a:cxnLst>
              <a:cxn ang="0">
                <a:pos x="2633" y="4767"/>
              </a:cxn>
              <a:cxn ang="0">
                <a:pos x="2985" y="4704"/>
              </a:cxn>
              <a:cxn ang="0">
                <a:pos x="3319" y="4592"/>
              </a:cxn>
              <a:cxn ang="0">
                <a:pos x="3627" y="4433"/>
              </a:cxn>
              <a:cxn ang="0">
                <a:pos x="3908" y="4233"/>
              </a:cxn>
              <a:cxn ang="0">
                <a:pos x="4157" y="3996"/>
              </a:cxn>
              <a:cxn ang="0">
                <a:pos x="4370" y="3725"/>
              </a:cxn>
              <a:cxn ang="0">
                <a:pos x="4543" y="3425"/>
              </a:cxn>
              <a:cxn ang="0">
                <a:pos x="4671" y="3099"/>
              </a:cxn>
              <a:cxn ang="0">
                <a:pos x="4751" y="2754"/>
              </a:cxn>
              <a:cxn ang="0">
                <a:pos x="4779" y="2390"/>
              </a:cxn>
              <a:cxn ang="0">
                <a:pos x="4751" y="2027"/>
              </a:cxn>
              <a:cxn ang="0">
                <a:pos x="4671" y="1681"/>
              </a:cxn>
              <a:cxn ang="0">
                <a:pos x="4543" y="1356"/>
              </a:cxn>
              <a:cxn ang="0">
                <a:pos x="4370" y="1056"/>
              </a:cxn>
              <a:cxn ang="0">
                <a:pos x="4157" y="785"/>
              </a:cxn>
              <a:cxn ang="0">
                <a:pos x="3908" y="547"/>
              </a:cxn>
              <a:cxn ang="0">
                <a:pos x="3627" y="348"/>
              </a:cxn>
              <a:cxn ang="0">
                <a:pos x="3319" y="189"/>
              </a:cxn>
              <a:cxn ang="0">
                <a:pos x="2985" y="77"/>
              </a:cxn>
              <a:cxn ang="0">
                <a:pos x="2633" y="14"/>
              </a:cxn>
              <a:cxn ang="0">
                <a:pos x="2267" y="4"/>
              </a:cxn>
              <a:cxn ang="0">
                <a:pos x="1909" y="49"/>
              </a:cxn>
              <a:cxn ang="0">
                <a:pos x="1569" y="146"/>
              </a:cxn>
              <a:cxn ang="0">
                <a:pos x="1252" y="290"/>
              </a:cxn>
              <a:cxn ang="0">
                <a:pos x="962" y="476"/>
              </a:cxn>
              <a:cxn ang="0">
                <a:pos x="701" y="702"/>
              </a:cxn>
              <a:cxn ang="0">
                <a:pos x="475" y="962"/>
              </a:cxn>
              <a:cxn ang="0">
                <a:pos x="289" y="1253"/>
              </a:cxn>
              <a:cxn ang="0">
                <a:pos x="145" y="1571"/>
              </a:cxn>
              <a:cxn ang="0">
                <a:pos x="48" y="1910"/>
              </a:cxn>
              <a:cxn ang="0">
                <a:pos x="3" y="2268"/>
              </a:cxn>
              <a:cxn ang="0">
                <a:pos x="12" y="2634"/>
              </a:cxn>
              <a:cxn ang="0">
                <a:pos x="75" y="2986"/>
              </a:cxn>
              <a:cxn ang="0">
                <a:pos x="188" y="3319"/>
              </a:cxn>
              <a:cxn ang="0">
                <a:pos x="346" y="3628"/>
              </a:cxn>
              <a:cxn ang="0">
                <a:pos x="547" y="3909"/>
              </a:cxn>
              <a:cxn ang="0">
                <a:pos x="784" y="4158"/>
              </a:cxn>
              <a:cxn ang="0">
                <a:pos x="1055" y="4371"/>
              </a:cxn>
              <a:cxn ang="0">
                <a:pos x="1355" y="4544"/>
              </a:cxn>
              <a:cxn ang="0">
                <a:pos x="1680" y="4672"/>
              </a:cxn>
              <a:cxn ang="0">
                <a:pos x="2026" y="4752"/>
              </a:cxn>
              <a:cxn ang="0">
                <a:pos x="2389" y="4779"/>
              </a:cxn>
            </a:cxnLst>
            <a:rect l="0" t="0" r="r" b="b"/>
            <a:pathLst>
              <a:path w="4779" h="4779">
                <a:moveTo>
                  <a:pt x="2389" y="4779"/>
                </a:moveTo>
                <a:lnTo>
                  <a:pt x="2513" y="4776"/>
                </a:lnTo>
                <a:lnTo>
                  <a:pt x="2633" y="4767"/>
                </a:lnTo>
                <a:lnTo>
                  <a:pt x="2752" y="4752"/>
                </a:lnTo>
                <a:lnTo>
                  <a:pt x="2870" y="4732"/>
                </a:lnTo>
                <a:lnTo>
                  <a:pt x="2985" y="4704"/>
                </a:lnTo>
                <a:lnTo>
                  <a:pt x="3099" y="4672"/>
                </a:lnTo>
                <a:lnTo>
                  <a:pt x="3210" y="4635"/>
                </a:lnTo>
                <a:lnTo>
                  <a:pt x="3319" y="4592"/>
                </a:lnTo>
                <a:lnTo>
                  <a:pt x="3424" y="4544"/>
                </a:lnTo>
                <a:lnTo>
                  <a:pt x="3527" y="4491"/>
                </a:lnTo>
                <a:lnTo>
                  <a:pt x="3627" y="4433"/>
                </a:lnTo>
                <a:lnTo>
                  <a:pt x="3724" y="4371"/>
                </a:lnTo>
                <a:lnTo>
                  <a:pt x="3818" y="4305"/>
                </a:lnTo>
                <a:lnTo>
                  <a:pt x="3908" y="4233"/>
                </a:lnTo>
                <a:lnTo>
                  <a:pt x="3995" y="4158"/>
                </a:lnTo>
                <a:lnTo>
                  <a:pt x="4078" y="4078"/>
                </a:lnTo>
                <a:lnTo>
                  <a:pt x="4157" y="3996"/>
                </a:lnTo>
                <a:lnTo>
                  <a:pt x="4233" y="3909"/>
                </a:lnTo>
                <a:lnTo>
                  <a:pt x="4303" y="3818"/>
                </a:lnTo>
                <a:lnTo>
                  <a:pt x="4370" y="3725"/>
                </a:lnTo>
                <a:lnTo>
                  <a:pt x="4432" y="3628"/>
                </a:lnTo>
                <a:lnTo>
                  <a:pt x="4490" y="3528"/>
                </a:lnTo>
                <a:lnTo>
                  <a:pt x="4543" y="3425"/>
                </a:lnTo>
                <a:lnTo>
                  <a:pt x="4590" y="3319"/>
                </a:lnTo>
                <a:lnTo>
                  <a:pt x="4634" y="3210"/>
                </a:lnTo>
                <a:lnTo>
                  <a:pt x="4671" y="3099"/>
                </a:lnTo>
                <a:lnTo>
                  <a:pt x="4704" y="2986"/>
                </a:lnTo>
                <a:lnTo>
                  <a:pt x="4730" y="2871"/>
                </a:lnTo>
                <a:lnTo>
                  <a:pt x="4751" y="2754"/>
                </a:lnTo>
                <a:lnTo>
                  <a:pt x="4767" y="2634"/>
                </a:lnTo>
                <a:lnTo>
                  <a:pt x="4776" y="2513"/>
                </a:lnTo>
                <a:lnTo>
                  <a:pt x="4779" y="2390"/>
                </a:lnTo>
                <a:lnTo>
                  <a:pt x="4776" y="2268"/>
                </a:lnTo>
                <a:lnTo>
                  <a:pt x="4767" y="2146"/>
                </a:lnTo>
                <a:lnTo>
                  <a:pt x="4751" y="2027"/>
                </a:lnTo>
                <a:lnTo>
                  <a:pt x="4730" y="1910"/>
                </a:lnTo>
                <a:lnTo>
                  <a:pt x="4704" y="1795"/>
                </a:lnTo>
                <a:lnTo>
                  <a:pt x="4671" y="1681"/>
                </a:lnTo>
                <a:lnTo>
                  <a:pt x="4634" y="1571"/>
                </a:lnTo>
                <a:lnTo>
                  <a:pt x="4590" y="1462"/>
                </a:lnTo>
                <a:lnTo>
                  <a:pt x="4543" y="1356"/>
                </a:lnTo>
                <a:lnTo>
                  <a:pt x="4490" y="1253"/>
                </a:lnTo>
                <a:lnTo>
                  <a:pt x="4432" y="1153"/>
                </a:lnTo>
                <a:lnTo>
                  <a:pt x="4370" y="1056"/>
                </a:lnTo>
                <a:lnTo>
                  <a:pt x="4303" y="962"/>
                </a:lnTo>
                <a:lnTo>
                  <a:pt x="4233" y="872"/>
                </a:lnTo>
                <a:lnTo>
                  <a:pt x="4157" y="785"/>
                </a:lnTo>
                <a:lnTo>
                  <a:pt x="4078" y="702"/>
                </a:lnTo>
                <a:lnTo>
                  <a:pt x="3995" y="623"/>
                </a:lnTo>
                <a:lnTo>
                  <a:pt x="3908" y="547"/>
                </a:lnTo>
                <a:lnTo>
                  <a:pt x="3818" y="476"/>
                </a:lnTo>
                <a:lnTo>
                  <a:pt x="3724" y="410"/>
                </a:lnTo>
                <a:lnTo>
                  <a:pt x="3627" y="348"/>
                </a:lnTo>
                <a:lnTo>
                  <a:pt x="3527" y="290"/>
                </a:lnTo>
                <a:lnTo>
                  <a:pt x="3424" y="237"/>
                </a:lnTo>
                <a:lnTo>
                  <a:pt x="3319" y="189"/>
                </a:lnTo>
                <a:lnTo>
                  <a:pt x="3210" y="146"/>
                </a:lnTo>
                <a:lnTo>
                  <a:pt x="3099" y="108"/>
                </a:lnTo>
                <a:lnTo>
                  <a:pt x="2985" y="77"/>
                </a:lnTo>
                <a:lnTo>
                  <a:pt x="2870" y="49"/>
                </a:lnTo>
                <a:lnTo>
                  <a:pt x="2752" y="29"/>
                </a:lnTo>
                <a:lnTo>
                  <a:pt x="2633" y="14"/>
                </a:lnTo>
                <a:lnTo>
                  <a:pt x="2513" y="4"/>
                </a:lnTo>
                <a:lnTo>
                  <a:pt x="2389" y="0"/>
                </a:lnTo>
                <a:lnTo>
                  <a:pt x="2267" y="4"/>
                </a:lnTo>
                <a:lnTo>
                  <a:pt x="2146" y="14"/>
                </a:lnTo>
                <a:lnTo>
                  <a:pt x="2026" y="29"/>
                </a:lnTo>
                <a:lnTo>
                  <a:pt x="1909" y="49"/>
                </a:lnTo>
                <a:lnTo>
                  <a:pt x="1793" y="77"/>
                </a:lnTo>
                <a:lnTo>
                  <a:pt x="1680" y="108"/>
                </a:lnTo>
                <a:lnTo>
                  <a:pt x="1569" y="146"/>
                </a:lnTo>
                <a:lnTo>
                  <a:pt x="1461" y="189"/>
                </a:lnTo>
                <a:lnTo>
                  <a:pt x="1355" y="237"/>
                </a:lnTo>
                <a:lnTo>
                  <a:pt x="1252" y="290"/>
                </a:lnTo>
                <a:lnTo>
                  <a:pt x="1152" y="348"/>
                </a:lnTo>
                <a:lnTo>
                  <a:pt x="1055" y="410"/>
                </a:lnTo>
                <a:lnTo>
                  <a:pt x="962" y="476"/>
                </a:lnTo>
                <a:lnTo>
                  <a:pt x="871" y="547"/>
                </a:lnTo>
                <a:lnTo>
                  <a:pt x="784" y="623"/>
                </a:lnTo>
                <a:lnTo>
                  <a:pt x="701" y="702"/>
                </a:lnTo>
                <a:lnTo>
                  <a:pt x="622" y="785"/>
                </a:lnTo>
                <a:lnTo>
                  <a:pt x="547" y="872"/>
                </a:lnTo>
                <a:lnTo>
                  <a:pt x="475" y="962"/>
                </a:lnTo>
                <a:lnTo>
                  <a:pt x="409" y="1056"/>
                </a:lnTo>
                <a:lnTo>
                  <a:pt x="346" y="1153"/>
                </a:lnTo>
                <a:lnTo>
                  <a:pt x="289" y="1253"/>
                </a:lnTo>
                <a:lnTo>
                  <a:pt x="236" y="1356"/>
                </a:lnTo>
                <a:lnTo>
                  <a:pt x="188" y="1462"/>
                </a:lnTo>
                <a:lnTo>
                  <a:pt x="145" y="1571"/>
                </a:lnTo>
                <a:lnTo>
                  <a:pt x="108" y="1681"/>
                </a:lnTo>
                <a:lnTo>
                  <a:pt x="75" y="1795"/>
                </a:lnTo>
                <a:lnTo>
                  <a:pt x="48" y="1910"/>
                </a:lnTo>
                <a:lnTo>
                  <a:pt x="27" y="2027"/>
                </a:lnTo>
                <a:lnTo>
                  <a:pt x="12" y="2146"/>
                </a:lnTo>
                <a:lnTo>
                  <a:pt x="3" y="2268"/>
                </a:lnTo>
                <a:lnTo>
                  <a:pt x="0" y="2390"/>
                </a:lnTo>
                <a:lnTo>
                  <a:pt x="3" y="2513"/>
                </a:lnTo>
                <a:lnTo>
                  <a:pt x="12" y="2634"/>
                </a:lnTo>
                <a:lnTo>
                  <a:pt x="27" y="2754"/>
                </a:lnTo>
                <a:lnTo>
                  <a:pt x="48" y="2871"/>
                </a:lnTo>
                <a:lnTo>
                  <a:pt x="75" y="2986"/>
                </a:lnTo>
                <a:lnTo>
                  <a:pt x="108" y="3099"/>
                </a:lnTo>
                <a:lnTo>
                  <a:pt x="145" y="3210"/>
                </a:lnTo>
                <a:lnTo>
                  <a:pt x="188" y="3319"/>
                </a:lnTo>
                <a:lnTo>
                  <a:pt x="236" y="3425"/>
                </a:lnTo>
                <a:lnTo>
                  <a:pt x="289" y="3528"/>
                </a:lnTo>
                <a:lnTo>
                  <a:pt x="346" y="3628"/>
                </a:lnTo>
                <a:lnTo>
                  <a:pt x="409" y="3725"/>
                </a:lnTo>
                <a:lnTo>
                  <a:pt x="475" y="3818"/>
                </a:lnTo>
                <a:lnTo>
                  <a:pt x="547" y="3909"/>
                </a:lnTo>
                <a:lnTo>
                  <a:pt x="622" y="3996"/>
                </a:lnTo>
                <a:lnTo>
                  <a:pt x="701" y="4078"/>
                </a:lnTo>
                <a:lnTo>
                  <a:pt x="784" y="4158"/>
                </a:lnTo>
                <a:lnTo>
                  <a:pt x="871" y="4233"/>
                </a:lnTo>
                <a:lnTo>
                  <a:pt x="962" y="4305"/>
                </a:lnTo>
                <a:lnTo>
                  <a:pt x="1055" y="4371"/>
                </a:lnTo>
                <a:lnTo>
                  <a:pt x="1152" y="4433"/>
                </a:lnTo>
                <a:lnTo>
                  <a:pt x="1252" y="4491"/>
                </a:lnTo>
                <a:lnTo>
                  <a:pt x="1355" y="4544"/>
                </a:lnTo>
                <a:lnTo>
                  <a:pt x="1461" y="4592"/>
                </a:lnTo>
                <a:lnTo>
                  <a:pt x="1569" y="4635"/>
                </a:lnTo>
                <a:lnTo>
                  <a:pt x="1680" y="4672"/>
                </a:lnTo>
                <a:lnTo>
                  <a:pt x="1793" y="4704"/>
                </a:lnTo>
                <a:lnTo>
                  <a:pt x="1909" y="4732"/>
                </a:lnTo>
                <a:lnTo>
                  <a:pt x="2026" y="4752"/>
                </a:lnTo>
                <a:lnTo>
                  <a:pt x="2146" y="4767"/>
                </a:lnTo>
                <a:lnTo>
                  <a:pt x="2267" y="4776"/>
                </a:lnTo>
                <a:lnTo>
                  <a:pt x="2389" y="4779"/>
                </a:lnTo>
                <a:close/>
              </a:path>
            </a:pathLst>
          </a:custGeom>
          <a:noFill/>
          <a:ln w="9525">
            <a:noFill/>
            <a:round/>
            <a:headEnd/>
            <a:tailEnd/>
          </a:ln>
        </p:spPr>
        <p:txBody>
          <a:bodyPr vert="horz" wrap="square" lIns="121888" tIns="60944" rIns="121888" bIns="60944" numCol="1" anchor="ctr" anchorCtr="0" compatLnSpc="1">
            <a:prstTxWarp prst="textNoShape">
              <a:avLst/>
            </a:prstTxWarp>
          </a:bodyPr>
          <a:lstStyle/>
          <a:p>
            <a:pPr algn="ctr">
              <a:defRPr/>
            </a:pPr>
            <a:endParaRPr lang="zh-CN" altLang="en-US" sz="2000"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5" name="Freeform 6"/>
          <p:cNvSpPr>
            <a:spLocks/>
          </p:cNvSpPr>
          <p:nvPr/>
        </p:nvSpPr>
        <p:spPr bwMode="auto">
          <a:xfrm>
            <a:off x="6628361" y="2708585"/>
            <a:ext cx="960443" cy="959150"/>
          </a:xfrm>
          <a:custGeom>
            <a:avLst/>
            <a:gdLst/>
            <a:ahLst/>
            <a:cxnLst>
              <a:cxn ang="0">
                <a:pos x="2041" y="3695"/>
              </a:cxn>
              <a:cxn ang="0">
                <a:pos x="2314" y="3646"/>
              </a:cxn>
              <a:cxn ang="0">
                <a:pos x="2572" y="3558"/>
              </a:cxn>
              <a:cxn ang="0">
                <a:pos x="2811" y="3435"/>
              </a:cxn>
              <a:cxn ang="0">
                <a:pos x="3028" y="3280"/>
              </a:cxn>
              <a:cxn ang="0">
                <a:pos x="3222" y="3096"/>
              </a:cxn>
              <a:cxn ang="0">
                <a:pos x="3387" y="2887"/>
              </a:cxn>
              <a:cxn ang="0">
                <a:pos x="3521" y="2653"/>
              </a:cxn>
              <a:cxn ang="0">
                <a:pos x="3620" y="2402"/>
              </a:cxn>
              <a:cxn ang="0">
                <a:pos x="3683" y="2134"/>
              </a:cxn>
              <a:cxn ang="0">
                <a:pos x="3704" y="1853"/>
              </a:cxn>
              <a:cxn ang="0">
                <a:pos x="3683" y="1570"/>
              </a:cxn>
              <a:cxn ang="0">
                <a:pos x="3620" y="1302"/>
              </a:cxn>
              <a:cxn ang="0">
                <a:pos x="3521" y="1051"/>
              </a:cxn>
              <a:cxn ang="0">
                <a:pos x="3387" y="818"/>
              </a:cxn>
              <a:cxn ang="0">
                <a:pos x="3222" y="608"/>
              </a:cxn>
              <a:cxn ang="0">
                <a:pos x="3028" y="424"/>
              </a:cxn>
              <a:cxn ang="0">
                <a:pos x="2811" y="269"/>
              </a:cxn>
              <a:cxn ang="0">
                <a:pos x="2572" y="146"/>
              </a:cxn>
              <a:cxn ang="0">
                <a:pos x="2314" y="59"/>
              </a:cxn>
              <a:cxn ang="0">
                <a:pos x="2041" y="10"/>
              </a:cxn>
              <a:cxn ang="0">
                <a:pos x="1757" y="3"/>
              </a:cxn>
              <a:cxn ang="0">
                <a:pos x="1479" y="38"/>
              </a:cxn>
              <a:cxn ang="0">
                <a:pos x="1216" y="113"/>
              </a:cxn>
              <a:cxn ang="0">
                <a:pos x="971" y="224"/>
              </a:cxn>
              <a:cxn ang="0">
                <a:pos x="745" y="369"/>
              </a:cxn>
              <a:cxn ang="0">
                <a:pos x="544" y="544"/>
              </a:cxn>
              <a:cxn ang="0">
                <a:pos x="369" y="745"/>
              </a:cxn>
              <a:cxn ang="0">
                <a:pos x="224" y="971"/>
              </a:cxn>
              <a:cxn ang="0">
                <a:pos x="113" y="1217"/>
              </a:cxn>
              <a:cxn ang="0">
                <a:pos x="37" y="1480"/>
              </a:cxn>
              <a:cxn ang="0">
                <a:pos x="3" y="1757"/>
              </a:cxn>
              <a:cxn ang="0">
                <a:pos x="10" y="2041"/>
              </a:cxn>
              <a:cxn ang="0">
                <a:pos x="59" y="2314"/>
              </a:cxn>
              <a:cxn ang="0">
                <a:pos x="145" y="2572"/>
              </a:cxn>
              <a:cxn ang="0">
                <a:pos x="269" y="2811"/>
              </a:cxn>
              <a:cxn ang="0">
                <a:pos x="424" y="3028"/>
              </a:cxn>
              <a:cxn ang="0">
                <a:pos x="608" y="3222"/>
              </a:cxn>
              <a:cxn ang="0">
                <a:pos x="818" y="3387"/>
              </a:cxn>
              <a:cxn ang="0">
                <a:pos x="1050" y="3521"/>
              </a:cxn>
              <a:cxn ang="0">
                <a:pos x="1302" y="3620"/>
              </a:cxn>
              <a:cxn ang="0">
                <a:pos x="1570" y="3683"/>
              </a:cxn>
              <a:cxn ang="0">
                <a:pos x="1852" y="3704"/>
              </a:cxn>
            </a:cxnLst>
            <a:rect l="0" t="0" r="r" b="b"/>
            <a:pathLst>
              <a:path w="3704" h="3704">
                <a:moveTo>
                  <a:pt x="1852" y="3704"/>
                </a:moveTo>
                <a:lnTo>
                  <a:pt x="1947" y="3702"/>
                </a:lnTo>
                <a:lnTo>
                  <a:pt x="2041" y="3695"/>
                </a:lnTo>
                <a:lnTo>
                  <a:pt x="2134" y="3683"/>
                </a:lnTo>
                <a:lnTo>
                  <a:pt x="2224" y="3666"/>
                </a:lnTo>
                <a:lnTo>
                  <a:pt x="2314" y="3646"/>
                </a:lnTo>
                <a:lnTo>
                  <a:pt x="2402" y="3620"/>
                </a:lnTo>
                <a:lnTo>
                  <a:pt x="2487" y="3591"/>
                </a:lnTo>
                <a:lnTo>
                  <a:pt x="2572" y="3558"/>
                </a:lnTo>
                <a:lnTo>
                  <a:pt x="2653" y="3521"/>
                </a:lnTo>
                <a:lnTo>
                  <a:pt x="2734" y="3480"/>
                </a:lnTo>
                <a:lnTo>
                  <a:pt x="2811" y="3435"/>
                </a:lnTo>
                <a:lnTo>
                  <a:pt x="2887" y="3387"/>
                </a:lnTo>
                <a:lnTo>
                  <a:pt x="2959" y="3335"/>
                </a:lnTo>
                <a:lnTo>
                  <a:pt x="3028" y="3280"/>
                </a:lnTo>
                <a:lnTo>
                  <a:pt x="3096" y="3222"/>
                </a:lnTo>
                <a:lnTo>
                  <a:pt x="3161" y="3161"/>
                </a:lnTo>
                <a:lnTo>
                  <a:pt x="3222" y="3096"/>
                </a:lnTo>
                <a:lnTo>
                  <a:pt x="3280" y="3028"/>
                </a:lnTo>
                <a:lnTo>
                  <a:pt x="3335" y="2959"/>
                </a:lnTo>
                <a:lnTo>
                  <a:pt x="3387" y="2887"/>
                </a:lnTo>
                <a:lnTo>
                  <a:pt x="3435" y="2811"/>
                </a:lnTo>
                <a:lnTo>
                  <a:pt x="3480" y="2734"/>
                </a:lnTo>
                <a:lnTo>
                  <a:pt x="3521" y="2653"/>
                </a:lnTo>
                <a:lnTo>
                  <a:pt x="3558" y="2572"/>
                </a:lnTo>
                <a:lnTo>
                  <a:pt x="3591" y="2487"/>
                </a:lnTo>
                <a:lnTo>
                  <a:pt x="3620" y="2402"/>
                </a:lnTo>
                <a:lnTo>
                  <a:pt x="3646" y="2314"/>
                </a:lnTo>
                <a:lnTo>
                  <a:pt x="3666" y="2224"/>
                </a:lnTo>
                <a:lnTo>
                  <a:pt x="3683" y="2134"/>
                </a:lnTo>
                <a:lnTo>
                  <a:pt x="3695" y="2041"/>
                </a:lnTo>
                <a:lnTo>
                  <a:pt x="3702" y="1947"/>
                </a:lnTo>
                <a:lnTo>
                  <a:pt x="3704" y="1853"/>
                </a:lnTo>
                <a:lnTo>
                  <a:pt x="3702" y="1757"/>
                </a:lnTo>
                <a:lnTo>
                  <a:pt x="3695" y="1663"/>
                </a:lnTo>
                <a:lnTo>
                  <a:pt x="3683" y="1570"/>
                </a:lnTo>
                <a:lnTo>
                  <a:pt x="3666" y="1480"/>
                </a:lnTo>
                <a:lnTo>
                  <a:pt x="3646" y="1390"/>
                </a:lnTo>
                <a:lnTo>
                  <a:pt x="3620" y="1302"/>
                </a:lnTo>
                <a:lnTo>
                  <a:pt x="3591" y="1217"/>
                </a:lnTo>
                <a:lnTo>
                  <a:pt x="3558" y="1132"/>
                </a:lnTo>
                <a:lnTo>
                  <a:pt x="3521" y="1051"/>
                </a:lnTo>
                <a:lnTo>
                  <a:pt x="3480" y="971"/>
                </a:lnTo>
                <a:lnTo>
                  <a:pt x="3435" y="893"/>
                </a:lnTo>
                <a:lnTo>
                  <a:pt x="3387" y="818"/>
                </a:lnTo>
                <a:lnTo>
                  <a:pt x="3335" y="745"/>
                </a:lnTo>
                <a:lnTo>
                  <a:pt x="3280" y="676"/>
                </a:lnTo>
                <a:lnTo>
                  <a:pt x="3222" y="608"/>
                </a:lnTo>
                <a:lnTo>
                  <a:pt x="3161" y="544"/>
                </a:lnTo>
                <a:lnTo>
                  <a:pt x="3096" y="482"/>
                </a:lnTo>
                <a:lnTo>
                  <a:pt x="3028" y="424"/>
                </a:lnTo>
                <a:lnTo>
                  <a:pt x="2959" y="369"/>
                </a:lnTo>
                <a:lnTo>
                  <a:pt x="2887" y="317"/>
                </a:lnTo>
                <a:lnTo>
                  <a:pt x="2811" y="269"/>
                </a:lnTo>
                <a:lnTo>
                  <a:pt x="2734" y="224"/>
                </a:lnTo>
                <a:lnTo>
                  <a:pt x="2653" y="183"/>
                </a:lnTo>
                <a:lnTo>
                  <a:pt x="2572" y="146"/>
                </a:lnTo>
                <a:lnTo>
                  <a:pt x="2487" y="113"/>
                </a:lnTo>
                <a:lnTo>
                  <a:pt x="2402" y="84"/>
                </a:lnTo>
                <a:lnTo>
                  <a:pt x="2314" y="59"/>
                </a:lnTo>
                <a:lnTo>
                  <a:pt x="2224" y="38"/>
                </a:lnTo>
                <a:lnTo>
                  <a:pt x="2134" y="21"/>
                </a:lnTo>
                <a:lnTo>
                  <a:pt x="2041" y="10"/>
                </a:lnTo>
                <a:lnTo>
                  <a:pt x="1947" y="3"/>
                </a:lnTo>
                <a:lnTo>
                  <a:pt x="1852" y="0"/>
                </a:lnTo>
                <a:lnTo>
                  <a:pt x="1757" y="3"/>
                </a:lnTo>
                <a:lnTo>
                  <a:pt x="1663" y="10"/>
                </a:lnTo>
                <a:lnTo>
                  <a:pt x="1570" y="21"/>
                </a:lnTo>
                <a:lnTo>
                  <a:pt x="1479" y="38"/>
                </a:lnTo>
                <a:lnTo>
                  <a:pt x="1390" y="59"/>
                </a:lnTo>
                <a:lnTo>
                  <a:pt x="1302" y="84"/>
                </a:lnTo>
                <a:lnTo>
                  <a:pt x="1216" y="113"/>
                </a:lnTo>
                <a:lnTo>
                  <a:pt x="1132" y="146"/>
                </a:lnTo>
                <a:lnTo>
                  <a:pt x="1050" y="183"/>
                </a:lnTo>
                <a:lnTo>
                  <a:pt x="971" y="224"/>
                </a:lnTo>
                <a:lnTo>
                  <a:pt x="892" y="269"/>
                </a:lnTo>
                <a:lnTo>
                  <a:pt x="818" y="317"/>
                </a:lnTo>
                <a:lnTo>
                  <a:pt x="745" y="369"/>
                </a:lnTo>
                <a:lnTo>
                  <a:pt x="675" y="424"/>
                </a:lnTo>
                <a:lnTo>
                  <a:pt x="608" y="482"/>
                </a:lnTo>
                <a:lnTo>
                  <a:pt x="544" y="544"/>
                </a:lnTo>
                <a:lnTo>
                  <a:pt x="482" y="608"/>
                </a:lnTo>
                <a:lnTo>
                  <a:pt x="424" y="676"/>
                </a:lnTo>
                <a:lnTo>
                  <a:pt x="369" y="745"/>
                </a:lnTo>
                <a:lnTo>
                  <a:pt x="317" y="818"/>
                </a:lnTo>
                <a:lnTo>
                  <a:pt x="269" y="893"/>
                </a:lnTo>
                <a:lnTo>
                  <a:pt x="224" y="971"/>
                </a:lnTo>
                <a:lnTo>
                  <a:pt x="183" y="1051"/>
                </a:lnTo>
                <a:lnTo>
                  <a:pt x="145" y="1132"/>
                </a:lnTo>
                <a:lnTo>
                  <a:pt x="113" y="1217"/>
                </a:lnTo>
                <a:lnTo>
                  <a:pt x="83" y="1302"/>
                </a:lnTo>
                <a:lnTo>
                  <a:pt x="59" y="1390"/>
                </a:lnTo>
                <a:lnTo>
                  <a:pt x="37" y="1480"/>
                </a:lnTo>
                <a:lnTo>
                  <a:pt x="21" y="1570"/>
                </a:lnTo>
                <a:lnTo>
                  <a:pt x="10" y="1663"/>
                </a:lnTo>
                <a:lnTo>
                  <a:pt x="3" y="1757"/>
                </a:lnTo>
                <a:lnTo>
                  <a:pt x="0" y="1853"/>
                </a:lnTo>
                <a:lnTo>
                  <a:pt x="3" y="1947"/>
                </a:lnTo>
                <a:lnTo>
                  <a:pt x="10" y="2041"/>
                </a:lnTo>
                <a:lnTo>
                  <a:pt x="21" y="2134"/>
                </a:lnTo>
                <a:lnTo>
                  <a:pt x="37" y="2224"/>
                </a:lnTo>
                <a:lnTo>
                  <a:pt x="59" y="2314"/>
                </a:lnTo>
                <a:lnTo>
                  <a:pt x="83" y="2402"/>
                </a:lnTo>
                <a:lnTo>
                  <a:pt x="113" y="2487"/>
                </a:lnTo>
                <a:lnTo>
                  <a:pt x="145" y="2572"/>
                </a:lnTo>
                <a:lnTo>
                  <a:pt x="183" y="2653"/>
                </a:lnTo>
                <a:lnTo>
                  <a:pt x="224" y="2734"/>
                </a:lnTo>
                <a:lnTo>
                  <a:pt x="269" y="2811"/>
                </a:lnTo>
                <a:lnTo>
                  <a:pt x="317" y="2887"/>
                </a:lnTo>
                <a:lnTo>
                  <a:pt x="369" y="2959"/>
                </a:lnTo>
                <a:lnTo>
                  <a:pt x="424" y="3028"/>
                </a:lnTo>
                <a:lnTo>
                  <a:pt x="482" y="3096"/>
                </a:lnTo>
                <a:lnTo>
                  <a:pt x="544" y="3161"/>
                </a:lnTo>
                <a:lnTo>
                  <a:pt x="608" y="3222"/>
                </a:lnTo>
                <a:lnTo>
                  <a:pt x="675" y="3280"/>
                </a:lnTo>
                <a:lnTo>
                  <a:pt x="745" y="3335"/>
                </a:lnTo>
                <a:lnTo>
                  <a:pt x="818" y="3387"/>
                </a:lnTo>
                <a:lnTo>
                  <a:pt x="892" y="3435"/>
                </a:lnTo>
                <a:lnTo>
                  <a:pt x="971" y="3480"/>
                </a:lnTo>
                <a:lnTo>
                  <a:pt x="1050" y="3521"/>
                </a:lnTo>
                <a:lnTo>
                  <a:pt x="1132" y="3558"/>
                </a:lnTo>
                <a:lnTo>
                  <a:pt x="1216" y="3591"/>
                </a:lnTo>
                <a:lnTo>
                  <a:pt x="1302" y="3620"/>
                </a:lnTo>
                <a:lnTo>
                  <a:pt x="1390" y="3646"/>
                </a:lnTo>
                <a:lnTo>
                  <a:pt x="1479" y="3666"/>
                </a:lnTo>
                <a:lnTo>
                  <a:pt x="1570" y="3683"/>
                </a:lnTo>
                <a:lnTo>
                  <a:pt x="1663" y="3695"/>
                </a:lnTo>
                <a:lnTo>
                  <a:pt x="1757" y="3702"/>
                </a:lnTo>
                <a:lnTo>
                  <a:pt x="1852" y="3704"/>
                </a:lnTo>
                <a:close/>
              </a:path>
            </a:pathLst>
          </a:custGeom>
          <a:solidFill>
            <a:srgbClr val="FFE2B8"/>
          </a:solidFill>
          <a:ln w="9525">
            <a:noFill/>
            <a:round/>
            <a:headEnd/>
            <a:tailEnd/>
          </a:ln>
        </p:spPr>
        <p:txBody>
          <a:bodyPr vert="horz" wrap="square" lIns="121888" tIns="60944" rIns="121888" bIns="60944" numCol="1" anchor="ctr" anchorCtr="0" compatLnSpc="1">
            <a:prstTxWarp prst="textNoShape">
              <a:avLst/>
            </a:prstTxWarp>
          </a:bodyPr>
          <a:lstStyle/>
          <a:p>
            <a:pPr algn="ctr">
              <a:buClr>
                <a:srgbClr val="A2A2A2"/>
              </a:buClr>
              <a:buSzPct val="70000"/>
              <a:buFont typeface="Monotype Sorts" pitchFamily="2" charset="2"/>
              <a:buNone/>
            </a:pPr>
            <a:r>
              <a:rPr lang="zh-CN" altLang="en-US" sz="1799" dirty="0">
                <a:solidFill>
                  <a:srgbClr val="000000"/>
                </a:solidFill>
                <a:latin typeface="Huawei Sans" panose="020C0503030203020204" pitchFamily="34" charset="0"/>
                <a:ea typeface="方正兰亭黑简体" panose="02000000000000000000" pitchFamily="2" charset="-122"/>
              </a:rPr>
              <a:t>加速</a:t>
            </a:r>
          </a:p>
        </p:txBody>
      </p:sp>
      <p:sp>
        <p:nvSpPr>
          <p:cNvPr id="177" name="Freeform 9"/>
          <p:cNvSpPr>
            <a:spLocks/>
          </p:cNvSpPr>
          <p:nvPr/>
        </p:nvSpPr>
        <p:spPr bwMode="auto">
          <a:xfrm>
            <a:off x="4499904" y="1510743"/>
            <a:ext cx="994140" cy="994140"/>
          </a:xfrm>
          <a:custGeom>
            <a:avLst/>
            <a:gdLst/>
            <a:ahLst/>
            <a:cxnLst>
              <a:cxn ang="0">
                <a:pos x="2114" y="3826"/>
              </a:cxn>
              <a:cxn ang="0">
                <a:pos x="2397" y="3775"/>
              </a:cxn>
              <a:cxn ang="0">
                <a:pos x="2664" y="3685"/>
              </a:cxn>
              <a:cxn ang="0">
                <a:pos x="2912" y="3557"/>
              </a:cxn>
              <a:cxn ang="0">
                <a:pos x="3137" y="3397"/>
              </a:cxn>
              <a:cxn ang="0">
                <a:pos x="3337" y="3207"/>
              </a:cxn>
              <a:cxn ang="0">
                <a:pos x="3508" y="2989"/>
              </a:cxn>
              <a:cxn ang="0">
                <a:pos x="3646" y="2748"/>
              </a:cxn>
              <a:cxn ang="0">
                <a:pos x="3750" y="2487"/>
              </a:cxn>
              <a:cxn ang="0">
                <a:pos x="3815" y="2209"/>
              </a:cxn>
              <a:cxn ang="0">
                <a:pos x="3836" y="1918"/>
              </a:cxn>
              <a:cxn ang="0">
                <a:pos x="3815" y="1626"/>
              </a:cxn>
              <a:cxn ang="0">
                <a:pos x="3750" y="1349"/>
              </a:cxn>
              <a:cxn ang="0">
                <a:pos x="3646" y="1087"/>
              </a:cxn>
              <a:cxn ang="0">
                <a:pos x="3508" y="847"/>
              </a:cxn>
              <a:cxn ang="0">
                <a:pos x="3337" y="630"/>
              </a:cxn>
              <a:cxn ang="0">
                <a:pos x="3137" y="439"/>
              </a:cxn>
              <a:cxn ang="0">
                <a:pos x="2912" y="278"/>
              </a:cxn>
              <a:cxn ang="0">
                <a:pos x="2664" y="151"/>
              </a:cxn>
              <a:cxn ang="0">
                <a:pos x="2397" y="60"/>
              </a:cxn>
              <a:cxn ang="0">
                <a:pos x="2114" y="10"/>
              </a:cxn>
              <a:cxn ang="0">
                <a:pos x="1820" y="2"/>
              </a:cxn>
              <a:cxn ang="0">
                <a:pos x="1533" y="39"/>
              </a:cxn>
              <a:cxn ang="0">
                <a:pos x="1260" y="117"/>
              </a:cxn>
              <a:cxn ang="0">
                <a:pos x="1005" y="232"/>
              </a:cxn>
              <a:cxn ang="0">
                <a:pos x="772" y="382"/>
              </a:cxn>
              <a:cxn ang="0">
                <a:pos x="563" y="562"/>
              </a:cxn>
              <a:cxn ang="0">
                <a:pos x="382" y="771"/>
              </a:cxn>
              <a:cxn ang="0">
                <a:pos x="233" y="1005"/>
              </a:cxn>
              <a:cxn ang="0">
                <a:pos x="117" y="1259"/>
              </a:cxn>
              <a:cxn ang="0">
                <a:pos x="39" y="1533"/>
              </a:cxn>
              <a:cxn ang="0">
                <a:pos x="3" y="1820"/>
              </a:cxn>
              <a:cxn ang="0">
                <a:pos x="10" y="2113"/>
              </a:cxn>
              <a:cxn ang="0">
                <a:pos x="60" y="2397"/>
              </a:cxn>
              <a:cxn ang="0">
                <a:pos x="151" y="2664"/>
              </a:cxn>
              <a:cxn ang="0">
                <a:pos x="278" y="2911"/>
              </a:cxn>
              <a:cxn ang="0">
                <a:pos x="439" y="3136"/>
              </a:cxn>
              <a:cxn ang="0">
                <a:pos x="630" y="3336"/>
              </a:cxn>
              <a:cxn ang="0">
                <a:pos x="847" y="3507"/>
              </a:cxn>
              <a:cxn ang="0">
                <a:pos x="1088" y="3646"/>
              </a:cxn>
              <a:cxn ang="0">
                <a:pos x="1349" y="3749"/>
              </a:cxn>
              <a:cxn ang="0">
                <a:pos x="1627" y="3814"/>
              </a:cxn>
              <a:cxn ang="0">
                <a:pos x="1918" y="3836"/>
              </a:cxn>
            </a:cxnLst>
            <a:rect l="0" t="0" r="r" b="b"/>
            <a:pathLst>
              <a:path w="3836" h="3836">
                <a:moveTo>
                  <a:pt x="1918" y="3836"/>
                </a:moveTo>
                <a:lnTo>
                  <a:pt x="2017" y="3833"/>
                </a:lnTo>
                <a:lnTo>
                  <a:pt x="2114" y="3826"/>
                </a:lnTo>
                <a:lnTo>
                  <a:pt x="2210" y="3814"/>
                </a:lnTo>
                <a:lnTo>
                  <a:pt x="2304" y="3797"/>
                </a:lnTo>
                <a:lnTo>
                  <a:pt x="2397" y="3775"/>
                </a:lnTo>
                <a:lnTo>
                  <a:pt x="2488" y="3749"/>
                </a:lnTo>
                <a:lnTo>
                  <a:pt x="2576" y="3719"/>
                </a:lnTo>
                <a:lnTo>
                  <a:pt x="2664" y="3685"/>
                </a:lnTo>
                <a:lnTo>
                  <a:pt x="2749" y="3646"/>
                </a:lnTo>
                <a:lnTo>
                  <a:pt x="2831" y="3604"/>
                </a:lnTo>
                <a:lnTo>
                  <a:pt x="2912" y="3557"/>
                </a:lnTo>
                <a:lnTo>
                  <a:pt x="2989" y="3507"/>
                </a:lnTo>
                <a:lnTo>
                  <a:pt x="3065" y="3454"/>
                </a:lnTo>
                <a:lnTo>
                  <a:pt x="3137" y="3397"/>
                </a:lnTo>
                <a:lnTo>
                  <a:pt x="3207" y="3336"/>
                </a:lnTo>
                <a:lnTo>
                  <a:pt x="3273" y="3273"/>
                </a:lnTo>
                <a:lnTo>
                  <a:pt x="3337" y="3207"/>
                </a:lnTo>
                <a:lnTo>
                  <a:pt x="3398" y="3136"/>
                </a:lnTo>
                <a:lnTo>
                  <a:pt x="3455" y="3064"/>
                </a:lnTo>
                <a:lnTo>
                  <a:pt x="3508" y="2989"/>
                </a:lnTo>
                <a:lnTo>
                  <a:pt x="3558" y="2911"/>
                </a:lnTo>
                <a:lnTo>
                  <a:pt x="3605" y="2831"/>
                </a:lnTo>
                <a:lnTo>
                  <a:pt x="3646" y="2748"/>
                </a:lnTo>
                <a:lnTo>
                  <a:pt x="3685" y="2664"/>
                </a:lnTo>
                <a:lnTo>
                  <a:pt x="3720" y="2576"/>
                </a:lnTo>
                <a:lnTo>
                  <a:pt x="3750" y="2487"/>
                </a:lnTo>
                <a:lnTo>
                  <a:pt x="3776" y="2397"/>
                </a:lnTo>
                <a:lnTo>
                  <a:pt x="3797" y="2304"/>
                </a:lnTo>
                <a:lnTo>
                  <a:pt x="3815" y="2209"/>
                </a:lnTo>
                <a:lnTo>
                  <a:pt x="3827" y="2113"/>
                </a:lnTo>
                <a:lnTo>
                  <a:pt x="3834" y="2017"/>
                </a:lnTo>
                <a:lnTo>
                  <a:pt x="3836" y="1918"/>
                </a:lnTo>
                <a:lnTo>
                  <a:pt x="3834" y="1820"/>
                </a:lnTo>
                <a:lnTo>
                  <a:pt x="3827" y="1722"/>
                </a:lnTo>
                <a:lnTo>
                  <a:pt x="3815" y="1626"/>
                </a:lnTo>
                <a:lnTo>
                  <a:pt x="3797" y="1533"/>
                </a:lnTo>
                <a:lnTo>
                  <a:pt x="3776" y="1440"/>
                </a:lnTo>
                <a:lnTo>
                  <a:pt x="3750" y="1349"/>
                </a:lnTo>
                <a:lnTo>
                  <a:pt x="3720" y="1259"/>
                </a:lnTo>
                <a:lnTo>
                  <a:pt x="3685" y="1173"/>
                </a:lnTo>
                <a:lnTo>
                  <a:pt x="3646" y="1087"/>
                </a:lnTo>
                <a:lnTo>
                  <a:pt x="3605" y="1005"/>
                </a:lnTo>
                <a:lnTo>
                  <a:pt x="3558" y="924"/>
                </a:lnTo>
                <a:lnTo>
                  <a:pt x="3508" y="847"/>
                </a:lnTo>
                <a:lnTo>
                  <a:pt x="3455" y="771"/>
                </a:lnTo>
                <a:lnTo>
                  <a:pt x="3398" y="699"/>
                </a:lnTo>
                <a:lnTo>
                  <a:pt x="3337" y="630"/>
                </a:lnTo>
                <a:lnTo>
                  <a:pt x="3273" y="562"/>
                </a:lnTo>
                <a:lnTo>
                  <a:pt x="3207" y="499"/>
                </a:lnTo>
                <a:lnTo>
                  <a:pt x="3137" y="439"/>
                </a:lnTo>
                <a:lnTo>
                  <a:pt x="3065" y="382"/>
                </a:lnTo>
                <a:lnTo>
                  <a:pt x="2989" y="328"/>
                </a:lnTo>
                <a:lnTo>
                  <a:pt x="2912" y="278"/>
                </a:lnTo>
                <a:lnTo>
                  <a:pt x="2831" y="232"/>
                </a:lnTo>
                <a:lnTo>
                  <a:pt x="2749" y="190"/>
                </a:lnTo>
                <a:lnTo>
                  <a:pt x="2664" y="151"/>
                </a:lnTo>
                <a:lnTo>
                  <a:pt x="2576" y="117"/>
                </a:lnTo>
                <a:lnTo>
                  <a:pt x="2488" y="87"/>
                </a:lnTo>
                <a:lnTo>
                  <a:pt x="2397" y="60"/>
                </a:lnTo>
                <a:lnTo>
                  <a:pt x="2304" y="39"/>
                </a:lnTo>
                <a:lnTo>
                  <a:pt x="2210" y="22"/>
                </a:lnTo>
                <a:lnTo>
                  <a:pt x="2114" y="10"/>
                </a:lnTo>
                <a:lnTo>
                  <a:pt x="2017" y="2"/>
                </a:lnTo>
                <a:lnTo>
                  <a:pt x="1918" y="0"/>
                </a:lnTo>
                <a:lnTo>
                  <a:pt x="1820" y="2"/>
                </a:lnTo>
                <a:lnTo>
                  <a:pt x="1722" y="10"/>
                </a:lnTo>
                <a:lnTo>
                  <a:pt x="1627" y="22"/>
                </a:lnTo>
                <a:lnTo>
                  <a:pt x="1533" y="39"/>
                </a:lnTo>
                <a:lnTo>
                  <a:pt x="1440" y="60"/>
                </a:lnTo>
                <a:lnTo>
                  <a:pt x="1349" y="87"/>
                </a:lnTo>
                <a:lnTo>
                  <a:pt x="1260" y="117"/>
                </a:lnTo>
                <a:lnTo>
                  <a:pt x="1173" y="151"/>
                </a:lnTo>
                <a:lnTo>
                  <a:pt x="1088" y="190"/>
                </a:lnTo>
                <a:lnTo>
                  <a:pt x="1005" y="232"/>
                </a:lnTo>
                <a:lnTo>
                  <a:pt x="926" y="278"/>
                </a:lnTo>
                <a:lnTo>
                  <a:pt x="847" y="328"/>
                </a:lnTo>
                <a:lnTo>
                  <a:pt x="772" y="382"/>
                </a:lnTo>
                <a:lnTo>
                  <a:pt x="699" y="439"/>
                </a:lnTo>
                <a:lnTo>
                  <a:pt x="630" y="499"/>
                </a:lnTo>
                <a:lnTo>
                  <a:pt x="563" y="562"/>
                </a:lnTo>
                <a:lnTo>
                  <a:pt x="500" y="630"/>
                </a:lnTo>
                <a:lnTo>
                  <a:pt x="439" y="699"/>
                </a:lnTo>
                <a:lnTo>
                  <a:pt x="382" y="771"/>
                </a:lnTo>
                <a:lnTo>
                  <a:pt x="328" y="847"/>
                </a:lnTo>
                <a:lnTo>
                  <a:pt x="278" y="924"/>
                </a:lnTo>
                <a:lnTo>
                  <a:pt x="233" y="1005"/>
                </a:lnTo>
                <a:lnTo>
                  <a:pt x="190" y="1087"/>
                </a:lnTo>
                <a:lnTo>
                  <a:pt x="151" y="1173"/>
                </a:lnTo>
                <a:lnTo>
                  <a:pt x="117" y="1259"/>
                </a:lnTo>
                <a:lnTo>
                  <a:pt x="87" y="1349"/>
                </a:lnTo>
                <a:lnTo>
                  <a:pt x="60" y="1440"/>
                </a:lnTo>
                <a:lnTo>
                  <a:pt x="39" y="1533"/>
                </a:lnTo>
                <a:lnTo>
                  <a:pt x="23" y="1626"/>
                </a:lnTo>
                <a:lnTo>
                  <a:pt x="10" y="1722"/>
                </a:lnTo>
                <a:lnTo>
                  <a:pt x="3" y="1820"/>
                </a:lnTo>
                <a:lnTo>
                  <a:pt x="0" y="1918"/>
                </a:lnTo>
                <a:lnTo>
                  <a:pt x="3" y="2017"/>
                </a:lnTo>
                <a:lnTo>
                  <a:pt x="10" y="2113"/>
                </a:lnTo>
                <a:lnTo>
                  <a:pt x="23" y="2209"/>
                </a:lnTo>
                <a:lnTo>
                  <a:pt x="39" y="2304"/>
                </a:lnTo>
                <a:lnTo>
                  <a:pt x="60" y="2397"/>
                </a:lnTo>
                <a:lnTo>
                  <a:pt x="87" y="2487"/>
                </a:lnTo>
                <a:lnTo>
                  <a:pt x="117" y="2576"/>
                </a:lnTo>
                <a:lnTo>
                  <a:pt x="151" y="2664"/>
                </a:lnTo>
                <a:lnTo>
                  <a:pt x="190" y="2748"/>
                </a:lnTo>
                <a:lnTo>
                  <a:pt x="233" y="2831"/>
                </a:lnTo>
                <a:lnTo>
                  <a:pt x="278" y="2911"/>
                </a:lnTo>
                <a:lnTo>
                  <a:pt x="328" y="2989"/>
                </a:lnTo>
                <a:lnTo>
                  <a:pt x="382" y="3064"/>
                </a:lnTo>
                <a:lnTo>
                  <a:pt x="439" y="3136"/>
                </a:lnTo>
                <a:lnTo>
                  <a:pt x="500" y="3207"/>
                </a:lnTo>
                <a:lnTo>
                  <a:pt x="563" y="3273"/>
                </a:lnTo>
                <a:lnTo>
                  <a:pt x="630" y="3336"/>
                </a:lnTo>
                <a:lnTo>
                  <a:pt x="699" y="3397"/>
                </a:lnTo>
                <a:lnTo>
                  <a:pt x="772" y="3454"/>
                </a:lnTo>
                <a:lnTo>
                  <a:pt x="847" y="3507"/>
                </a:lnTo>
                <a:lnTo>
                  <a:pt x="926" y="3557"/>
                </a:lnTo>
                <a:lnTo>
                  <a:pt x="1005" y="3604"/>
                </a:lnTo>
                <a:lnTo>
                  <a:pt x="1088" y="3646"/>
                </a:lnTo>
                <a:lnTo>
                  <a:pt x="1173" y="3685"/>
                </a:lnTo>
                <a:lnTo>
                  <a:pt x="1260" y="3719"/>
                </a:lnTo>
                <a:lnTo>
                  <a:pt x="1349" y="3749"/>
                </a:lnTo>
                <a:lnTo>
                  <a:pt x="1440" y="3775"/>
                </a:lnTo>
                <a:lnTo>
                  <a:pt x="1533" y="3797"/>
                </a:lnTo>
                <a:lnTo>
                  <a:pt x="1627" y="3814"/>
                </a:lnTo>
                <a:lnTo>
                  <a:pt x="1722" y="3826"/>
                </a:lnTo>
                <a:lnTo>
                  <a:pt x="1820" y="3833"/>
                </a:lnTo>
                <a:lnTo>
                  <a:pt x="1918" y="3836"/>
                </a:lnTo>
                <a:close/>
              </a:path>
            </a:pathLst>
          </a:custGeom>
          <a:solidFill>
            <a:srgbClr val="C00000"/>
          </a:solidFill>
          <a:ln w="9525">
            <a:noFill/>
            <a:round/>
            <a:headEnd/>
            <a:tailEnd/>
          </a:ln>
        </p:spPr>
        <p:txBody>
          <a:bodyPr vert="horz" wrap="square" lIns="121888" tIns="60944" rIns="121888" bIns="60944" numCol="1" anchor="ctr" anchorCtr="0" compatLnSpc="1">
            <a:prstTxWarp prst="textNoShape">
              <a:avLst/>
            </a:prstTxWarp>
          </a:bodyPr>
          <a:lstStyle/>
          <a:p>
            <a:pPr algn="ctr">
              <a:buClr>
                <a:srgbClr val="A2A2A2"/>
              </a:buClr>
              <a:buSzPct val="70000"/>
              <a:buFont typeface="Monotype Sorts" pitchFamily="2" charset="2"/>
              <a:buNone/>
            </a:pPr>
            <a:r>
              <a:rPr lang="zh-CN" altLang="en-US" sz="1799" dirty="0">
                <a:solidFill>
                  <a:schemeClr val="bg1"/>
                </a:solidFill>
                <a:latin typeface="Huawei Sans" panose="020C0503030203020204" pitchFamily="34" charset="0"/>
                <a:ea typeface="方正兰亭黑简体" panose="02000000000000000000" pitchFamily="2" charset="-122"/>
              </a:rPr>
              <a:t>性能</a:t>
            </a:r>
          </a:p>
        </p:txBody>
      </p:sp>
      <p:sp>
        <p:nvSpPr>
          <p:cNvPr id="178" name="Freeform 10"/>
          <p:cNvSpPr>
            <a:spLocks/>
          </p:cNvSpPr>
          <p:nvPr/>
        </p:nvSpPr>
        <p:spPr bwMode="auto">
          <a:xfrm>
            <a:off x="4598504" y="4364608"/>
            <a:ext cx="994140" cy="994140"/>
          </a:xfrm>
          <a:custGeom>
            <a:avLst/>
            <a:gdLst/>
            <a:ahLst/>
            <a:cxnLst>
              <a:cxn ang="0">
                <a:pos x="2114" y="3825"/>
              </a:cxn>
              <a:cxn ang="0">
                <a:pos x="2397" y="3774"/>
              </a:cxn>
              <a:cxn ang="0">
                <a:pos x="2664" y="3685"/>
              </a:cxn>
              <a:cxn ang="0">
                <a:pos x="2911" y="3557"/>
              </a:cxn>
              <a:cxn ang="0">
                <a:pos x="3137" y="3396"/>
              </a:cxn>
              <a:cxn ang="0">
                <a:pos x="3336" y="3206"/>
              </a:cxn>
              <a:cxn ang="0">
                <a:pos x="3508" y="2989"/>
              </a:cxn>
              <a:cxn ang="0">
                <a:pos x="3646" y="2748"/>
              </a:cxn>
              <a:cxn ang="0">
                <a:pos x="3749" y="2486"/>
              </a:cxn>
              <a:cxn ang="0">
                <a:pos x="3814" y="2209"/>
              </a:cxn>
              <a:cxn ang="0">
                <a:pos x="3836" y="1918"/>
              </a:cxn>
              <a:cxn ang="0">
                <a:pos x="3814" y="1626"/>
              </a:cxn>
              <a:cxn ang="0">
                <a:pos x="3749" y="1348"/>
              </a:cxn>
              <a:cxn ang="0">
                <a:pos x="3646" y="1087"/>
              </a:cxn>
              <a:cxn ang="0">
                <a:pos x="3508" y="847"/>
              </a:cxn>
              <a:cxn ang="0">
                <a:pos x="3336" y="629"/>
              </a:cxn>
              <a:cxn ang="0">
                <a:pos x="3137" y="438"/>
              </a:cxn>
              <a:cxn ang="0">
                <a:pos x="2911" y="278"/>
              </a:cxn>
              <a:cxn ang="0">
                <a:pos x="2664" y="151"/>
              </a:cxn>
              <a:cxn ang="0">
                <a:pos x="2397" y="60"/>
              </a:cxn>
              <a:cxn ang="0">
                <a:pos x="2114" y="9"/>
              </a:cxn>
              <a:cxn ang="0">
                <a:pos x="1820" y="2"/>
              </a:cxn>
              <a:cxn ang="0">
                <a:pos x="1533" y="39"/>
              </a:cxn>
              <a:cxn ang="0">
                <a:pos x="1260" y="116"/>
              </a:cxn>
              <a:cxn ang="0">
                <a:pos x="1005" y="231"/>
              </a:cxn>
              <a:cxn ang="0">
                <a:pos x="771" y="381"/>
              </a:cxn>
              <a:cxn ang="0">
                <a:pos x="563" y="562"/>
              </a:cxn>
              <a:cxn ang="0">
                <a:pos x="382" y="771"/>
              </a:cxn>
              <a:cxn ang="0">
                <a:pos x="232" y="1005"/>
              </a:cxn>
              <a:cxn ang="0">
                <a:pos x="117" y="1259"/>
              </a:cxn>
              <a:cxn ang="0">
                <a:pos x="39" y="1531"/>
              </a:cxn>
              <a:cxn ang="0">
                <a:pos x="2" y="1819"/>
              </a:cxn>
              <a:cxn ang="0">
                <a:pos x="10" y="2113"/>
              </a:cxn>
              <a:cxn ang="0">
                <a:pos x="60" y="2396"/>
              </a:cxn>
              <a:cxn ang="0">
                <a:pos x="151" y="2663"/>
              </a:cxn>
              <a:cxn ang="0">
                <a:pos x="278" y="2910"/>
              </a:cxn>
              <a:cxn ang="0">
                <a:pos x="439" y="3136"/>
              </a:cxn>
              <a:cxn ang="0">
                <a:pos x="630" y="3336"/>
              </a:cxn>
              <a:cxn ang="0">
                <a:pos x="847" y="3507"/>
              </a:cxn>
              <a:cxn ang="0">
                <a:pos x="1087" y="3646"/>
              </a:cxn>
              <a:cxn ang="0">
                <a:pos x="1349" y="3749"/>
              </a:cxn>
              <a:cxn ang="0">
                <a:pos x="1626" y="3813"/>
              </a:cxn>
              <a:cxn ang="0">
                <a:pos x="1918" y="3835"/>
              </a:cxn>
            </a:cxnLst>
            <a:rect l="0" t="0" r="r" b="b"/>
            <a:pathLst>
              <a:path w="3836" h="3835">
                <a:moveTo>
                  <a:pt x="1918" y="3835"/>
                </a:moveTo>
                <a:lnTo>
                  <a:pt x="2017" y="3832"/>
                </a:lnTo>
                <a:lnTo>
                  <a:pt x="2114" y="3825"/>
                </a:lnTo>
                <a:lnTo>
                  <a:pt x="2209" y="3813"/>
                </a:lnTo>
                <a:lnTo>
                  <a:pt x="2304" y="3797"/>
                </a:lnTo>
                <a:lnTo>
                  <a:pt x="2397" y="3774"/>
                </a:lnTo>
                <a:lnTo>
                  <a:pt x="2488" y="3749"/>
                </a:lnTo>
                <a:lnTo>
                  <a:pt x="2576" y="3718"/>
                </a:lnTo>
                <a:lnTo>
                  <a:pt x="2664" y="3685"/>
                </a:lnTo>
                <a:lnTo>
                  <a:pt x="2748" y="3646"/>
                </a:lnTo>
                <a:lnTo>
                  <a:pt x="2831" y="3603"/>
                </a:lnTo>
                <a:lnTo>
                  <a:pt x="2911" y="3557"/>
                </a:lnTo>
                <a:lnTo>
                  <a:pt x="2989" y="3507"/>
                </a:lnTo>
                <a:lnTo>
                  <a:pt x="3064" y="3453"/>
                </a:lnTo>
                <a:lnTo>
                  <a:pt x="3137" y="3396"/>
                </a:lnTo>
                <a:lnTo>
                  <a:pt x="3207" y="3336"/>
                </a:lnTo>
                <a:lnTo>
                  <a:pt x="3273" y="3273"/>
                </a:lnTo>
                <a:lnTo>
                  <a:pt x="3336" y="3206"/>
                </a:lnTo>
                <a:lnTo>
                  <a:pt x="3398" y="3136"/>
                </a:lnTo>
                <a:lnTo>
                  <a:pt x="3455" y="3064"/>
                </a:lnTo>
                <a:lnTo>
                  <a:pt x="3508" y="2989"/>
                </a:lnTo>
                <a:lnTo>
                  <a:pt x="3558" y="2910"/>
                </a:lnTo>
                <a:lnTo>
                  <a:pt x="3604" y="2831"/>
                </a:lnTo>
                <a:lnTo>
                  <a:pt x="3646" y="2748"/>
                </a:lnTo>
                <a:lnTo>
                  <a:pt x="3685" y="2663"/>
                </a:lnTo>
                <a:lnTo>
                  <a:pt x="3720" y="2576"/>
                </a:lnTo>
                <a:lnTo>
                  <a:pt x="3749" y="2486"/>
                </a:lnTo>
                <a:lnTo>
                  <a:pt x="3776" y="2396"/>
                </a:lnTo>
                <a:lnTo>
                  <a:pt x="3797" y="2303"/>
                </a:lnTo>
                <a:lnTo>
                  <a:pt x="3814" y="2209"/>
                </a:lnTo>
                <a:lnTo>
                  <a:pt x="3827" y="2113"/>
                </a:lnTo>
                <a:lnTo>
                  <a:pt x="3834" y="2015"/>
                </a:lnTo>
                <a:lnTo>
                  <a:pt x="3836" y="1918"/>
                </a:lnTo>
                <a:lnTo>
                  <a:pt x="3834" y="1819"/>
                </a:lnTo>
                <a:lnTo>
                  <a:pt x="3827" y="1722"/>
                </a:lnTo>
                <a:lnTo>
                  <a:pt x="3814" y="1626"/>
                </a:lnTo>
                <a:lnTo>
                  <a:pt x="3797" y="1531"/>
                </a:lnTo>
                <a:lnTo>
                  <a:pt x="3776" y="1439"/>
                </a:lnTo>
                <a:lnTo>
                  <a:pt x="3749" y="1348"/>
                </a:lnTo>
                <a:lnTo>
                  <a:pt x="3720" y="1259"/>
                </a:lnTo>
                <a:lnTo>
                  <a:pt x="3685" y="1172"/>
                </a:lnTo>
                <a:lnTo>
                  <a:pt x="3646" y="1087"/>
                </a:lnTo>
                <a:lnTo>
                  <a:pt x="3604" y="1005"/>
                </a:lnTo>
                <a:lnTo>
                  <a:pt x="3558" y="924"/>
                </a:lnTo>
                <a:lnTo>
                  <a:pt x="3508" y="847"/>
                </a:lnTo>
                <a:lnTo>
                  <a:pt x="3455" y="771"/>
                </a:lnTo>
                <a:lnTo>
                  <a:pt x="3398" y="699"/>
                </a:lnTo>
                <a:lnTo>
                  <a:pt x="3336" y="629"/>
                </a:lnTo>
                <a:lnTo>
                  <a:pt x="3273" y="562"/>
                </a:lnTo>
                <a:lnTo>
                  <a:pt x="3207" y="499"/>
                </a:lnTo>
                <a:lnTo>
                  <a:pt x="3137" y="438"/>
                </a:lnTo>
                <a:lnTo>
                  <a:pt x="3064" y="381"/>
                </a:lnTo>
                <a:lnTo>
                  <a:pt x="2989" y="328"/>
                </a:lnTo>
                <a:lnTo>
                  <a:pt x="2911" y="278"/>
                </a:lnTo>
                <a:lnTo>
                  <a:pt x="2831" y="231"/>
                </a:lnTo>
                <a:lnTo>
                  <a:pt x="2748" y="189"/>
                </a:lnTo>
                <a:lnTo>
                  <a:pt x="2664" y="151"/>
                </a:lnTo>
                <a:lnTo>
                  <a:pt x="2576" y="116"/>
                </a:lnTo>
                <a:lnTo>
                  <a:pt x="2488" y="85"/>
                </a:lnTo>
                <a:lnTo>
                  <a:pt x="2397" y="60"/>
                </a:lnTo>
                <a:lnTo>
                  <a:pt x="2304" y="39"/>
                </a:lnTo>
                <a:lnTo>
                  <a:pt x="2209" y="21"/>
                </a:lnTo>
                <a:lnTo>
                  <a:pt x="2114" y="9"/>
                </a:lnTo>
                <a:lnTo>
                  <a:pt x="2017" y="2"/>
                </a:lnTo>
                <a:lnTo>
                  <a:pt x="1918" y="0"/>
                </a:lnTo>
                <a:lnTo>
                  <a:pt x="1820" y="2"/>
                </a:lnTo>
                <a:lnTo>
                  <a:pt x="1722" y="9"/>
                </a:lnTo>
                <a:lnTo>
                  <a:pt x="1626" y="21"/>
                </a:lnTo>
                <a:lnTo>
                  <a:pt x="1533" y="39"/>
                </a:lnTo>
                <a:lnTo>
                  <a:pt x="1440" y="60"/>
                </a:lnTo>
                <a:lnTo>
                  <a:pt x="1349" y="85"/>
                </a:lnTo>
                <a:lnTo>
                  <a:pt x="1260" y="116"/>
                </a:lnTo>
                <a:lnTo>
                  <a:pt x="1173" y="151"/>
                </a:lnTo>
                <a:lnTo>
                  <a:pt x="1087" y="189"/>
                </a:lnTo>
                <a:lnTo>
                  <a:pt x="1005" y="231"/>
                </a:lnTo>
                <a:lnTo>
                  <a:pt x="924" y="278"/>
                </a:lnTo>
                <a:lnTo>
                  <a:pt x="847" y="328"/>
                </a:lnTo>
                <a:lnTo>
                  <a:pt x="771" y="381"/>
                </a:lnTo>
                <a:lnTo>
                  <a:pt x="699" y="438"/>
                </a:lnTo>
                <a:lnTo>
                  <a:pt x="630" y="499"/>
                </a:lnTo>
                <a:lnTo>
                  <a:pt x="563" y="562"/>
                </a:lnTo>
                <a:lnTo>
                  <a:pt x="499" y="629"/>
                </a:lnTo>
                <a:lnTo>
                  <a:pt x="439" y="699"/>
                </a:lnTo>
                <a:lnTo>
                  <a:pt x="382" y="771"/>
                </a:lnTo>
                <a:lnTo>
                  <a:pt x="328" y="847"/>
                </a:lnTo>
                <a:lnTo>
                  <a:pt x="278" y="924"/>
                </a:lnTo>
                <a:lnTo>
                  <a:pt x="232" y="1005"/>
                </a:lnTo>
                <a:lnTo>
                  <a:pt x="190" y="1087"/>
                </a:lnTo>
                <a:lnTo>
                  <a:pt x="151" y="1172"/>
                </a:lnTo>
                <a:lnTo>
                  <a:pt x="117" y="1259"/>
                </a:lnTo>
                <a:lnTo>
                  <a:pt x="87" y="1348"/>
                </a:lnTo>
                <a:lnTo>
                  <a:pt x="60" y="1439"/>
                </a:lnTo>
                <a:lnTo>
                  <a:pt x="39" y="1531"/>
                </a:lnTo>
                <a:lnTo>
                  <a:pt x="22" y="1626"/>
                </a:lnTo>
                <a:lnTo>
                  <a:pt x="10" y="1722"/>
                </a:lnTo>
                <a:lnTo>
                  <a:pt x="2" y="1819"/>
                </a:lnTo>
                <a:lnTo>
                  <a:pt x="0" y="1918"/>
                </a:lnTo>
                <a:lnTo>
                  <a:pt x="2" y="2015"/>
                </a:lnTo>
                <a:lnTo>
                  <a:pt x="10" y="2113"/>
                </a:lnTo>
                <a:lnTo>
                  <a:pt x="22" y="2209"/>
                </a:lnTo>
                <a:lnTo>
                  <a:pt x="39" y="2303"/>
                </a:lnTo>
                <a:lnTo>
                  <a:pt x="60" y="2396"/>
                </a:lnTo>
                <a:lnTo>
                  <a:pt x="87" y="2486"/>
                </a:lnTo>
                <a:lnTo>
                  <a:pt x="117" y="2576"/>
                </a:lnTo>
                <a:lnTo>
                  <a:pt x="151" y="2663"/>
                </a:lnTo>
                <a:lnTo>
                  <a:pt x="190" y="2748"/>
                </a:lnTo>
                <a:lnTo>
                  <a:pt x="232" y="2831"/>
                </a:lnTo>
                <a:lnTo>
                  <a:pt x="278" y="2910"/>
                </a:lnTo>
                <a:lnTo>
                  <a:pt x="328" y="2989"/>
                </a:lnTo>
                <a:lnTo>
                  <a:pt x="382" y="3064"/>
                </a:lnTo>
                <a:lnTo>
                  <a:pt x="439" y="3136"/>
                </a:lnTo>
                <a:lnTo>
                  <a:pt x="499" y="3206"/>
                </a:lnTo>
                <a:lnTo>
                  <a:pt x="563" y="3273"/>
                </a:lnTo>
                <a:lnTo>
                  <a:pt x="630" y="3336"/>
                </a:lnTo>
                <a:lnTo>
                  <a:pt x="699" y="3396"/>
                </a:lnTo>
                <a:lnTo>
                  <a:pt x="771" y="3453"/>
                </a:lnTo>
                <a:lnTo>
                  <a:pt x="847" y="3507"/>
                </a:lnTo>
                <a:lnTo>
                  <a:pt x="924" y="3557"/>
                </a:lnTo>
                <a:lnTo>
                  <a:pt x="1005" y="3603"/>
                </a:lnTo>
                <a:lnTo>
                  <a:pt x="1087" y="3646"/>
                </a:lnTo>
                <a:lnTo>
                  <a:pt x="1173" y="3685"/>
                </a:lnTo>
                <a:lnTo>
                  <a:pt x="1260" y="3718"/>
                </a:lnTo>
                <a:lnTo>
                  <a:pt x="1349" y="3749"/>
                </a:lnTo>
                <a:lnTo>
                  <a:pt x="1440" y="3774"/>
                </a:lnTo>
                <a:lnTo>
                  <a:pt x="1533" y="3797"/>
                </a:lnTo>
                <a:lnTo>
                  <a:pt x="1626" y="3813"/>
                </a:lnTo>
                <a:lnTo>
                  <a:pt x="1722" y="3825"/>
                </a:lnTo>
                <a:lnTo>
                  <a:pt x="1820" y="3832"/>
                </a:lnTo>
                <a:lnTo>
                  <a:pt x="1918" y="3835"/>
                </a:lnTo>
                <a:close/>
              </a:path>
            </a:pathLst>
          </a:custGeom>
          <a:solidFill>
            <a:srgbClr val="FF9933"/>
          </a:solidFill>
          <a:ln w="9525">
            <a:noFill/>
            <a:round/>
            <a:headEnd/>
            <a:tailEnd/>
          </a:ln>
        </p:spPr>
        <p:txBody>
          <a:bodyPr vert="horz" wrap="square" lIns="121888" tIns="60944" rIns="121888" bIns="60944" numCol="1" anchor="ctr" anchorCtr="0" compatLnSpc="1">
            <a:prstTxWarp prst="textNoShape">
              <a:avLst/>
            </a:prstTxWarp>
          </a:bodyPr>
          <a:lstStyle/>
          <a:p>
            <a:pPr algn="ctr">
              <a:buClr>
                <a:srgbClr val="A2A2A2"/>
              </a:buClr>
              <a:buSzPct val="70000"/>
              <a:buFont typeface="Monotype Sorts" pitchFamily="2" charset="2"/>
              <a:buNone/>
            </a:pPr>
            <a:r>
              <a:rPr lang="zh-CN" altLang="en-US" sz="1799" dirty="0">
                <a:solidFill>
                  <a:srgbClr val="000000"/>
                </a:solidFill>
                <a:latin typeface="Huawei Sans" panose="020C0503030203020204" pitchFamily="34" charset="0"/>
                <a:ea typeface="方正兰亭黑简体" panose="02000000000000000000" pitchFamily="2" charset="-122"/>
              </a:rPr>
              <a:t>集成</a:t>
            </a:r>
            <a:endParaRPr lang="en-US" altLang="zh-CN" sz="1799" dirty="0">
              <a:solidFill>
                <a:srgbClr val="000000"/>
              </a:solidFill>
              <a:latin typeface="Huawei Sans" panose="020C0503030203020204" pitchFamily="34" charset="0"/>
              <a:ea typeface="方正兰亭黑简体" panose="02000000000000000000" pitchFamily="2" charset="-122"/>
            </a:endParaRPr>
          </a:p>
        </p:txBody>
      </p:sp>
      <p:sp>
        <p:nvSpPr>
          <p:cNvPr id="4" name="矩形 3"/>
          <p:cNvSpPr/>
          <p:nvPr/>
        </p:nvSpPr>
        <p:spPr>
          <a:xfrm>
            <a:off x="672785" y="1020632"/>
            <a:ext cx="3980838" cy="1425340"/>
          </a:xfrm>
          <a:prstGeom prst="rect">
            <a:avLst/>
          </a:prstGeom>
        </p:spPr>
        <p:txBody>
          <a:bodyPr wrap="square">
            <a:spAutoFit/>
          </a:bodyPr>
          <a:lstStyle/>
          <a:p>
            <a:pPr>
              <a:lnSpc>
                <a:spcPct val="130000"/>
              </a:lnSpc>
              <a:defRPr/>
            </a:pPr>
            <a:r>
              <a:rPr lang="en-US" altLang="zh-CN" sz="1333" dirty="0">
                <a:solidFill>
                  <a:srgbClr val="C00000"/>
                </a:solidFill>
                <a:latin typeface="Huawei Sans" panose="020C0503030203020204" pitchFamily="34" charset="0"/>
                <a:ea typeface="方正兰亭黑简体" panose="02000000000000000000" pitchFamily="2" charset="-122"/>
              </a:rPr>
              <a:t>① CPU</a:t>
            </a:r>
            <a:r>
              <a:rPr lang="zh-CN" altLang="en-US" sz="1333" dirty="0">
                <a:solidFill>
                  <a:srgbClr val="C00000"/>
                </a:solidFill>
                <a:latin typeface="Huawei Sans" panose="020C0503030203020204" pitchFamily="34" charset="0"/>
                <a:ea typeface="方正兰亭黑简体" panose="02000000000000000000" pitchFamily="2" charset="-122"/>
              </a:rPr>
              <a:t>性能是关键：</a:t>
            </a:r>
            <a:endParaRPr lang="en-US" altLang="zh-CN" sz="1333" dirty="0">
              <a:solidFill>
                <a:srgbClr val="C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defRPr/>
            </a:pPr>
            <a:r>
              <a:rPr lang="zh-CN" altLang="en-US" sz="1333" dirty="0">
                <a:solidFill>
                  <a:srgbClr val="000000"/>
                </a:solidFill>
                <a:latin typeface="Huawei Sans" panose="020C0503030203020204" pitchFamily="34" charset="0"/>
                <a:ea typeface="方正兰亭黑简体" panose="02000000000000000000" pitchFamily="2" charset="-122"/>
              </a:rPr>
              <a:t>通过自研泰山核和多核，性能是</a:t>
            </a:r>
            <a:r>
              <a:rPr lang="en-US" altLang="zh-CN" sz="1333" dirty="0" err="1">
                <a:solidFill>
                  <a:srgbClr val="000000"/>
                </a:solidFill>
                <a:latin typeface="Huawei Sans" panose="020C0503030203020204" pitchFamily="34" charset="0"/>
                <a:ea typeface="方正兰亭黑简体" panose="02000000000000000000" pitchFamily="2" charset="-122"/>
              </a:rPr>
              <a:t>SkyLake</a:t>
            </a:r>
            <a:r>
              <a:rPr lang="en-US" altLang="zh-CN" sz="1333" dirty="0">
                <a:solidFill>
                  <a:srgbClr val="000000"/>
                </a:solidFill>
                <a:latin typeface="Huawei Sans" panose="020C0503030203020204" pitchFamily="34" charset="0"/>
                <a:ea typeface="方正兰亭黑简体" panose="02000000000000000000" pitchFamily="2" charset="-122"/>
              </a:rPr>
              <a:t> 6148</a:t>
            </a:r>
            <a:r>
              <a:rPr lang="zh-CN" altLang="en-US" sz="1333" dirty="0">
                <a:solidFill>
                  <a:srgbClr val="000000"/>
                </a:solidFill>
                <a:latin typeface="Huawei Sans" panose="020C0503030203020204" pitchFamily="34" charset="0"/>
                <a:ea typeface="方正兰亭黑简体" panose="02000000000000000000" pitchFamily="2" charset="-122"/>
              </a:rPr>
              <a:t>的</a:t>
            </a:r>
            <a:r>
              <a:rPr lang="en-US" altLang="zh-CN" sz="1333" dirty="0">
                <a:solidFill>
                  <a:srgbClr val="000000"/>
                </a:solidFill>
                <a:latin typeface="Huawei Sans" panose="020C0503030203020204" pitchFamily="34" charset="0"/>
                <a:ea typeface="方正兰亭黑简体" panose="02000000000000000000" pitchFamily="2" charset="-122"/>
              </a:rPr>
              <a:t>1.4</a:t>
            </a:r>
            <a:r>
              <a:rPr lang="zh-CN" altLang="en-US" sz="1333" dirty="0">
                <a:solidFill>
                  <a:srgbClr val="000000"/>
                </a:solidFill>
                <a:latin typeface="Huawei Sans" panose="020C0503030203020204" pitchFamily="34" charset="0"/>
                <a:ea typeface="方正兰亭黑简体" panose="02000000000000000000" pitchFamily="2" charset="-122"/>
              </a:rPr>
              <a:t>倍，达到</a:t>
            </a:r>
            <a:r>
              <a:rPr lang="zh-CN" altLang="en-US" sz="1333" dirty="0">
                <a:solidFill>
                  <a:srgbClr val="C00000"/>
                </a:solidFill>
                <a:latin typeface="Huawei Sans" panose="020C0503030203020204" pitchFamily="34" charset="0"/>
                <a:ea typeface="方正兰亭黑简体" panose="02000000000000000000" pitchFamily="2" charset="-122"/>
              </a:rPr>
              <a:t>下一代</a:t>
            </a:r>
            <a:r>
              <a:rPr lang="en-US" altLang="zh-CN" sz="1333" dirty="0">
                <a:solidFill>
                  <a:srgbClr val="C00000"/>
                </a:solidFill>
                <a:latin typeface="Huawei Sans" panose="020C0503030203020204" pitchFamily="34" charset="0"/>
                <a:ea typeface="方正兰亭黑简体" panose="02000000000000000000" pitchFamily="2" charset="-122"/>
              </a:rPr>
              <a:t>XEON V6</a:t>
            </a:r>
            <a:r>
              <a:rPr lang="zh-CN" altLang="en-US" sz="1333" dirty="0">
                <a:solidFill>
                  <a:srgbClr val="C00000"/>
                </a:solidFill>
                <a:latin typeface="Huawei Sans" panose="020C0503030203020204" pitchFamily="34" charset="0"/>
                <a:ea typeface="方正兰亭黑简体" panose="02000000000000000000" pitchFamily="2" charset="-122"/>
              </a:rPr>
              <a:t>性能。</a:t>
            </a:r>
            <a:endParaRPr lang="en-US" altLang="zh-CN" sz="1333" dirty="0">
              <a:solidFill>
                <a:srgbClr val="C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defRPr/>
            </a:pPr>
            <a:r>
              <a:rPr lang="zh-CN" altLang="en-US" sz="1333" dirty="0">
                <a:solidFill>
                  <a:srgbClr val="000000"/>
                </a:solidFill>
                <a:latin typeface="Huawei Sans" panose="020C0503030203020204" pitchFamily="34" charset="0"/>
                <a:ea typeface="方正兰亭黑简体" panose="02000000000000000000" pitchFamily="2" charset="-122"/>
              </a:rPr>
              <a:t>多</a:t>
            </a:r>
            <a:r>
              <a:rPr lang="en-US" altLang="zh-CN" sz="1333" dirty="0">
                <a:solidFill>
                  <a:srgbClr val="000000"/>
                </a:solidFill>
                <a:latin typeface="Huawei Sans" panose="020C0503030203020204" pitchFamily="34" charset="0"/>
                <a:ea typeface="方正兰亭黑简体" panose="02000000000000000000" pitchFamily="2" charset="-122"/>
              </a:rPr>
              <a:t>P</a:t>
            </a:r>
            <a:r>
              <a:rPr lang="zh-CN" altLang="en-US" sz="1333" dirty="0">
                <a:solidFill>
                  <a:srgbClr val="000000"/>
                </a:solidFill>
                <a:latin typeface="Huawei Sans" panose="020C0503030203020204" pitchFamily="34" charset="0"/>
                <a:ea typeface="方正兰亭黑简体" panose="02000000000000000000" pitchFamily="2" charset="-122"/>
              </a:rPr>
              <a:t>架构支撑产品性能扩展。</a:t>
            </a:r>
            <a:endParaRPr lang="en-US" altLang="zh-CN" sz="1333"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zh-CN" altLang="en-US" sz="1333" dirty="0">
                <a:solidFill>
                  <a:srgbClr val="000000"/>
                </a:solidFill>
                <a:latin typeface="Huawei Sans" panose="020C0503030203020204" pitchFamily="34" charset="0"/>
                <a:ea typeface="方正兰亭黑简体" panose="02000000000000000000" pitchFamily="2" charset="-122"/>
              </a:rPr>
              <a:t>性能不低于友商的同时，保持</a:t>
            </a:r>
            <a:r>
              <a:rPr lang="en-US" altLang="zh-CN" sz="1333" dirty="0">
                <a:solidFill>
                  <a:srgbClr val="C00000"/>
                </a:solidFill>
                <a:latin typeface="Huawei Sans" panose="020C0503030203020204" pitchFamily="34" charset="0"/>
                <a:ea typeface="方正兰亭黑简体" panose="02000000000000000000" pitchFamily="2" charset="-122"/>
              </a:rPr>
              <a:t>26%+</a:t>
            </a:r>
            <a:r>
              <a:rPr lang="zh-CN" altLang="en-US" sz="1333" dirty="0">
                <a:solidFill>
                  <a:srgbClr val="000000"/>
                </a:solidFill>
                <a:latin typeface="Huawei Sans" panose="020C0503030203020204" pitchFamily="34" charset="0"/>
                <a:ea typeface="方正兰亭黑简体" panose="02000000000000000000" pitchFamily="2" charset="-122"/>
              </a:rPr>
              <a:t>功耗优势。</a:t>
            </a:r>
            <a:endParaRPr lang="en-US" altLang="zh-CN" sz="1333" dirty="0">
              <a:solidFill>
                <a:srgbClr val="C00000"/>
              </a:solidFill>
              <a:latin typeface="Huawei Sans" panose="020C0503030203020204" pitchFamily="34" charset="0"/>
              <a:ea typeface="方正兰亭黑简体" panose="02000000000000000000" pitchFamily="2" charset="-122"/>
            </a:endParaRPr>
          </a:p>
        </p:txBody>
      </p:sp>
      <p:sp>
        <p:nvSpPr>
          <p:cNvPr id="7" name="矩形 6"/>
          <p:cNvSpPr/>
          <p:nvPr/>
        </p:nvSpPr>
        <p:spPr>
          <a:xfrm>
            <a:off x="668506" y="3742059"/>
            <a:ext cx="4503578" cy="892128"/>
          </a:xfrm>
          <a:prstGeom prst="rect">
            <a:avLst/>
          </a:prstGeom>
        </p:spPr>
        <p:txBody>
          <a:bodyPr wrap="square">
            <a:spAutoFit/>
          </a:bodyPr>
          <a:lstStyle/>
          <a:p>
            <a:pPr>
              <a:lnSpc>
                <a:spcPct val="130000"/>
              </a:lnSpc>
            </a:pPr>
            <a:r>
              <a:rPr lang="en-US" altLang="zh-CN" sz="1333" dirty="0">
                <a:solidFill>
                  <a:srgbClr val="C00000"/>
                </a:solidFill>
                <a:latin typeface="Huawei Sans" panose="020C0503030203020204" pitchFamily="34" charset="0"/>
                <a:ea typeface="方正兰亭黑简体" panose="02000000000000000000" pitchFamily="2" charset="-122"/>
              </a:rPr>
              <a:t>② SoC</a:t>
            </a:r>
            <a:r>
              <a:rPr lang="zh-CN" altLang="en-US" sz="1333" dirty="0">
                <a:solidFill>
                  <a:srgbClr val="C00000"/>
                </a:solidFill>
                <a:latin typeface="Huawei Sans" panose="020C0503030203020204" pitchFamily="34" charset="0"/>
                <a:ea typeface="方正兰亭黑简体" panose="02000000000000000000" pitchFamily="2" charset="-122"/>
              </a:rPr>
              <a:t>高度集成</a:t>
            </a:r>
            <a:r>
              <a:rPr lang="zh-CN" altLang="en-US" sz="1333" dirty="0">
                <a:solidFill>
                  <a:srgbClr val="000000"/>
                </a:solidFill>
                <a:latin typeface="Huawei Sans" panose="020C0503030203020204" pitchFamily="34" charset="0"/>
                <a:ea typeface="方正兰亭黑简体" panose="02000000000000000000" pitchFamily="2" charset="-122"/>
              </a:rPr>
              <a:t>：丰富的</a:t>
            </a:r>
            <a:r>
              <a:rPr lang="en-US" altLang="zh-CN" sz="1333" dirty="0">
                <a:solidFill>
                  <a:srgbClr val="000000"/>
                </a:solidFill>
                <a:latin typeface="Huawei Sans" panose="020C0503030203020204" pitchFamily="34" charset="0"/>
                <a:ea typeface="方正兰亭黑简体" panose="02000000000000000000" pitchFamily="2" charset="-122"/>
              </a:rPr>
              <a:t>IO</a:t>
            </a:r>
            <a:r>
              <a:rPr lang="zh-CN" altLang="en-US" sz="1333" dirty="0">
                <a:solidFill>
                  <a:srgbClr val="000000"/>
                </a:solidFill>
                <a:latin typeface="Huawei Sans" panose="020C0503030203020204" pitchFamily="34" charset="0"/>
                <a:ea typeface="方正兰亭黑简体" panose="02000000000000000000" pitchFamily="2" charset="-122"/>
              </a:rPr>
              <a:t>接口，支撑硬件极简设计</a:t>
            </a:r>
            <a:endParaRPr lang="en-US" altLang="zh-CN" sz="1333"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en-US" altLang="zh-CN" sz="1333" dirty="0">
                <a:solidFill>
                  <a:srgbClr val="000000"/>
                </a:solidFill>
                <a:latin typeface="Huawei Sans" panose="020C0503030203020204" pitchFamily="34" charset="0"/>
                <a:ea typeface="方正兰亭黑简体" panose="02000000000000000000" pitchFamily="2" charset="-122"/>
              </a:rPr>
              <a:t>8 Channel DDR4</a:t>
            </a:r>
            <a:r>
              <a:rPr lang="zh-CN" altLang="en-US" sz="1333" dirty="0">
                <a:solidFill>
                  <a:srgbClr val="000000"/>
                </a:solidFill>
                <a:latin typeface="Huawei Sans" panose="020C0503030203020204" pitchFamily="34" charset="0"/>
                <a:ea typeface="方正兰亭黑简体" panose="02000000000000000000" pitchFamily="2" charset="-122"/>
              </a:rPr>
              <a:t>。</a:t>
            </a:r>
            <a:endParaRPr lang="en-US" altLang="zh-CN" sz="1333"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en-US" altLang="zh-CN" sz="1333" dirty="0">
                <a:solidFill>
                  <a:srgbClr val="000000"/>
                </a:solidFill>
                <a:latin typeface="Huawei Sans" panose="020C0503030203020204" pitchFamily="34" charset="0"/>
                <a:ea typeface="方正兰亭黑简体" panose="02000000000000000000" pitchFamily="2" charset="-122"/>
              </a:rPr>
              <a:t>PCIe4.0</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100GE</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SAS3.0</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NVME</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RoCE </a:t>
            </a:r>
            <a:r>
              <a:rPr lang="en-US" altLang="zh-CN" sz="1333" dirty="0" smtClean="0">
                <a:solidFill>
                  <a:srgbClr val="000000"/>
                </a:solidFill>
                <a:latin typeface="Huawei Sans" panose="020C0503030203020204" pitchFamily="34" charset="0"/>
                <a:ea typeface="方正兰亭黑简体" panose="02000000000000000000" pitchFamily="2" charset="-122"/>
              </a:rPr>
              <a:t>v2</a:t>
            </a:r>
            <a:endParaRPr lang="en-US" altLang="zh-CN" sz="1333" dirty="0">
              <a:solidFill>
                <a:srgbClr val="000000"/>
              </a:solidFill>
              <a:latin typeface="Huawei Sans" panose="020C0503030203020204" pitchFamily="34" charset="0"/>
              <a:ea typeface="方正兰亭黑简体" panose="02000000000000000000" pitchFamily="2" charset="-122"/>
            </a:endParaRPr>
          </a:p>
        </p:txBody>
      </p:sp>
      <p:sp>
        <p:nvSpPr>
          <p:cNvPr id="228" name="矩形 227"/>
          <p:cNvSpPr/>
          <p:nvPr/>
        </p:nvSpPr>
        <p:spPr>
          <a:xfrm>
            <a:off x="7376046" y="1194159"/>
            <a:ext cx="3832554" cy="2012143"/>
          </a:xfrm>
          <a:prstGeom prst="rect">
            <a:avLst/>
          </a:prstGeom>
        </p:spPr>
        <p:txBody>
          <a:bodyPr wrap="square">
            <a:spAutoFit/>
          </a:bodyPr>
          <a:lstStyle/>
          <a:p>
            <a:pPr>
              <a:lnSpc>
                <a:spcPct val="130000"/>
              </a:lnSpc>
            </a:pPr>
            <a:r>
              <a:rPr lang="zh-CN" altLang="en-US" sz="1467" dirty="0" smtClean="0">
                <a:solidFill>
                  <a:srgbClr val="C00000"/>
                </a:solidFill>
                <a:latin typeface="Huawei Sans" panose="020C0503030203020204" pitchFamily="34" charset="0"/>
                <a:ea typeface="方正兰亭黑简体" panose="02000000000000000000" pitchFamily="2" charset="-122"/>
              </a:rPr>
              <a:t>③ 芯片</a:t>
            </a:r>
            <a:r>
              <a:rPr lang="zh-CN" altLang="en-US" sz="1467" dirty="0">
                <a:solidFill>
                  <a:srgbClr val="C00000"/>
                </a:solidFill>
                <a:latin typeface="Huawei Sans" panose="020C0503030203020204" pitchFamily="34" charset="0"/>
                <a:ea typeface="方正兰亭黑简体" panose="02000000000000000000" pitchFamily="2" charset="-122"/>
              </a:rPr>
              <a:t>和产品</a:t>
            </a:r>
            <a:r>
              <a:rPr lang="en-US" altLang="zh-CN" sz="1467" dirty="0">
                <a:solidFill>
                  <a:srgbClr val="C00000"/>
                </a:solidFill>
                <a:latin typeface="Huawei Sans" panose="020C0503030203020204" pitchFamily="34" charset="0"/>
                <a:ea typeface="方正兰亭黑简体" panose="02000000000000000000" pitchFamily="2" charset="-122"/>
              </a:rPr>
              <a:t>Co-Design</a:t>
            </a:r>
            <a:r>
              <a:rPr lang="zh-CN" altLang="en-US" sz="1467" dirty="0">
                <a:solidFill>
                  <a:srgbClr val="C00000"/>
                </a:solidFill>
                <a:latin typeface="Huawei Sans" panose="020C0503030203020204" pitchFamily="34" charset="0"/>
                <a:ea typeface="方正兰亭黑简体" panose="02000000000000000000" pitchFamily="2" charset="-122"/>
              </a:rPr>
              <a:t>，架构创新：</a:t>
            </a:r>
            <a:r>
              <a:rPr lang="en-US" altLang="zh-CN" sz="1467" dirty="0">
                <a:solidFill>
                  <a:srgbClr val="000000"/>
                </a:solidFill>
                <a:latin typeface="Huawei Sans" panose="020C0503030203020204" pitchFamily="34" charset="0"/>
                <a:ea typeface="方正兰亭黑简体" panose="02000000000000000000" pitchFamily="2" charset="-122"/>
              </a:rPr>
              <a:t>X86</a:t>
            </a:r>
            <a:r>
              <a:rPr lang="zh-CN" altLang="en-US" sz="1467" dirty="0">
                <a:solidFill>
                  <a:srgbClr val="000000"/>
                </a:solidFill>
                <a:latin typeface="Huawei Sans" panose="020C0503030203020204" pitchFamily="34" charset="0"/>
                <a:ea typeface="方正兰亭黑简体" panose="02000000000000000000" pitchFamily="2" charset="-122"/>
              </a:rPr>
              <a:t>性能提升乏力，异构加速卸载成为常态</a:t>
            </a:r>
            <a:endParaRPr lang="en-US" altLang="zh-CN" sz="1467"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zh-CN" altLang="en-US" sz="1333" dirty="0">
                <a:solidFill>
                  <a:srgbClr val="000000"/>
                </a:solidFill>
                <a:latin typeface="Huawei Sans" panose="020C0503030203020204" pitchFamily="34" charset="0"/>
                <a:ea typeface="方正兰亭黑简体" panose="02000000000000000000" pitchFamily="2" charset="-122"/>
              </a:rPr>
              <a:t>内置</a:t>
            </a:r>
            <a:r>
              <a:rPr lang="en-US" altLang="zh-CN" sz="1333" dirty="0">
                <a:solidFill>
                  <a:srgbClr val="000000"/>
                </a:solidFill>
                <a:latin typeface="Huawei Sans" panose="020C0503030203020204" pitchFamily="34" charset="0"/>
                <a:ea typeface="方正兰亭黑简体" panose="02000000000000000000" pitchFamily="2" charset="-122"/>
              </a:rPr>
              <a:t>RAID</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RSA/SEC</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GZIP</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EC</a:t>
            </a:r>
            <a:r>
              <a:rPr lang="zh-CN" altLang="en-US" sz="1333" dirty="0">
                <a:solidFill>
                  <a:srgbClr val="000000"/>
                </a:solidFill>
                <a:latin typeface="Huawei Sans" panose="020C0503030203020204" pitchFamily="34" charset="0"/>
                <a:ea typeface="方正兰亭黑简体" panose="02000000000000000000" pitchFamily="2" charset="-122"/>
              </a:rPr>
              <a:t>、重删、</a:t>
            </a:r>
            <a:r>
              <a:rPr lang="en-US" altLang="zh-CN" sz="1333" dirty="0">
                <a:solidFill>
                  <a:srgbClr val="000000"/>
                </a:solidFill>
                <a:latin typeface="Huawei Sans" panose="020C0503030203020204" pitchFamily="34" charset="0"/>
                <a:ea typeface="方正兰亭黑简体" panose="02000000000000000000" pitchFamily="2" charset="-122"/>
              </a:rPr>
              <a:t>POE</a:t>
            </a:r>
            <a:r>
              <a:rPr lang="zh-CN" altLang="en-US" sz="1333" dirty="0">
                <a:solidFill>
                  <a:srgbClr val="000000"/>
                </a:solidFill>
                <a:latin typeface="Huawei Sans" panose="020C0503030203020204" pitchFamily="34" charset="0"/>
                <a:ea typeface="方正兰亭黑简体" panose="02000000000000000000" pitchFamily="2" charset="-122"/>
              </a:rPr>
              <a:t>加速，为产品提供</a:t>
            </a:r>
            <a:r>
              <a:rPr lang="en-US" altLang="zh-CN" sz="1333" dirty="0">
                <a:solidFill>
                  <a:srgbClr val="000000"/>
                </a:solidFill>
                <a:latin typeface="Huawei Sans" panose="020C0503030203020204" pitchFamily="34" charset="0"/>
                <a:ea typeface="方正兰亭黑简体" panose="02000000000000000000" pitchFamily="2" charset="-122"/>
              </a:rPr>
              <a:t>In-Line</a:t>
            </a:r>
            <a:r>
              <a:rPr lang="zh-CN" altLang="en-US" sz="1333" dirty="0">
                <a:solidFill>
                  <a:srgbClr val="000000"/>
                </a:solidFill>
                <a:latin typeface="Huawei Sans" panose="020C0503030203020204" pitchFamily="34" charset="0"/>
                <a:ea typeface="方正兰亭黑简体" panose="02000000000000000000" pitchFamily="2" charset="-122"/>
              </a:rPr>
              <a:t>业务加速，免锁队列和</a:t>
            </a:r>
            <a:r>
              <a:rPr lang="en-US" altLang="zh-CN" sz="1333" dirty="0">
                <a:solidFill>
                  <a:srgbClr val="000000"/>
                </a:solidFill>
                <a:latin typeface="Huawei Sans" panose="020C0503030203020204" pitchFamily="34" charset="0"/>
                <a:ea typeface="方正兰亭黑简体" panose="02000000000000000000" pitchFamily="2" charset="-122"/>
              </a:rPr>
              <a:t>SSD NVMe DMA</a:t>
            </a:r>
            <a:r>
              <a:rPr lang="zh-CN" altLang="en-US" sz="1333" dirty="0">
                <a:solidFill>
                  <a:srgbClr val="000000"/>
                </a:solidFill>
                <a:latin typeface="Huawei Sans" panose="020C0503030203020204" pitchFamily="34" charset="0"/>
                <a:ea typeface="方正兰亭黑简体" panose="02000000000000000000" pitchFamily="2" charset="-122"/>
              </a:rPr>
              <a:t>加速。 </a:t>
            </a:r>
            <a:endParaRPr lang="en-US" altLang="zh-CN" sz="1333"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zh-CN" altLang="en-US" sz="1333" dirty="0">
                <a:solidFill>
                  <a:srgbClr val="000000"/>
                </a:solidFill>
                <a:latin typeface="Huawei Sans" panose="020C0503030203020204" pitchFamily="34" charset="0"/>
                <a:ea typeface="方正兰亭黑简体" panose="02000000000000000000" pitchFamily="2" charset="-122"/>
              </a:rPr>
              <a:t>外接扩展加速</a:t>
            </a:r>
            <a:r>
              <a:rPr lang="en-US" altLang="zh-CN" sz="1333" dirty="0">
                <a:solidFill>
                  <a:srgbClr val="000000"/>
                </a:solidFill>
                <a:latin typeface="Huawei Sans" panose="020C0503030203020204" pitchFamily="34" charset="0"/>
                <a:ea typeface="方正兰亭黑简体" panose="02000000000000000000" pitchFamily="2" charset="-122"/>
              </a:rPr>
              <a:t>(CCIX</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SDI)</a:t>
            </a:r>
            <a:r>
              <a:rPr lang="zh-CN" altLang="en-US" sz="1333" dirty="0">
                <a:solidFill>
                  <a:srgbClr val="000000"/>
                </a:solidFill>
                <a:latin typeface="Huawei Sans" panose="020C0503030203020204" pitchFamily="34" charset="0"/>
                <a:ea typeface="方正兰亭黑简体" panose="02000000000000000000" pitchFamily="2" charset="-122"/>
              </a:rPr>
              <a:t>， 承载存储和云业务卸载架构创新。</a:t>
            </a:r>
          </a:p>
        </p:txBody>
      </p:sp>
      <p:sp>
        <p:nvSpPr>
          <p:cNvPr id="138" name="Rectangle 26"/>
          <p:cNvSpPr>
            <a:spLocks noChangeArrowheads="1"/>
          </p:cNvSpPr>
          <p:nvPr/>
        </p:nvSpPr>
        <p:spPr bwMode="auto">
          <a:xfrm>
            <a:off x="4957154" y="4009097"/>
            <a:ext cx="480867" cy="18142"/>
          </a:xfrm>
          <a:prstGeom prst="rect">
            <a:avLst/>
          </a:prstGeom>
          <a:solidFill>
            <a:srgbClr val="FF9933"/>
          </a:solidFill>
          <a:ln w="9525">
            <a:noFill/>
            <a:miter lim="800000"/>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27" name="Rectangle 22"/>
          <p:cNvSpPr>
            <a:spLocks noChangeArrowheads="1"/>
          </p:cNvSpPr>
          <p:nvPr/>
        </p:nvSpPr>
        <p:spPr bwMode="auto">
          <a:xfrm rot="5400000">
            <a:off x="4746887" y="4233968"/>
            <a:ext cx="430320" cy="18142"/>
          </a:xfrm>
          <a:prstGeom prst="rect">
            <a:avLst/>
          </a:prstGeom>
          <a:solidFill>
            <a:srgbClr val="FF9933"/>
          </a:solidFill>
          <a:ln w="12700">
            <a:noFill/>
            <a:miter lim="800000"/>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pic>
        <p:nvPicPr>
          <p:cNvPr id="8" name="图片 7"/>
          <p:cNvPicPr>
            <a:picLocks noChangeAspect="1"/>
          </p:cNvPicPr>
          <p:nvPr/>
        </p:nvPicPr>
        <p:blipFill>
          <a:blip r:embed="rId3"/>
          <a:stretch>
            <a:fillRect/>
          </a:stretch>
        </p:blipFill>
        <p:spPr>
          <a:xfrm>
            <a:off x="6218886" y="4081043"/>
            <a:ext cx="5193000" cy="2096866"/>
          </a:xfrm>
          <a:prstGeom prst="rect">
            <a:avLst/>
          </a:prstGeom>
        </p:spPr>
      </p:pic>
      <p:pic>
        <p:nvPicPr>
          <p:cNvPr id="10" name="图片 9"/>
          <p:cNvPicPr>
            <a:picLocks noChangeAspect="1"/>
          </p:cNvPicPr>
          <p:nvPr/>
        </p:nvPicPr>
        <p:blipFill>
          <a:blip r:embed="rId4"/>
          <a:stretch>
            <a:fillRect/>
          </a:stretch>
        </p:blipFill>
        <p:spPr>
          <a:xfrm>
            <a:off x="760313" y="4601762"/>
            <a:ext cx="3504611" cy="1602784"/>
          </a:xfrm>
          <a:prstGeom prst="rect">
            <a:avLst/>
          </a:prstGeom>
        </p:spPr>
      </p:pic>
      <p:pic>
        <p:nvPicPr>
          <p:cNvPr id="5" name="图片 4"/>
          <p:cNvPicPr>
            <a:picLocks noChangeAspect="1"/>
          </p:cNvPicPr>
          <p:nvPr/>
        </p:nvPicPr>
        <p:blipFill>
          <a:blip r:embed="rId5"/>
          <a:stretch>
            <a:fillRect/>
          </a:stretch>
        </p:blipFill>
        <p:spPr>
          <a:xfrm>
            <a:off x="751676" y="2436187"/>
            <a:ext cx="3492139" cy="1333292"/>
          </a:xfrm>
          <a:prstGeom prst="rect">
            <a:avLst/>
          </a:prstGeom>
        </p:spPr>
      </p:pic>
      <p:sp>
        <p:nvSpPr>
          <p:cNvPr id="2" name="标题 1"/>
          <p:cNvSpPr>
            <a:spLocks noGrp="1"/>
          </p:cNvSpPr>
          <p:nvPr>
            <p:ph type="title"/>
          </p:nvPr>
        </p:nvSpPr>
        <p:spPr/>
        <p:txBody>
          <a:bodyPr/>
          <a:lstStyle/>
          <a:p>
            <a:r>
              <a:rPr lang="zh-CN" altLang="en-US" sz="3400" dirty="0"/>
              <a:t>鲲鹏</a:t>
            </a:r>
            <a:r>
              <a:rPr lang="en-US" altLang="zh-CN" sz="3400" dirty="0" smtClean="0"/>
              <a:t>920</a:t>
            </a:r>
            <a:r>
              <a:rPr lang="zh-CN" altLang="en-US" sz="3400" dirty="0" smtClean="0"/>
              <a:t>芯片概览：</a:t>
            </a:r>
            <a:r>
              <a:rPr lang="zh-CN" altLang="en-US" sz="3400" dirty="0"/>
              <a:t>高性能、高集成、异构加速</a:t>
            </a:r>
          </a:p>
        </p:txBody>
      </p:sp>
      <p:sp>
        <p:nvSpPr>
          <p:cNvPr id="137" name="Rectangle 25"/>
          <p:cNvSpPr>
            <a:spLocks noChangeArrowheads="1"/>
          </p:cNvSpPr>
          <p:nvPr/>
        </p:nvSpPr>
        <p:spPr bwMode="auto">
          <a:xfrm flipV="1">
            <a:off x="6218886" y="3206301"/>
            <a:ext cx="513799" cy="45719"/>
          </a:xfrm>
          <a:prstGeom prst="rect">
            <a:avLst/>
          </a:prstGeom>
          <a:solidFill>
            <a:srgbClr val="FFE2B8"/>
          </a:solidFill>
          <a:ln w="9525">
            <a:noFill/>
            <a:miter lim="800000"/>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597583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副标题 1"/>
          <p:cNvSpPr txBox="1">
            <a:spLocks/>
          </p:cNvSpPr>
          <p:nvPr/>
        </p:nvSpPr>
        <p:spPr>
          <a:xfrm>
            <a:off x="1654531" y="5414693"/>
            <a:ext cx="1822113" cy="462102"/>
          </a:xfrm>
          <a:prstGeom prst="rect">
            <a:avLst/>
          </a:prstGeom>
        </p:spPr>
        <p:txBody>
          <a:bodyPr lIns="0" tIns="0" rIns="0" bIns="0" anchor="t">
            <a:normAutofit/>
          </a:bodyPr>
          <a:lstStyle>
            <a:lvl1pPr marL="0" indent="0" algn="l" defTabSz="1187798" rtl="0" eaLnBrk="1" latinLnBrk="0" hangingPunct="1">
              <a:lnSpc>
                <a:spcPts val="3430"/>
              </a:lnSpc>
              <a:spcBef>
                <a:spcPts val="0"/>
              </a:spcBef>
              <a:buFont typeface="Arial" panose="020B0604020202020204"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algn="ctr" fontAlgn="t">
              <a:spcAft>
                <a:spcPct val="0"/>
              </a:spcAft>
            </a:pPr>
            <a:r>
              <a:rPr lang="zh-CN" altLang="en-US" sz="15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高集成：</a:t>
            </a:r>
            <a:r>
              <a:rPr lang="en-US" altLang="zh-CN" sz="1599"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4in1</a:t>
            </a:r>
          </a:p>
        </p:txBody>
      </p:sp>
      <p:grpSp>
        <p:nvGrpSpPr>
          <p:cNvPr id="51" name="组合 50"/>
          <p:cNvGrpSpPr/>
          <p:nvPr/>
        </p:nvGrpSpPr>
        <p:grpSpPr>
          <a:xfrm>
            <a:off x="3966504" y="1530598"/>
            <a:ext cx="5873655" cy="4005603"/>
            <a:chOff x="881594" y="2244456"/>
            <a:chExt cx="4252657" cy="2805099"/>
          </a:xfrm>
        </p:grpSpPr>
        <p:grpSp>
          <p:nvGrpSpPr>
            <p:cNvPr id="52" name="成组"/>
            <p:cNvGrpSpPr/>
            <p:nvPr/>
          </p:nvGrpSpPr>
          <p:grpSpPr>
            <a:xfrm>
              <a:off x="881594" y="2244456"/>
              <a:ext cx="4252657" cy="2805099"/>
              <a:chOff x="0" y="0"/>
              <a:chExt cx="8818052" cy="5816485"/>
            </a:xfrm>
          </p:grpSpPr>
          <p:sp>
            <p:nvSpPr>
              <p:cNvPr id="108" name="矩形"/>
              <p:cNvSpPr/>
              <p:nvPr/>
            </p:nvSpPr>
            <p:spPr>
              <a:xfrm>
                <a:off x="13122" y="4267561"/>
                <a:ext cx="8802584" cy="1548924"/>
              </a:xfrm>
              <a:prstGeom prst="rect">
                <a:avLst/>
              </a:prstGeom>
              <a:gradFill flip="none" rotWithShape="1">
                <a:gsLst>
                  <a:gs pos="0">
                    <a:srgbClr val="30B5C5">
                      <a:alpha val="0"/>
                    </a:srgbClr>
                  </a:gs>
                  <a:gs pos="100000">
                    <a:srgbClr val="30B5C5">
                      <a:alpha val="15000"/>
                    </a:srgbClr>
                  </a:gs>
                </a:gsLst>
                <a:lin ang="16200000" scaled="0"/>
              </a:gradFill>
              <a:ln w="3175" cap="flat">
                <a:noFill/>
                <a:miter lim="400000"/>
              </a:ln>
              <a:effectLst/>
            </p:spPr>
            <p:txBody>
              <a:bodyPr wrap="square" lIns="15413" tIns="15413" rIns="15413" bIns="15413" numCol="1" anchor="ctr">
                <a:noAutofit/>
              </a:bodyPr>
              <a:lstStyle/>
              <a:p>
                <a:pPr defTabSz="1087990" fontAlgn="t" hangingPunct="0">
                  <a:spcBef>
                    <a:spcPct val="0"/>
                  </a:spcBef>
                  <a:spcAft>
                    <a:spcPct val="0"/>
                  </a:spcAft>
                  <a:defRPr sz="2200" b="0">
                    <a:solidFill>
                      <a:srgbClr val="000000"/>
                    </a:solidFill>
                    <a:latin typeface="Arial"/>
                    <a:ea typeface="Arial"/>
                    <a:cs typeface="Arial"/>
                    <a:sym typeface="Arial"/>
                  </a:defRPr>
                </a:pPr>
                <a:endParaRPr sz="15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sp>
            <p:nvSpPr>
              <p:cNvPr id="109" name="形状"/>
              <p:cNvSpPr/>
              <p:nvPr/>
            </p:nvSpPr>
            <p:spPr>
              <a:xfrm>
                <a:off x="10776" y="3278488"/>
                <a:ext cx="8807277" cy="963881"/>
              </a:xfrm>
              <a:custGeom>
                <a:avLst/>
                <a:gdLst/>
                <a:ahLst/>
                <a:cxnLst>
                  <a:cxn ang="0">
                    <a:pos x="wd2" y="hd2"/>
                  </a:cxn>
                  <a:cxn ang="5400000">
                    <a:pos x="wd2" y="hd2"/>
                  </a:cxn>
                  <a:cxn ang="10800000">
                    <a:pos x="wd2" y="hd2"/>
                  </a:cxn>
                  <a:cxn ang="16200000">
                    <a:pos x="wd2" y="hd2"/>
                  </a:cxn>
                </a:cxnLst>
                <a:rect l="0" t="0" r="r" b="b"/>
                <a:pathLst>
                  <a:path w="21600" h="21600" extrusionOk="0">
                    <a:moveTo>
                      <a:pt x="5112" y="803"/>
                    </a:moveTo>
                    <a:lnTo>
                      <a:pt x="0" y="21545"/>
                    </a:lnTo>
                    <a:lnTo>
                      <a:pt x="21600" y="21600"/>
                    </a:lnTo>
                    <a:lnTo>
                      <a:pt x="16523" y="0"/>
                    </a:lnTo>
                    <a:lnTo>
                      <a:pt x="5112" y="803"/>
                    </a:lnTo>
                    <a:close/>
                  </a:path>
                </a:pathLst>
              </a:custGeom>
              <a:gradFill flip="none" rotWithShape="1">
                <a:gsLst>
                  <a:gs pos="0">
                    <a:srgbClr val="30B5C5">
                      <a:alpha val="0"/>
                    </a:srgbClr>
                  </a:gs>
                  <a:gs pos="100000">
                    <a:srgbClr val="30B5C5">
                      <a:alpha val="15000"/>
                    </a:srgbClr>
                  </a:gs>
                </a:gsLst>
                <a:lin ang="5400000" scaled="0"/>
              </a:gradFill>
              <a:ln w="3175" cap="flat">
                <a:noFill/>
                <a:miter lim="400000"/>
              </a:ln>
              <a:effectLst/>
            </p:spPr>
            <p:txBody>
              <a:bodyPr wrap="square" lIns="15413" tIns="15413" rIns="15413" bIns="15413" numCol="1" anchor="ctr">
                <a:noAutofit/>
              </a:bodyPr>
              <a:lstStyle/>
              <a:p>
                <a:pPr defTabSz="1087990" fontAlgn="t" hangingPunct="0">
                  <a:spcBef>
                    <a:spcPct val="0"/>
                  </a:spcBef>
                  <a:spcAft>
                    <a:spcPct val="0"/>
                  </a:spcAft>
                  <a:defRPr sz="2200" b="0">
                    <a:solidFill>
                      <a:srgbClr val="000000"/>
                    </a:solidFill>
                    <a:latin typeface="Arial"/>
                    <a:ea typeface="Arial"/>
                    <a:cs typeface="Arial"/>
                    <a:sym typeface="Arial"/>
                  </a:defRPr>
                </a:pPr>
                <a:endParaRPr sz="15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sp>
            <p:nvSpPr>
              <p:cNvPr id="110" name="矩形"/>
              <p:cNvSpPr/>
              <p:nvPr/>
            </p:nvSpPr>
            <p:spPr>
              <a:xfrm rot="10800000" flipH="1">
                <a:off x="2525" y="0"/>
                <a:ext cx="8802584" cy="1552300"/>
              </a:xfrm>
              <a:prstGeom prst="rect">
                <a:avLst/>
              </a:prstGeom>
              <a:gradFill flip="none" rotWithShape="1">
                <a:gsLst>
                  <a:gs pos="0">
                    <a:srgbClr val="30B5C5">
                      <a:alpha val="0"/>
                    </a:srgbClr>
                  </a:gs>
                  <a:gs pos="100000">
                    <a:srgbClr val="30B5C5">
                      <a:alpha val="15000"/>
                    </a:srgbClr>
                  </a:gs>
                </a:gsLst>
                <a:lin ang="16200000" scaled="0"/>
              </a:gradFill>
              <a:ln w="3175" cap="flat">
                <a:noFill/>
                <a:miter lim="400000"/>
              </a:ln>
              <a:effectLst/>
            </p:spPr>
            <p:txBody>
              <a:bodyPr wrap="square" lIns="15413" tIns="15413" rIns="15413" bIns="15413" numCol="1" anchor="ctr">
                <a:noAutofit/>
              </a:bodyPr>
              <a:lstStyle/>
              <a:p>
                <a:pPr defTabSz="1087990" fontAlgn="t" hangingPunct="0">
                  <a:spcBef>
                    <a:spcPct val="0"/>
                  </a:spcBef>
                  <a:spcAft>
                    <a:spcPct val="0"/>
                  </a:spcAft>
                  <a:defRPr sz="2200" b="0">
                    <a:solidFill>
                      <a:srgbClr val="000000"/>
                    </a:solidFill>
                    <a:latin typeface="Arial"/>
                    <a:ea typeface="Arial"/>
                    <a:cs typeface="Arial"/>
                    <a:sym typeface="Arial"/>
                  </a:defRPr>
                </a:pPr>
                <a:endParaRPr sz="15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sp>
            <p:nvSpPr>
              <p:cNvPr id="111" name="形状"/>
              <p:cNvSpPr/>
              <p:nvPr/>
            </p:nvSpPr>
            <p:spPr>
              <a:xfrm rot="10800000" flipH="1">
                <a:off x="0" y="1577493"/>
                <a:ext cx="8807277" cy="963881"/>
              </a:xfrm>
              <a:custGeom>
                <a:avLst/>
                <a:gdLst/>
                <a:ahLst/>
                <a:cxnLst>
                  <a:cxn ang="0">
                    <a:pos x="wd2" y="hd2"/>
                  </a:cxn>
                  <a:cxn ang="5400000">
                    <a:pos x="wd2" y="hd2"/>
                  </a:cxn>
                  <a:cxn ang="10800000">
                    <a:pos x="wd2" y="hd2"/>
                  </a:cxn>
                  <a:cxn ang="16200000">
                    <a:pos x="wd2" y="hd2"/>
                  </a:cxn>
                </a:cxnLst>
                <a:rect l="0" t="0" r="r" b="b"/>
                <a:pathLst>
                  <a:path w="21600" h="21600" extrusionOk="0">
                    <a:moveTo>
                      <a:pt x="5112" y="803"/>
                    </a:moveTo>
                    <a:lnTo>
                      <a:pt x="0" y="21545"/>
                    </a:lnTo>
                    <a:lnTo>
                      <a:pt x="21600" y="21600"/>
                    </a:lnTo>
                    <a:lnTo>
                      <a:pt x="16523" y="0"/>
                    </a:lnTo>
                    <a:lnTo>
                      <a:pt x="5112" y="803"/>
                    </a:lnTo>
                    <a:close/>
                  </a:path>
                </a:pathLst>
              </a:custGeom>
              <a:gradFill flip="none" rotWithShape="1">
                <a:gsLst>
                  <a:gs pos="0">
                    <a:srgbClr val="30B5C5">
                      <a:alpha val="0"/>
                    </a:srgbClr>
                  </a:gs>
                  <a:gs pos="100000">
                    <a:srgbClr val="30B5C5">
                      <a:alpha val="15000"/>
                    </a:srgbClr>
                  </a:gs>
                </a:gsLst>
                <a:lin ang="5400000" scaled="0"/>
              </a:gradFill>
              <a:ln w="3175" cap="flat">
                <a:noFill/>
                <a:miter lim="400000"/>
              </a:ln>
              <a:effectLst/>
            </p:spPr>
            <p:txBody>
              <a:bodyPr wrap="square" lIns="15413" tIns="15413" rIns="15413" bIns="15413" numCol="1" anchor="ctr">
                <a:noAutofit/>
              </a:bodyPr>
              <a:lstStyle/>
              <a:p>
                <a:pPr defTabSz="1087990" fontAlgn="t" hangingPunct="0">
                  <a:spcBef>
                    <a:spcPct val="0"/>
                  </a:spcBef>
                  <a:spcAft>
                    <a:spcPct val="0"/>
                  </a:spcAft>
                  <a:defRPr sz="2200" b="0">
                    <a:solidFill>
                      <a:srgbClr val="000000"/>
                    </a:solidFill>
                    <a:latin typeface="Arial"/>
                    <a:ea typeface="Arial"/>
                    <a:cs typeface="Arial"/>
                    <a:sym typeface="Arial"/>
                  </a:defRPr>
                </a:pPr>
                <a:endParaRPr sz="15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grpSp>
        <p:sp>
          <p:nvSpPr>
            <p:cNvPr id="53" name="矩形"/>
            <p:cNvSpPr/>
            <p:nvPr/>
          </p:nvSpPr>
          <p:spPr>
            <a:xfrm>
              <a:off x="4058154" y="4463084"/>
              <a:ext cx="995960"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9031" tIns="9031" rIns="9031" bIns="9031" anchor="ctr"/>
            <a:lstStyle/>
            <a:p>
              <a:pPr algn="ctr" defTabSz="146756" fontAlgn="t" hangingPunct="0">
                <a:spcBef>
                  <a:spcPct val="0"/>
                </a:spcBef>
                <a:spcAft>
                  <a:spcPct val="0"/>
                </a:spcAft>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4" name="矩形"/>
            <p:cNvSpPr/>
            <p:nvPr/>
          </p:nvSpPr>
          <p:spPr>
            <a:xfrm>
              <a:off x="959524" y="2517686"/>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9031" tIns="9031" rIns="9031" bIns="9031" anchor="ct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5" name="矩形"/>
            <p:cNvSpPr/>
            <p:nvPr/>
          </p:nvSpPr>
          <p:spPr>
            <a:xfrm>
              <a:off x="3788110" y="3305795"/>
              <a:ext cx="295189" cy="663604"/>
            </a:xfrm>
            <a:prstGeom prst="rect">
              <a:avLst/>
            </a:prstGeom>
            <a:solidFill>
              <a:srgbClr val="9FA0A0">
                <a:alpha val="15000"/>
              </a:srgbClr>
            </a:solidFill>
            <a:ln w="3175">
              <a:solidFill>
                <a:srgbClr val="6C6C6C">
                  <a:alpha val="50000"/>
                </a:srgbClr>
              </a:solidFill>
              <a:miter lim="400000"/>
            </a:ln>
          </p:spPr>
          <p:txBody>
            <a:bodyPr lIns="9031" tIns="9031" rIns="9031" bIns="9031" anchor="ct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6" name="LLC"/>
            <p:cNvSpPr txBox="1"/>
            <p:nvPr/>
          </p:nvSpPr>
          <p:spPr>
            <a:xfrm>
              <a:off x="3805718" y="3547597"/>
              <a:ext cx="259977" cy="1902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lvl1pPr>
                <a:defRPr sz="2200" b="0">
                  <a:latin typeface="Huawei Sans"/>
                  <a:ea typeface="Huawei Sans"/>
                  <a:cs typeface="Huawei Sans"/>
                  <a:sym typeface="Huawei Sans"/>
                </a:defRPr>
              </a:lvl1pPr>
            </a:lstStyle>
            <a:p>
              <a:pPr algn="ctr" defTabSz="146051" fontAlgn="t" hangingPunct="0">
                <a:spcBef>
                  <a:spcPct val="0"/>
                </a:spcBef>
                <a:spcAft>
                  <a:spcPct val="0"/>
                </a:spcAft>
              </a:pPr>
              <a:r>
                <a:rPr sz="15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LLC</a:t>
              </a:r>
            </a:p>
          </p:txBody>
        </p:sp>
        <p:sp>
          <p:nvSpPr>
            <p:cNvPr id="57" name="HCCS"/>
            <p:cNvSpPr txBox="1"/>
            <p:nvPr/>
          </p:nvSpPr>
          <p:spPr>
            <a:xfrm>
              <a:off x="1047229" y="2588141"/>
              <a:ext cx="820552" cy="16874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lvl1pPr>
                <a:defRPr b="0">
                  <a:latin typeface="Huawei Sans"/>
                  <a:ea typeface="Huawei Sans"/>
                  <a:cs typeface="Huawei Sans"/>
                  <a:sym typeface="Huawei Sans"/>
                </a:defRPr>
              </a:lvl1pPr>
            </a:lstStyle>
            <a:p>
              <a:pPr algn="ctr" defTabSz="146051" fontAlgn="t" hangingPunct="0">
                <a:spcBef>
                  <a:spcPct val="0"/>
                </a:spcBef>
                <a:spcAft>
                  <a:spcPct val="0"/>
                </a:spcAft>
              </a:pPr>
              <a:r>
                <a:rPr lang="en-US" sz="13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30GT/</a:t>
              </a:r>
              <a:r>
                <a:rPr lang="en-US" altLang="zh-CN" sz="1399" b="1" kern="0" dirty="0">
                  <a:solidFill>
                    <a:srgbClr val="C00000"/>
                  </a:solidFill>
                  <a:latin typeface="Huawei Sans" panose="020C0503030203020204" pitchFamily="34" charset="0"/>
                  <a:ea typeface="方正兰亭黑简体" panose="02000000000000000000" pitchFamily="2" charset="-122"/>
                  <a:cs typeface="+mn-ea"/>
                  <a:sym typeface="微软雅黑" panose="020B0503020204020204" pitchFamily="34" charset="-122"/>
                </a:rPr>
                <a:t>s</a:t>
              </a:r>
              <a:r>
                <a:rPr lang="en-US" altLang="zh-CN" sz="1399" kern="0" dirty="0">
                  <a:solidFill>
                    <a:srgbClr val="1D1D1A"/>
                  </a:solidFill>
                  <a:latin typeface="Huawei Sans" panose="020C0503030203020204" pitchFamily="34" charset="0"/>
                  <a:ea typeface="方正兰亭黑简体" panose="02000000000000000000" pitchFamily="2" charset="-122"/>
                  <a:cs typeface="+mn-ea"/>
                  <a:sym typeface="微软雅黑" panose="020B0503020204020204" pitchFamily="34" charset="-122"/>
                </a:rPr>
                <a:t> </a:t>
              </a:r>
              <a:r>
                <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HCCS</a:t>
              </a:r>
            </a:p>
          </p:txBody>
        </p:sp>
        <p:sp>
          <p:nvSpPr>
            <p:cNvPr id="58" name="矩形"/>
            <p:cNvSpPr/>
            <p:nvPr/>
          </p:nvSpPr>
          <p:spPr>
            <a:xfrm>
              <a:off x="3959419" y="2517686"/>
              <a:ext cx="1126092"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9031" tIns="9031" rIns="9031" bIns="9031" anchor="ctr"/>
            <a:lstStyle/>
            <a:p>
              <a:pPr algn="ctr" defTabSz="146756" fontAlgn="t" hangingPunct="0">
                <a:spcBef>
                  <a:spcPct val="0"/>
                </a:spcBef>
                <a:spcAft>
                  <a:spcPct val="0"/>
                </a:spcAft>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9" name="矩形"/>
            <p:cNvSpPr/>
            <p:nvPr/>
          </p:nvSpPr>
          <p:spPr>
            <a:xfrm>
              <a:off x="3025277" y="4463084"/>
              <a:ext cx="995959"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9031" tIns="9031" rIns="9031" bIns="9031" anchor="ctr"/>
            <a:lstStyle/>
            <a:p>
              <a:pPr algn="ctr" defTabSz="146756" fontAlgn="t" hangingPunct="0">
                <a:spcBef>
                  <a:spcPct val="0"/>
                </a:spcBef>
                <a:spcAft>
                  <a:spcPct val="0"/>
                </a:spcAft>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0" name="Local Bus…"/>
            <p:cNvSpPr txBox="1"/>
            <p:nvPr/>
          </p:nvSpPr>
          <p:spPr>
            <a:xfrm>
              <a:off x="4063804" y="4469441"/>
              <a:ext cx="990001" cy="27660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algn="ctr" defTabSz="146051" fontAlgn="t" hangingPunct="0">
                <a:spcBef>
                  <a:spcPct val="0"/>
                </a:spcBef>
                <a:spcAft>
                  <a:spcPct val="0"/>
                </a:spcAft>
                <a:defRPr b="0">
                  <a:latin typeface="Huawei Sans"/>
                  <a:ea typeface="Huawei Sans"/>
                  <a:cs typeface="Huawei Sans"/>
                  <a:sym typeface="Huawei Sans"/>
                </a:defRPr>
              </a:pPr>
              <a:r>
                <a:rPr sz="1200" kern="0" dirty="0">
                  <a:solidFill>
                    <a:srgbClr val="1D1D1A"/>
                  </a:solidFill>
                  <a:latin typeface="Huawei Sans" panose="020C0503030203020204" pitchFamily="34" charset="0"/>
                  <a:ea typeface="方正兰亭黑简体" panose="02000000000000000000" pitchFamily="2" charset="-122"/>
                  <a:cs typeface="Huawei Sans"/>
                  <a:sym typeface="微软雅黑" panose="020B0503020204020204" pitchFamily="34" charset="-122"/>
                </a:rPr>
                <a:t>Local Bus</a:t>
              </a:r>
            </a:p>
            <a:p>
              <a:pPr algn="ctr" defTabSz="146051" fontAlgn="t" hangingPunct="0">
                <a:spcBef>
                  <a:spcPct val="0"/>
                </a:spcBef>
                <a:spcAft>
                  <a:spcPct val="0"/>
                </a:spcAft>
                <a:defRPr b="0">
                  <a:latin typeface="Huawei Sans"/>
                  <a:ea typeface="Huawei Sans"/>
                  <a:cs typeface="Huawei Sans"/>
                  <a:sym typeface="Huawei Sans"/>
                </a:defRPr>
              </a:pPr>
              <a:r>
                <a:rPr sz="1200" kern="0" dirty="0">
                  <a:solidFill>
                    <a:srgbClr val="1D1D1A"/>
                  </a:solidFill>
                  <a:latin typeface="Huawei Sans" panose="020C0503030203020204" pitchFamily="34" charset="0"/>
                  <a:ea typeface="方正兰亭黑简体" panose="02000000000000000000" pitchFamily="2" charset="-122"/>
                  <a:cs typeface="Huawei Sans"/>
                  <a:sym typeface="微软雅黑" panose="020B0503020204020204" pitchFamily="34" charset="-122"/>
                </a:rPr>
                <a:t>NANDC/USB/UART</a:t>
              </a:r>
            </a:p>
          </p:txBody>
        </p:sp>
        <p:sp>
          <p:nvSpPr>
            <p:cNvPr id="61" name="100GE NIC/RoCE"/>
            <p:cNvSpPr txBox="1"/>
            <p:nvPr/>
          </p:nvSpPr>
          <p:spPr>
            <a:xfrm>
              <a:off x="4002229" y="2577970"/>
              <a:ext cx="1020176" cy="16874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lvl1pPr defTabSz="412750">
                <a:defRPr b="0">
                  <a:latin typeface="+mn-lt"/>
                  <a:ea typeface="+mn-ea"/>
                  <a:cs typeface="+mn-cs"/>
                  <a:sym typeface="Helvetica Neue Medium"/>
                </a:defRPr>
              </a:lvl1pPr>
            </a:lstStyle>
            <a:p>
              <a:pPr algn="ctr" fontAlgn="t" hangingPunct="0">
                <a:spcBef>
                  <a:spcPct val="0"/>
                </a:spcBef>
                <a:spcAft>
                  <a:spcPct val="0"/>
                </a:spcAft>
              </a:pPr>
              <a:r>
                <a:rPr sz="13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100GE</a:t>
              </a:r>
              <a:r>
                <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 NIC/RoCE</a:t>
              </a:r>
            </a:p>
          </p:txBody>
        </p:sp>
        <p:sp>
          <p:nvSpPr>
            <p:cNvPr id="62" name="矩形"/>
            <p:cNvSpPr/>
            <p:nvPr/>
          </p:nvSpPr>
          <p:spPr>
            <a:xfrm>
              <a:off x="1992401" y="4459682"/>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9031" tIns="9031" rIns="9031" bIns="9031" anchor="ctr"/>
            <a:lstStyle/>
            <a:p>
              <a:pPr algn="ctr" defTabSz="146756" fontAlgn="t" hangingPunct="0">
                <a:spcBef>
                  <a:spcPct val="0"/>
                </a:spcBef>
                <a:spcAft>
                  <a:spcPct val="0"/>
                </a:spcAft>
                <a:defRPr b="0">
                  <a:latin typeface="+mn-lt"/>
                  <a:ea typeface="+mn-ea"/>
                  <a:cs typeface="+mn-cs"/>
                  <a:sym typeface="Helvetica Neue Medium"/>
                </a:defRPr>
              </a:pPr>
              <a:r>
                <a:rPr lang="en-US" altLang="zh-CN" sz="1399" b="1" kern="0" dirty="0" err="1">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PCIe</a:t>
              </a:r>
              <a:r>
                <a:rPr lang="en-US" altLang="zh-CN" sz="13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 </a:t>
              </a:r>
              <a:r>
                <a:rPr lang="en-US" altLang="zh-CN" sz="1399" b="1" kern="0" dirty="0" smtClean="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4.0</a:t>
              </a:r>
              <a:endParaRPr lang="en-US" altLang="zh-CN" sz="13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3" name="矩形"/>
            <p:cNvSpPr/>
            <p:nvPr/>
          </p:nvSpPr>
          <p:spPr>
            <a:xfrm>
              <a:off x="959524" y="4459682"/>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9031" tIns="9031" rIns="9031" bIns="9031" anchor="ctr"/>
            <a:lstStyle/>
            <a:p>
              <a:pPr algn="ctr" defTabSz="146756" fontAlgn="t" hangingPunct="0">
                <a:spcBef>
                  <a:spcPct val="0"/>
                </a:spcBef>
                <a:spcAft>
                  <a:spcPct val="0"/>
                </a:spcAft>
                <a:defRPr b="0">
                  <a:latin typeface="+mn-lt"/>
                  <a:ea typeface="+mn-ea"/>
                  <a:cs typeface="+mn-cs"/>
                  <a:sym typeface="Helvetica Neue Medium"/>
                </a:defRPr>
              </a:pPr>
              <a:r>
                <a:rPr lang="en-US" altLang="zh-CN" sz="1200" b="1" kern="0" dirty="0">
                  <a:solidFill>
                    <a:srgbClr val="C00000"/>
                  </a:solidFill>
                  <a:latin typeface="Huawei Sans" panose="020C0503030203020204" pitchFamily="34" charset="0"/>
                  <a:ea typeface="方正兰亭黑简体" panose="02000000000000000000" pitchFamily="2" charset="-122"/>
                  <a:cs typeface="Huawei Sans"/>
                  <a:sym typeface="Huawei Sans"/>
                </a:rPr>
                <a:t>8</a:t>
              </a:r>
              <a:r>
                <a:rPr lang="zh-CN" altLang="en-US" sz="1399" b="1" kern="0" dirty="0">
                  <a:solidFill>
                    <a:srgbClr val="C00000"/>
                  </a:solidFill>
                  <a:latin typeface="Huawei Sans" panose="020C0503030203020204" pitchFamily="34" charset="0"/>
                  <a:ea typeface="方正兰亭黑简体" panose="02000000000000000000" pitchFamily="2" charset="-122"/>
                  <a:cs typeface="Huawei Sans"/>
                  <a:sym typeface="Huawei Sans"/>
                </a:rPr>
                <a:t>通道</a:t>
              </a:r>
              <a:r>
                <a:rPr lang="en-US" altLang="zh-CN" sz="1400" dirty="0">
                  <a:latin typeface="Huawei Sans" panose="020C0503030203020204" pitchFamily="34" charset="0"/>
                  <a:ea typeface="方正兰亭黑简体" panose="02000000000000000000" pitchFamily="2" charset="-122"/>
                </a:rPr>
                <a:t>DDR4</a:t>
              </a: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4" name="SAS / SATA3.0"/>
            <p:cNvSpPr txBox="1"/>
            <p:nvPr/>
          </p:nvSpPr>
          <p:spPr>
            <a:xfrm>
              <a:off x="3127856" y="4469440"/>
              <a:ext cx="776448" cy="27660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lvl1pPr>
                <a:defRPr b="0">
                  <a:latin typeface="Huawei Sans"/>
                  <a:ea typeface="Huawei Sans"/>
                  <a:cs typeface="Huawei Sans"/>
                  <a:sym typeface="Huawei Sans"/>
                </a:defRPr>
              </a:lvl1pPr>
            </a:lstStyle>
            <a:p>
              <a:pPr algn="ctr" defTabSz="146051" fontAlgn="t" hangingPunct="0">
                <a:spcBef>
                  <a:spcPct val="0"/>
                </a:spcBef>
                <a:spcAft>
                  <a:spcPct val="0"/>
                </a:spcAft>
              </a:pPr>
              <a:r>
                <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SAS / SATA3.0</a:t>
              </a:r>
              <a:r>
                <a:rPr lang="en-US"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 </a:t>
              </a:r>
            </a:p>
            <a:p>
              <a:pPr algn="ctr" defTabSz="146051" fontAlgn="t" hangingPunct="0">
                <a:spcBef>
                  <a:spcPct val="0"/>
                </a:spcBef>
                <a:spcAft>
                  <a:spcPct val="0"/>
                </a:spcAft>
              </a:pPr>
              <a:r>
                <a:rPr lang="zh-CN" altLang="en-US" sz="1200" kern="0" dirty="0">
                  <a:solidFill>
                    <a:srgbClr val="1D1D1A"/>
                  </a:solidFill>
                  <a:latin typeface="Huawei Sans" panose="020C0503030203020204" pitchFamily="34" charset="0"/>
                  <a:ea typeface="方正兰亭黑简体" panose="02000000000000000000" pitchFamily="2" charset="-122"/>
                  <a:cs typeface="+mn-ea"/>
                  <a:sym typeface="微软雅黑" panose="020B0503020204020204" pitchFamily="34" charset="-122"/>
                </a:rPr>
                <a:t>控制器</a:t>
              </a: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grpSp>
          <p:nvGrpSpPr>
            <p:cNvPr id="67" name="成组"/>
            <p:cNvGrpSpPr/>
            <p:nvPr/>
          </p:nvGrpSpPr>
          <p:grpSpPr>
            <a:xfrm>
              <a:off x="2407580" y="3304264"/>
              <a:ext cx="1200685" cy="666667"/>
              <a:chOff x="0" y="0"/>
              <a:chExt cx="2489668" cy="1382358"/>
            </a:xfrm>
          </p:grpSpPr>
          <p:grpSp>
            <p:nvGrpSpPr>
              <p:cNvPr id="81" name="成组"/>
              <p:cNvGrpSpPr/>
              <p:nvPr/>
            </p:nvGrpSpPr>
            <p:grpSpPr>
              <a:xfrm>
                <a:off x="0" y="0"/>
                <a:ext cx="2489669" cy="1382359"/>
                <a:chOff x="0" y="0"/>
                <a:chExt cx="2489668" cy="1382358"/>
              </a:xfrm>
            </p:grpSpPr>
            <p:sp>
              <p:nvSpPr>
                <p:cNvPr id="104" name="矩形"/>
                <p:cNvSpPr/>
                <p:nvPr/>
              </p:nvSpPr>
              <p:spPr>
                <a:xfrm>
                  <a:off x="214624" y="0"/>
                  <a:ext cx="2275045" cy="1190834"/>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9031" tIns="9031" rIns="9031" bIns="9031" numCol="1" anchor="ctr">
                  <a:noAutofit/>
                </a:bodyP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05" name="矩形"/>
                <p:cNvSpPr/>
                <p:nvPr/>
              </p:nvSpPr>
              <p:spPr>
                <a:xfrm>
                  <a:off x="156134" y="45763"/>
                  <a:ext cx="2275046" cy="1190834"/>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9031" tIns="9031" rIns="9031" bIns="9031" numCol="1" anchor="ctr">
                  <a:noAutofit/>
                </a:bodyP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06" name="矩形"/>
                <p:cNvSpPr/>
                <p:nvPr/>
              </p:nvSpPr>
              <p:spPr>
                <a:xfrm>
                  <a:off x="0" y="191524"/>
                  <a:ext cx="2275045" cy="1190835"/>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9031" tIns="9031" rIns="9031" bIns="9031" numCol="1" anchor="ctr">
                  <a:noAutofit/>
                </a:bodyP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07" name="矩形"/>
                <p:cNvSpPr/>
                <p:nvPr/>
              </p:nvSpPr>
              <p:spPr>
                <a:xfrm>
                  <a:off x="79413" y="124519"/>
                  <a:ext cx="2275046" cy="1190835"/>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9031" tIns="9031" rIns="9031" bIns="9031" numCol="1" anchor="ctr">
                  <a:noAutofit/>
                </a:bodyP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grpSp>
          <p:grpSp>
            <p:nvGrpSpPr>
              <p:cNvPr id="82" name="成组"/>
              <p:cNvGrpSpPr/>
              <p:nvPr/>
            </p:nvGrpSpPr>
            <p:grpSpPr>
              <a:xfrm>
                <a:off x="311531" y="384108"/>
                <a:ext cx="1907371" cy="612114"/>
                <a:chOff x="0" y="0"/>
                <a:chExt cx="1907370" cy="612112"/>
              </a:xfrm>
            </p:grpSpPr>
            <p:sp>
              <p:nvSpPr>
                <p:cNvPr id="83" name="LSU"/>
                <p:cNvSpPr/>
                <p:nvPr/>
              </p:nvSpPr>
              <p:spPr>
                <a:xfrm>
                  <a:off x="0" y="0"/>
                  <a:ext cx="179447"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4" name="LSU"/>
                <p:cNvSpPr/>
                <p:nvPr/>
              </p:nvSpPr>
              <p:spPr>
                <a:xfrm>
                  <a:off x="287986"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5" name="LSU"/>
                <p:cNvSpPr/>
                <p:nvPr/>
              </p:nvSpPr>
              <p:spPr>
                <a:xfrm>
                  <a:off x="575973"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6" name="LSU"/>
                <p:cNvSpPr/>
                <p:nvPr/>
              </p:nvSpPr>
              <p:spPr>
                <a:xfrm>
                  <a:off x="863960"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7" name="LSU"/>
                <p:cNvSpPr/>
                <p:nvPr/>
              </p:nvSpPr>
              <p:spPr>
                <a:xfrm>
                  <a:off x="1151947"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8" name="LSU"/>
                <p:cNvSpPr/>
                <p:nvPr/>
              </p:nvSpPr>
              <p:spPr>
                <a:xfrm>
                  <a:off x="1439934"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9" name="LSU"/>
                <p:cNvSpPr/>
                <p:nvPr/>
              </p:nvSpPr>
              <p:spPr>
                <a:xfrm>
                  <a:off x="1727923"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0" name="LSU"/>
                <p:cNvSpPr/>
                <p:nvPr/>
              </p:nvSpPr>
              <p:spPr>
                <a:xfrm>
                  <a:off x="0" y="216332"/>
                  <a:ext cx="179447"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1" name="LSU"/>
                <p:cNvSpPr/>
                <p:nvPr/>
              </p:nvSpPr>
              <p:spPr>
                <a:xfrm>
                  <a:off x="287986"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2" name="LSU"/>
                <p:cNvSpPr/>
                <p:nvPr/>
              </p:nvSpPr>
              <p:spPr>
                <a:xfrm>
                  <a:off x="575973"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3" name="LSU"/>
                <p:cNvSpPr/>
                <p:nvPr/>
              </p:nvSpPr>
              <p:spPr>
                <a:xfrm>
                  <a:off x="863960"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4" name="LSU"/>
                <p:cNvSpPr/>
                <p:nvPr/>
              </p:nvSpPr>
              <p:spPr>
                <a:xfrm>
                  <a:off x="1151947"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5" name="LSU"/>
                <p:cNvSpPr/>
                <p:nvPr/>
              </p:nvSpPr>
              <p:spPr>
                <a:xfrm>
                  <a:off x="1439934"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6" name="LSU"/>
                <p:cNvSpPr/>
                <p:nvPr/>
              </p:nvSpPr>
              <p:spPr>
                <a:xfrm>
                  <a:off x="1727923"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7" name="LSU"/>
                <p:cNvSpPr/>
                <p:nvPr/>
              </p:nvSpPr>
              <p:spPr>
                <a:xfrm>
                  <a:off x="0" y="432665"/>
                  <a:ext cx="179447"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8" name="LSU"/>
                <p:cNvSpPr/>
                <p:nvPr/>
              </p:nvSpPr>
              <p:spPr>
                <a:xfrm>
                  <a:off x="287986"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9" name="LSU"/>
                <p:cNvSpPr/>
                <p:nvPr/>
              </p:nvSpPr>
              <p:spPr>
                <a:xfrm>
                  <a:off x="575973"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0" name="LSU"/>
                <p:cNvSpPr/>
                <p:nvPr/>
              </p:nvSpPr>
              <p:spPr>
                <a:xfrm>
                  <a:off x="863960"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1" name="LSU"/>
                <p:cNvSpPr/>
                <p:nvPr/>
              </p:nvSpPr>
              <p:spPr>
                <a:xfrm>
                  <a:off x="1151947"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2" name="LSU"/>
                <p:cNvSpPr/>
                <p:nvPr/>
              </p:nvSpPr>
              <p:spPr>
                <a:xfrm>
                  <a:off x="1439934"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3" name="LSU"/>
                <p:cNvSpPr/>
                <p:nvPr/>
              </p:nvSpPr>
              <p:spPr>
                <a:xfrm>
                  <a:off x="1727923"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grpSp>
        </p:grpSp>
        <p:sp>
          <p:nvSpPr>
            <p:cNvPr id="68" name="64 cores"/>
            <p:cNvSpPr txBox="1"/>
            <p:nvPr/>
          </p:nvSpPr>
          <p:spPr>
            <a:xfrm>
              <a:off x="1278022" y="3472575"/>
              <a:ext cx="871618" cy="27651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lvl1pPr>
                <a:defRPr sz="2800" b="0">
                  <a:latin typeface="Huawei Sans"/>
                  <a:ea typeface="Huawei Sans"/>
                  <a:cs typeface="Huawei Sans"/>
                  <a:sym typeface="Huawei Sans"/>
                </a:defRPr>
              </a:lvl1pPr>
            </a:lstStyle>
            <a:p>
              <a:pPr algn="ctr" defTabSz="146051" fontAlgn="t" hangingPunct="0">
                <a:spcBef>
                  <a:spcPct val="0"/>
                </a:spcBef>
                <a:spcAft>
                  <a:spcPct val="0"/>
                </a:spcAft>
              </a:pPr>
              <a:r>
                <a:rPr sz="23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64</a:t>
              </a:r>
              <a:r>
                <a:rPr sz="2399"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 </a:t>
              </a:r>
              <a:r>
                <a:rPr sz="2399" kern="0" dirty="0">
                  <a:solidFill>
                    <a:srgbClr val="CCCCCC">
                      <a:lumMod val="10000"/>
                    </a:srgbClr>
                  </a:solidFill>
                  <a:latin typeface="Huawei Sans" panose="020C0503030203020204" pitchFamily="34" charset="0"/>
                  <a:ea typeface="方正兰亭黑简体" panose="02000000000000000000" pitchFamily="2" charset="-122"/>
                  <a:sym typeface="微软雅黑" panose="020B0503020204020204" pitchFamily="34" charset="-122"/>
                </a:rPr>
                <a:t>cores</a:t>
              </a:r>
            </a:p>
          </p:txBody>
        </p:sp>
        <p:sp>
          <p:nvSpPr>
            <p:cNvPr id="69" name="线条"/>
            <p:cNvSpPr/>
            <p:nvPr/>
          </p:nvSpPr>
          <p:spPr>
            <a:xfrm flipV="1">
              <a:off x="3010985" y="3038243"/>
              <a:ext cx="0" cy="234461"/>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0" name="线条"/>
            <p:cNvSpPr/>
            <p:nvPr/>
          </p:nvSpPr>
          <p:spPr>
            <a:xfrm flipV="1">
              <a:off x="3935703" y="3033092"/>
              <a:ext cx="0" cy="239613"/>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1" name="线条"/>
            <p:cNvSpPr/>
            <p:nvPr/>
          </p:nvSpPr>
          <p:spPr>
            <a:xfrm flipV="1">
              <a:off x="3935703" y="4007642"/>
              <a:ext cx="0" cy="239613"/>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2" name="线条"/>
            <p:cNvSpPr/>
            <p:nvPr/>
          </p:nvSpPr>
          <p:spPr>
            <a:xfrm flipV="1">
              <a:off x="3010985" y="4012792"/>
              <a:ext cx="0" cy="234461"/>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3" name="线条"/>
            <p:cNvSpPr/>
            <p:nvPr/>
          </p:nvSpPr>
          <p:spPr>
            <a:xfrm flipV="1">
              <a:off x="1477715" y="2810844"/>
              <a:ext cx="0" cy="160010"/>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4" name="线条"/>
            <p:cNvSpPr/>
            <p:nvPr/>
          </p:nvSpPr>
          <p:spPr>
            <a:xfrm flipV="1">
              <a:off x="4563923" y="2810844"/>
              <a:ext cx="0" cy="160010"/>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5" name="线条"/>
            <p:cNvSpPr/>
            <p:nvPr/>
          </p:nvSpPr>
          <p:spPr>
            <a:xfrm flipV="1">
              <a:off x="1477715" y="4302230"/>
              <a:ext cx="0" cy="160012"/>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6" name="线条"/>
            <p:cNvSpPr/>
            <p:nvPr/>
          </p:nvSpPr>
          <p:spPr>
            <a:xfrm flipV="1">
              <a:off x="4563923" y="4302230"/>
              <a:ext cx="0" cy="160012"/>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7" name="线条"/>
            <p:cNvSpPr/>
            <p:nvPr/>
          </p:nvSpPr>
          <p:spPr>
            <a:xfrm flipV="1">
              <a:off x="3523256" y="4298141"/>
              <a:ext cx="0" cy="160010"/>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8" name="线条"/>
            <p:cNvSpPr/>
            <p:nvPr/>
          </p:nvSpPr>
          <p:spPr>
            <a:xfrm flipV="1">
              <a:off x="2490380" y="4301543"/>
              <a:ext cx="0" cy="160010"/>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cxnSp>
          <p:nvCxnSpPr>
            <p:cNvPr id="79" name="直接连接符 78"/>
            <p:cNvCxnSpPr/>
            <p:nvPr/>
          </p:nvCxnSpPr>
          <p:spPr>
            <a:xfrm>
              <a:off x="886791" y="2993080"/>
              <a:ext cx="4241218"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886791" y="4289115"/>
              <a:ext cx="4241218"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8464007" y="5507971"/>
            <a:ext cx="1871915" cy="387519"/>
            <a:chOff x="5749105" y="4825560"/>
            <a:chExt cx="1872646" cy="387670"/>
          </a:xfrm>
        </p:grpSpPr>
        <p:sp>
          <p:nvSpPr>
            <p:cNvPr id="114" name="矩形 113">
              <a:extLst>
                <a:ext uri="{FF2B5EF4-FFF2-40B4-BE49-F238E27FC236}">
                  <a16:creationId xmlns="" xmlns:a16="http://schemas.microsoft.com/office/drawing/2014/main" id="{C6A9809E-633D-2949-A062-4DF3E0D71D26}"/>
                </a:ext>
              </a:extLst>
            </p:cNvPr>
            <p:cNvSpPr/>
            <p:nvPr/>
          </p:nvSpPr>
          <p:spPr>
            <a:xfrm>
              <a:off x="5749105" y="4825560"/>
              <a:ext cx="1710126" cy="387670"/>
            </a:xfrm>
            <a:prstGeom prst="rect">
              <a:avLst/>
            </a:prstGeom>
          </p:spPr>
          <p:txBody>
            <a:bodyPr wrap="square" anchor="t">
              <a:spAutoFit/>
            </a:bodyPr>
            <a:lstStyle/>
            <a:p>
              <a:pPr algn="r" fontAlgn="t">
                <a:lnSpc>
                  <a:spcPct val="120000"/>
                </a:lnSpc>
                <a:spcBef>
                  <a:spcPct val="0"/>
                </a:spcBef>
                <a:spcAft>
                  <a:spcPct val="0"/>
                </a:spcAft>
              </a:pPr>
              <a:r>
                <a:rPr lang="zh-CN" altLang="en-US" sz="15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高能效：</a:t>
              </a:r>
              <a:r>
                <a:rPr lang="en-US" altLang="zh-CN" sz="1599"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30%   </a:t>
              </a:r>
            </a:p>
          </p:txBody>
        </p:sp>
        <p:sp>
          <p:nvSpPr>
            <p:cNvPr id="115" name="右箭头 20">
              <a:extLst>
                <a:ext uri="{FF2B5EF4-FFF2-40B4-BE49-F238E27FC236}">
                  <a16:creationId xmlns="" xmlns:a16="http://schemas.microsoft.com/office/drawing/2014/main" id="{C18B7FD5-DF15-3A47-8E3B-7D5F4452C5EB}"/>
                </a:ext>
              </a:extLst>
            </p:cNvPr>
            <p:cNvSpPr/>
            <p:nvPr/>
          </p:nvSpPr>
          <p:spPr>
            <a:xfrm rot="16200000">
              <a:off x="7422607" y="4959488"/>
              <a:ext cx="235767" cy="162520"/>
            </a:xfrm>
            <a:prstGeom prst="rightArrow">
              <a:avLst>
                <a:gd name="adj1" fmla="val 50000"/>
                <a:gd name="adj2" fmla="val 50000"/>
              </a:avLst>
            </a:prstGeom>
            <a:solidFill>
              <a:srgbClr val="C00000"/>
            </a:solidFill>
            <a:ln w="12700">
              <a:miter lim="400000"/>
            </a:ln>
          </p:spPr>
          <p:txBody>
            <a:bodyPr tIns="91403" bIns="91403" anchor="ctr"/>
            <a:lstStyle/>
            <a:p>
              <a:pPr algn="r" fontAlgn="t">
                <a:spcBef>
                  <a:spcPct val="0"/>
                </a:spcBef>
                <a:spcAft>
                  <a:spcPct val="0"/>
                </a:spcAft>
                <a:defRPr>
                  <a:solidFill>
                    <a:srgbClr val="666666"/>
                  </a:solidFill>
                </a:defRPr>
              </a:pPr>
              <a:endParaRPr sz="1599"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endParaRPr>
            </a:p>
          </p:txBody>
        </p:sp>
      </p:grpSp>
      <p:grpSp>
        <p:nvGrpSpPr>
          <p:cNvPr id="116" name="组合 115"/>
          <p:cNvGrpSpPr/>
          <p:nvPr/>
        </p:nvGrpSpPr>
        <p:grpSpPr>
          <a:xfrm>
            <a:off x="6157853" y="5489276"/>
            <a:ext cx="1630330" cy="387519"/>
            <a:chOff x="5982784" y="1758939"/>
            <a:chExt cx="1630967" cy="387670"/>
          </a:xfrm>
        </p:grpSpPr>
        <p:sp>
          <p:nvSpPr>
            <p:cNvPr id="117" name="矩形 116">
              <a:extLst>
                <a:ext uri="{FF2B5EF4-FFF2-40B4-BE49-F238E27FC236}">
                  <a16:creationId xmlns="" xmlns:a16="http://schemas.microsoft.com/office/drawing/2014/main" id="{C6A9809E-633D-2949-A062-4DF3E0D71D26}"/>
                </a:ext>
              </a:extLst>
            </p:cNvPr>
            <p:cNvSpPr/>
            <p:nvPr/>
          </p:nvSpPr>
          <p:spPr>
            <a:xfrm>
              <a:off x="5982784" y="1758939"/>
              <a:ext cx="1476445" cy="387670"/>
            </a:xfrm>
            <a:prstGeom prst="rect">
              <a:avLst/>
            </a:prstGeom>
          </p:spPr>
          <p:txBody>
            <a:bodyPr wrap="square">
              <a:spAutoFit/>
            </a:bodyPr>
            <a:lstStyle/>
            <a:p>
              <a:pPr algn="r" fontAlgn="t">
                <a:lnSpc>
                  <a:spcPct val="120000"/>
                </a:lnSpc>
                <a:spcBef>
                  <a:spcPct val="0"/>
                </a:spcBef>
                <a:spcAft>
                  <a:spcPct val="0"/>
                </a:spcAft>
              </a:pPr>
              <a:r>
                <a:rPr lang="zh-CN" altLang="en-US" sz="15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高并发：</a:t>
              </a:r>
              <a:r>
                <a:rPr lang="en-US" altLang="zh-CN" sz="1599"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25%</a:t>
              </a:r>
              <a:r>
                <a:rPr lang="en-US" altLang="zh-CN" sz="15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   </a:t>
              </a:r>
            </a:p>
          </p:txBody>
        </p:sp>
        <p:sp>
          <p:nvSpPr>
            <p:cNvPr id="118" name="右箭头 20">
              <a:extLst>
                <a:ext uri="{FF2B5EF4-FFF2-40B4-BE49-F238E27FC236}">
                  <a16:creationId xmlns="" xmlns:a16="http://schemas.microsoft.com/office/drawing/2014/main" id="{C18B7FD5-DF15-3A47-8E3B-7D5F4452C5EB}"/>
                </a:ext>
              </a:extLst>
            </p:cNvPr>
            <p:cNvSpPr/>
            <p:nvPr/>
          </p:nvSpPr>
          <p:spPr>
            <a:xfrm rot="16200000">
              <a:off x="7414607" y="1901279"/>
              <a:ext cx="235767" cy="162520"/>
            </a:xfrm>
            <a:prstGeom prst="rightArrow">
              <a:avLst>
                <a:gd name="adj1" fmla="val 50000"/>
                <a:gd name="adj2" fmla="val 50000"/>
              </a:avLst>
            </a:prstGeom>
            <a:solidFill>
              <a:srgbClr val="C00000"/>
            </a:solidFill>
            <a:ln w="12700">
              <a:miter lim="400000"/>
            </a:ln>
          </p:spPr>
          <p:txBody>
            <a:bodyPr tIns="91403" bIns="91403" anchor="ctr"/>
            <a:lstStyle/>
            <a:p>
              <a:pPr algn="r" fontAlgn="t">
                <a:spcBef>
                  <a:spcPct val="0"/>
                </a:spcBef>
                <a:spcAft>
                  <a:spcPct val="0"/>
                </a:spcAft>
                <a:defRPr>
                  <a:solidFill>
                    <a:srgbClr val="666666"/>
                  </a:solidFill>
                </a:defRPr>
              </a:pPr>
              <a:endParaRPr sz="1599"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endParaRPr>
            </a:p>
          </p:txBody>
        </p:sp>
      </p:grpSp>
      <p:grpSp>
        <p:nvGrpSpPr>
          <p:cNvPr id="119" name="组合 118"/>
          <p:cNvGrpSpPr/>
          <p:nvPr/>
        </p:nvGrpSpPr>
        <p:grpSpPr>
          <a:xfrm>
            <a:off x="3699347" y="5489275"/>
            <a:ext cx="1724569" cy="387519"/>
            <a:chOff x="5893989" y="1769099"/>
            <a:chExt cx="1725243" cy="387670"/>
          </a:xfrm>
        </p:grpSpPr>
        <p:sp>
          <p:nvSpPr>
            <p:cNvPr id="120" name="矩形 119">
              <a:extLst>
                <a:ext uri="{FF2B5EF4-FFF2-40B4-BE49-F238E27FC236}">
                  <a16:creationId xmlns="" xmlns:a16="http://schemas.microsoft.com/office/drawing/2014/main" id="{C6A9809E-633D-2949-A062-4DF3E0D71D26}"/>
                </a:ext>
              </a:extLst>
            </p:cNvPr>
            <p:cNvSpPr/>
            <p:nvPr/>
          </p:nvSpPr>
          <p:spPr>
            <a:xfrm>
              <a:off x="5893989" y="1769099"/>
              <a:ext cx="1565240" cy="387670"/>
            </a:xfrm>
            <a:prstGeom prst="rect">
              <a:avLst/>
            </a:prstGeom>
          </p:spPr>
          <p:txBody>
            <a:bodyPr wrap="square">
              <a:spAutoFit/>
            </a:bodyPr>
            <a:lstStyle/>
            <a:p>
              <a:pPr algn="r" fontAlgn="t">
                <a:lnSpc>
                  <a:spcPct val="120000"/>
                </a:lnSpc>
                <a:spcBef>
                  <a:spcPct val="0"/>
                </a:spcBef>
                <a:spcAft>
                  <a:spcPct val="0"/>
                </a:spcAft>
              </a:pPr>
              <a:r>
                <a:rPr lang="zh-CN" altLang="en-US" sz="15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高</a:t>
              </a:r>
              <a:r>
                <a:rPr lang="en-US" altLang="zh-CN" sz="15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I/O</a:t>
              </a:r>
              <a:r>
                <a:rPr lang="zh-CN" altLang="en-US" sz="15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a:t>
              </a:r>
              <a:r>
                <a:rPr lang="en-US" altLang="zh-CN" sz="1599"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25%</a:t>
              </a:r>
              <a:r>
                <a:rPr lang="en-US" altLang="zh-CN" sz="15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   </a:t>
              </a:r>
            </a:p>
          </p:txBody>
        </p:sp>
        <p:sp>
          <p:nvSpPr>
            <p:cNvPr id="121" name="右箭头 20">
              <a:extLst>
                <a:ext uri="{FF2B5EF4-FFF2-40B4-BE49-F238E27FC236}">
                  <a16:creationId xmlns="" xmlns:a16="http://schemas.microsoft.com/office/drawing/2014/main" id="{C18B7FD5-DF15-3A47-8E3B-7D5F4452C5EB}"/>
                </a:ext>
              </a:extLst>
            </p:cNvPr>
            <p:cNvSpPr/>
            <p:nvPr/>
          </p:nvSpPr>
          <p:spPr>
            <a:xfrm rot="16200000">
              <a:off x="7420088" y="1908572"/>
              <a:ext cx="235767" cy="162520"/>
            </a:xfrm>
            <a:prstGeom prst="rightArrow">
              <a:avLst>
                <a:gd name="adj1" fmla="val 50000"/>
                <a:gd name="adj2" fmla="val 50000"/>
              </a:avLst>
            </a:prstGeom>
            <a:solidFill>
              <a:srgbClr val="C00000"/>
            </a:solidFill>
            <a:ln w="12700">
              <a:miter lim="400000"/>
            </a:ln>
          </p:spPr>
          <p:txBody>
            <a:bodyPr tIns="91403" bIns="91403" anchor="ctr"/>
            <a:lstStyle/>
            <a:p>
              <a:pPr algn="r" fontAlgn="t">
                <a:spcBef>
                  <a:spcPct val="0"/>
                </a:spcBef>
                <a:spcAft>
                  <a:spcPct val="0"/>
                </a:spcAft>
                <a:defRPr>
                  <a:solidFill>
                    <a:srgbClr val="666666"/>
                  </a:solidFill>
                </a:defRPr>
              </a:pPr>
              <a:endParaRPr sz="1599"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endParaRPr>
            </a:p>
          </p:txBody>
        </p:sp>
      </p:grpSp>
      <p:sp>
        <p:nvSpPr>
          <p:cNvPr id="125" name="矩形 124"/>
          <p:cNvSpPr/>
          <p:nvPr/>
        </p:nvSpPr>
        <p:spPr>
          <a:xfrm>
            <a:off x="2987459" y="1428464"/>
            <a:ext cx="7978425" cy="430887"/>
          </a:xfrm>
          <a:prstGeom prst="rect">
            <a:avLst/>
          </a:prstGeom>
        </p:spPr>
        <p:txBody>
          <a:bodyPr wrap="square" anchor="b">
            <a:spAutoFit/>
          </a:bodyPr>
          <a:lstStyle/>
          <a:p>
            <a:pPr algn="ctr" fontAlgn="t">
              <a:lnSpc>
                <a:spcPct val="110000"/>
              </a:lnSpc>
              <a:spcBef>
                <a:spcPts val="600"/>
              </a:spcBef>
              <a:spcAft>
                <a:spcPct val="0"/>
              </a:spcAft>
            </a:pPr>
            <a:r>
              <a:rPr lang="zh-CN" altLang="en-US" sz="2000" b="1"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业界性能最高的多核架构处理器，</a:t>
            </a:r>
            <a:r>
              <a:rPr lang="zh-CN" altLang="en-US" sz="20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基于</a:t>
            </a:r>
            <a:r>
              <a:rPr lang="en-US" altLang="zh-CN" sz="20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RISC</a:t>
            </a:r>
            <a:r>
              <a:rPr lang="zh-CN" altLang="en-US" sz="20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指令集和</a:t>
            </a:r>
            <a:r>
              <a:rPr lang="en-US" altLang="zh-CN" sz="2000" b="1"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7nm</a:t>
            </a:r>
            <a:r>
              <a:rPr lang="zh-CN" altLang="en-US" sz="2000" b="1"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工艺</a:t>
            </a:r>
            <a:endParaRPr lang="en-US" altLang="zh-CN" sz="20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pic>
        <p:nvPicPr>
          <p:cNvPr id="122" name="图片 1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6844" y="2877302"/>
            <a:ext cx="1756752" cy="1407506"/>
          </a:xfrm>
          <a:prstGeom prst="rect">
            <a:avLst/>
          </a:prstGeom>
        </p:spPr>
      </p:pic>
      <p:sp>
        <p:nvSpPr>
          <p:cNvPr id="3" name="标题 2"/>
          <p:cNvSpPr>
            <a:spLocks noGrp="1"/>
          </p:cNvSpPr>
          <p:nvPr>
            <p:ph type="title"/>
          </p:nvPr>
        </p:nvSpPr>
        <p:spPr/>
        <p:txBody>
          <a:bodyPr/>
          <a:lstStyle/>
          <a:p>
            <a:r>
              <a:rPr lang="zh-CN" altLang="en-US" smtClean="0">
                <a:sym typeface="微软雅黑" panose="020B0503020204020204" pitchFamily="34" charset="-122"/>
              </a:rPr>
              <a:t>业界最高性能</a:t>
            </a:r>
            <a:r>
              <a:rPr lang="en-US" altLang="zh-CN" smtClean="0">
                <a:sym typeface="微软雅黑" panose="020B0503020204020204" pitchFamily="34" charset="-122"/>
              </a:rPr>
              <a:t>ARM-Based</a:t>
            </a:r>
            <a:r>
              <a:rPr lang="zh-CN" altLang="en-US" smtClean="0">
                <a:sym typeface="微软雅黑" panose="020B0503020204020204" pitchFamily="34" charset="-122"/>
              </a:rPr>
              <a:t>处理器</a:t>
            </a:r>
            <a:endParaRPr lang="zh-CN" altLang="en-US" dirty="0"/>
          </a:p>
        </p:txBody>
      </p:sp>
    </p:spTree>
    <p:extLst>
      <p:ext uri="{BB962C8B-B14F-4D97-AF65-F5344CB8AC3E}">
        <p14:creationId xmlns:p14="http://schemas.microsoft.com/office/powerpoint/2010/main" val="2146697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圆角矩形 399">
            <a:extLst>
              <a:ext uri="{FF2B5EF4-FFF2-40B4-BE49-F238E27FC236}">
                <a16:creationId xmlns:a16="http://schemas.microsoft.com/office/drawing/2014/main" xmlns="" id="{802DCA4F-31D5-49E6-843B-CD705B65ACD5}"/>
              </a:ext>
            </a:extLst>
          </p:cNvPr>
          <p:cNvSpPr/>
          <p:nvPr/>
        </p:nvSpPr>
        <p:spPr bwMode="auto">
          <a:xfrm>
            <a:off x="731838" y="2007739"/>
            <a:ext cx="7186444" cy="3762000"/>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134" name="圆角矩形 399">
            <a:extLst>
              <a:ext uri="{FF2B5EF4-FFF2-40B4-BE49-F238E27FC236}">
                <a16:creationId xmlns:a16="http://schemas.microsoft.com/office/drawing/2014/main" xmlns="" id="{802DCA4F-31D5-49E6-843B-CD705B65ACD5}"/>
              </a:ext>
            </a:extLst>
          </p:cNvPr>
          <p:cNvSpPr/>
          <p:nvPr/>
        </p:nvSpPr>
        <p:spPr bwMode="auto">
          <a:xfrm>
            <a:off x="8166112" y="2007738"/>
            <a:ext cx="3294052" cy="3760101"/>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grpSp>
        <p:nvGrpSpPr>
          <p:cNvPr id="54" name="组合 53"/>
          <p:cNvGrpSpPr/>
          <p:nvPr/>
        </p:nvGrpSpPr>
        <p:grpSpPr>
          <a:xfrm>
            <a:off x="807967" y="2748582"/>
            <a:ext cx="3243503" cy="2715071"/>
            <a:chOff x="21637845" y="373566"/>
            <a:chExt cx="7670335" cy="6138599"/>
          </a:xfrm>
        </p:grpSpPr>
        <p:pic>
          <p:nvPicPr>
            <p:cNvPr id="55" name="线条" descr="线条"/>
            <p:cNvPicPr>
              <a:picLocks/>
            </p:cNvPicPr>
            <p:nvPr/>
          </p:nvPicPr>
          <p:blipFill>
            <a:blip r:embed="rId3"/>
            <a:stretch>
              <a:fillRect/>
            </a:stretch>
          </p:blipFill>
          <p:spPr>
            <a:xfrm>
              <a:off x="21798045" y="1808714"/>
              <a:ext cx="3135038" cy="2238667"/>
            </a:xfrm>
            <a:prstGeom prst="rect">
              <a:avLst/>
            </a:prstGeom>
          </p:spPr>
        </p:pic>
        <p:pic>
          <p:nvPicPr>
            <p:cNvPr id="56" name="线条" descr="线条"/>
            <p:cNvPicPr>
              <a:picLocks/>
            </p:cNvPicPr>
            <p:nvPr/>
          </p:nvPicPr>
          <p:blipFill>
            <a:blip r:embed="rId4"/>
            <a:stretch>
              <a:fillRect/>
            </a:stretch>
          </p:blipFill>
          <p:spPr>
            <a:xfrm rot="10800000">
              <a:off x="25901424" y="1688871"/>
              <a:ext cx="3406756" cy="1933252"/>
            </a:xfrm>
            <a:prstGeom prst="rect">
              <a:avLst/>
            </a:prstGeom>
          </p:spPr>
        </p:pic>
        <p:sp>
          <p:nvSpPr>
            <p:cNvPr id="58" name="Kunpeng 920"/>
            <p:cNvSpPr txBox="1"/>
            <p:nvPr/>
          </p:nvSpPr>
          <p:spPr>
            <a:xfrm>
              <a:off x="23684459" y="5868385"/>
              <a:ext cx="3920341" cy="6437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04" tIns="35704" rIns="35704" bIns="35704" anchor="ctr"/>
            <a:lstStyle>
              <a:lvl1pPr defTabSz="228600">
                <a:lnSpc>
                  <a:spcPct val="110000"/>
                </a:lnSpc>
                <a:defRPr sz="2400" b="0">
                  <a:latin typeface="Huawei Sans"/>
                  <a:ea typeface="Huawei Sans"/>
                  <a:cs typeface="Huawei Sans"/>
                  <a:sym typeface="Huawei Sans"/>
                </a:defRPr>
              </a:lvl1pPr>
            </a:lstStyle>
            <a:p>
              <a:r>
                <a:rPr sz="1799" dirty="0">
                  <a:solidFill>
                    <a:srgbClr val="1D1D1A"/>
                  </a:solidFill>
                  <a:latin typeface="Huawei Sans" panose="020C0503030203020204" pitchFamily="34" charset="0"/>
                  <a:ea typeface="方正兰亭黑简体" panose="02000000000000000000" pitchFamily="2" charset="-122"/>
                </a:rPr>
                <a:t>Kunpeng 920</a:t>
              </a:r>
            </a:p>
          </p:txBody>
        </p:sp>
        <p:pic>
          <p:nvPicPr>
            <p:cNvPr id="67" name="图像" descr="图像"/>
            <p:cNvPicPr>
              <a:picLocks noChangeAspect="1"/>
            </p:cNvPicPr>
            <p:nvPr/>
          </p:nvPicPr>
          <p:blipFill>
            <a:blip r:embed="rId5"/>
            <a:stretch>
              <a:fillRect/>
            </a:stretch>
          </p:blipFill>
          <p:spPr>
            <a:xfrm>
              <a:off x="25938618" y="1025479"/>
              <a:ext cx="1586830" cy="115173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68" name="SAS Controller…"/>
            <p:cNvSpPr txBox="1"/>
            <p:nvPr/>
          </p:nvSpPr>
          <p:spPr>
            <a:xfrm>
              <a:off x="25938617" y="373566"/>
              <a:ext cx="2235715" cy="64993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04" tIns="35704" rIns="35704" bIns="35704" anchor="ctr">
              <a:spAutoFit/>
            </a:bodyPr>
            <a:lstStyle/>
            <a:p>
              <a:pPr>
                <a:defRPr b="0">
                  <a:latin typeface="Huawei Sans"/>
                  <a:ea typeface="Huawei Sans"/>
                  <a:cs typeface="Huawei Sans"/>
                  <a:sym typeface="Huawei Sans"/>
                </a:defRPr>
              </a:pPr>
              <a:r>
                <a:rPr sz="1399" dirty="0" err="1">
                  <a:solidFill>
                    <a:srgbClr val="1D1D1A"/>
                  </a:solidFill>
                  <a:latin typeface="Huawei Sans" panose="020C0503030203020204" pitchFamily="34" charset="0"/>
                  <a:ea typeface="方正兰亭黑简体" panose="02000000000000000000" pitchFamily="2" charset="-122"/>
                  <a:cs typeface="Huawei Sans"/>
                  <a:sym typeface="Huawei Sans"/>
                </a:rPr>
                <a:t>SAS控制器</a:t>
              </a:r>
              <a:endParaRPr sz="1399" dirty="0">
                <a:solidFill>
                  <a:srgbClr val="1D1D1A"/>
                </a:solidFill>
                <a:latin typeface="Huawei Sans" panose="020C0503030203020204" pitchFamily="34" charset="0"/>
                <a:ea typeface="方正兰亭黑简体" panose="02000000000000000000" pitchFamily="2" charset="-122"/>
                <a:cs typeface="Huawei Sans"/>
                <a:sym typeface="Huawei Sans"/>
              </a:endParaRPr>
            </a:p>
          </p:txBody>
        </p:sp>
        <p:pic>
          <p:nvPicPr>
            <p:cNvPr id="69" name="图像" descr="图像"/>
            <p:cNvPicPr>
              <a:picLocks noChangeAspect="1"/>
            </p:cNvPicPr>
            <p:nvPr/>
          </p:nvPicPr>
          <p:blipFill>
            <a:blip r:embed="rId6"/>
            <a:srcRect l="9102" t="5488" r="9102" b="5488"/>
            <a:stretch>
              <a:fillRect/>
            </a:stretch>
          </p:blipFill>
          <p:spPr>
            <a:xfrm>
              <a:off x="27982102" y="1885716"/>
              <a:ext cx="1168111" cy="764524"/>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73" name="Chjpset…"/>
            <p:cNvSpPr txBox="1"/>
            <p:nvPr/>
          </p:nvSpPr>
          <p:spPr>
            <a:xfrm>
              <a:off x="28159633" y="1192058"/>
              <a:ext cx="1019331" cy="64993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04" tIns="35704" rIns="35704" bIns="35704" anchor="ctr">
              <a:spAutoFit/>
            </a:bodyPr>
            <a:lstStyle/>
            <a:p>
              <a:pPr>
                <a:defRPr b="0">
                  <a:latin typeface="Huawei Sans"/>
                  <a:ea typeface="Huawei Sans"/>
                  <a:cs typeface="Huawei Sans"/>
                  <a:sym typeface="Huawei Sans"/>
                </a:defRPr>
              </a:pPr>
              <a:r>
                <a:rPr sz="1399" dirty="0" err="1">
                  <a:solidFill>
                    <a:srgbClr val="1D1D1A"/>
                  </a:solidFill>
                  <a:latin typeface="Huawei Sans" panose="020C0503030203020204" pitchFamily="34" charset="0"/>
                  <a:ea typeface="方正兰亭黑简体" panose="02000000000000000000" pitchFamily="2" charset="-122"/>
                  <a:cs typeface="Huawei Sans"/>
                  <a:sym typeface="Huawei Sans"/>
                </a:rPr>
                <a:t>桥片</a:t>
              </a:r>
              <a:endParaRPr sz="1399" dirty="0">
                <a:solidFill>
                  <a:srgbClr val="1D1D1A"/>
                </a:solidFill>
                <a:latin typeface="Huawei Sans" panose="020C0503030203020204" pitchFamily="34" charset="0"/>
                <a:ea typeface="方正兰亭黑简体" panose="02000000000000000000" pitchFamily="2" charset="-122"/>
                <a:cs typeface="Huawei Sans"/>
                <a:sym typeface="Huawei Sans"/>
              </a:endParaRPr>
            </a:p>
          </p:txBody>
        </p:sp>
        <p:pic>
          <p:nvPicPr>
            <p:cNvPr id="76" name="图像" descr="图像"/>
            <p:cNvPicPr>
              <a:picLocks noChangeAspect="1"/>
            </p:cNvPicPr>
            <p:nvPr/>
          </p:nvPicPr>
          <p:blipFill>
            <a:blip r:embed="rId7"/>
            <a:stretch>
              <a:fillRect/>
            </a:stretch>
          </p:blipFill>
          <p:spPr>
            <a:xfrm>
              <a:off x="21637845" y="1871366"/>
              <a:ext cx="1101184" cy="102610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82" name="CPU"/>
            <p:cNvSpPr txBox="1"/>
            <p:nvPr/>
          </p:nvSpPr>
          <p:spPr>
            <a:xfrm>
              <a:off x="21694762" y="1199985"/>
              <a:ext cx="981755" cy="6498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04" tIns="35704" rIns="35704" bIns="35704" anchor="ctr">
              <a:spAutoFit/>
            </a:bodyPr>
            <a:lstStyle>
              <a:lvl1pPr algn="r">
                <a:defRPr b="0">
                  <a:latin typeface="Huawei Sans"/>
                  <a:ea typeface="Huawei Sans"/>
                  <a:cs typeface="Huawei Sans"/>
                  <a:sym typeface="Huawei Sans"/>
                </a:defRPr>
              </a:lvl1pPr>
            </a:lstStyle>
            <a:p>
              <a:r>
                <a:rPr sz="1399" dirty="0">
                  <a:solidFill>
                    <a:srgbClr val="1D1D1A"/>
                  </a:solidFill>
                  <a:latin typeface="Huawei Sans" panose="020C0503030203020204" pitchFamily="34" charset="0"/>
                  <a:ea typeface="方正兰亭黑简体" panose="02000000000000000000" pitchFamily="2" charset="-122"/>
                </a:rPr>
                <a:t>CPU</a:t>
              </a:r>
            </a:p>
          </p:txBody>
        </p:sp>
        <p:sp>
          <p:nvSpPr>
            <p:cNvPr id="83" name="RoCE NIC…"/>
            <p:cNvSpPr txBox="1"/>
            <p:nvPr/>
          </p:nvSpPr>
          <p:spPr>
            <a:xfrm>
              <a:off x="23390718" y="408821"/>
              <a:ext cx="2195850" cy="64993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04" tIns="35704" rIns="35704" bIns="35704" anchor="ctr">
              <a:spAutoFit/>
            </a:bodyPr>
            <a:lstStyle/>
            <a:p>
              <a:pPr>
                <a:defRPr b="0">
                  <a:latin typeface="Huawei Sans"/>
                  <a:ea typeface="Huawei Sans"/>
                  <a:cs typeface="Huawei Sans"/>
                  <a:sym typeface="Huawei Sans"/>
                </a:defRPr>
              </a:pPr>
              <a:r>
                <a:rPr sz="1399" dirty="0">
                  <a:solidFill>
                    <a:srgbClr val="1D1D1A"/>
                  </a:solidFill>
                  <a:latin typeface="Huawei Sans" panose="020C0503030203020204" pitchFamily="34" charset="0"/>
                  <a:ea typeface="方正兰亭黑简体" panose="02000000000000000000" pitchFamily="2" charset="-122"/>
                  <a:cs typeface="Huawei Sans"/>
                  <a:sym typeface="Huawei Sans"/>
                </a:rPr>
                <a:t>RoCE </a:t>
              </a:r>
              <a:r>
                <a:rPr sz="1399" dirty="0" err="1">
                  <a:solidFill>
                    <a:srgbClr val="1D1D1A"/>
                  </a:solidFill>
                  <a:latin typeface="Huawei Sans" panose="020C0503030203020204" pitchFamily="34" charset="0"/>
                  <a:ea typeface="方正兰亭黑简体" panose="02000000000000000000" pitchFamily="2" charset="-122"/>
                  <a:cs typeface="FZLanTingHeiS-R-GB"/>
                  <a:sym typeface="FZLanTingHeiS-R-GB"/>
                </a:rPr>
                <a:t>网卡</a:t>
              </a:r>
              <a:endParaRPr sz="1399" dirty="0">
                <a:solidFill>
                  <a:srgbClr val="1D1D1A"/>
                </a:solidFill>
                <a:latin typeface="Huawei Sans" panose="020C0503030203020204" pitchFamily="34" charset="0"/>
                <a:ea typeface="方正兰亭黑简体" panose="02000000000000000000" pitchFamily="2" charset="-122"/>
                <a:cs typeface="FZLanTingHeiS-R-GB"/>
                <a:sym typeface="FZLanTingHeiS-R-GB"/>
              </a:endParaRPr>
            </a:p>
          </p:txBody>
        </p:sp>
        <p:pic>
          <p:nvPicPr>
            <p:cNvPr id="87" name="图像" descr="图像"/>
            <p:cNvPicPr>
              <a:picLocks noChangeAspect="1"/>
            </p:cNvPicPr>
            <p:nvPr/>
          </p:nvPicPr>
          <p:blipFill>
            <a:blip r:embed="rId8"/>
            <a:srcRect l="10730" r="10730"/>
            <a:stretch>
              <a:fillRect/>
            </a:stretch>
          </p:blipFill>
          <p:spPr>
            <a:xfrm>
              <a:off x="23148253" y="927003"/>
              <a:ext cx="2136366" cy="1269388"/>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grpSp>
      <p:grpSp>
        <p:nvGrpSpPr>
          <p:cNvPr id="89" name="组合 88"/>
          <p:cNvGrpSpPr/>
          <p:nvPr/>
        </p:nvGrpSpPr>
        <p:grpSpPr>
          <a:xfrm>
            <a:off x="4545089" y="2800406"/>
            <a:ext cx="3156575" cy="2717547"/>
            <a:chOff x="4101891" y="1949057"/>
            <a:chExt cx="5511581" cy="4424506"/>
          </a:xfrm>
        </p:grpSpPr>
        <p:sp>
          <p:nvSpPr>
            <p:cNvPr id="90" name="Kunpeng 920"/>
            <p:cNvSpPr txBox="1"/>
            <p:nvPr/>
          </p:nvSpPr>
          <p:spPr>
            <a:xfrm>
              <a:off x="4101891" y="5862176"/>
              <a:ext cx="2017987" cy="5032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04" tIns="35704" rIns="35704" bIns="35704"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400" dirty="0">
                  <a:solidFill>
                    <a:srgbClr val="1D1D1A"/>
                  </a:solidFill>
                  <a:latin typeface="Huawei Sans" panose="020C0503030203020204" pitchFamily="34" charset="0"/>
                  <a:ea typeface="方正兰亭黑简体" panose="02000000000000000000" pitchFamily="2" charset="-122"/>
                </a:rPr>
                <a:t>Kunpeng 920</a:t>
              </a:r>
            </a:p>
          </p:txBody>
        </p:sp>
        <p:sp>
          <p:nvSpPr>
            <p:cNvPr id="91" name="Kunpeng 920"/>
            <p:cNvSpPr txBox="1"/>
            <p:nvPr/>
          </p:nvSpPr>
          <p:spPr>
            <a:xfrm>
              <a:off x="7523479" y="5870321"/>
              <a:ext cx="2017987" cy="5032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04" tIns="35704" rIns="35704" bIns="35704"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400" dirty="0">
                  <a:solidFill>
                    <a:srgbClr val="1D1D1A"/>
                  </a:solidFill>
                  <a:latin typeface="Huawei Sans" panose="020C0503030203020204" pitchFamily="34" charset="0"/>
                  <a:ea typeface="方正兰亭黑简体" panose="02000000000000000000" pitchFamily="2" charset="-122"/>
                </a:rPr>
                <a:t>Kunpeng 920</a:t>
              </a:r>
            </a:p>
          </p:txBody>
        </p:sp>
        <p:sp>
          <p:nvSpPr>
            <p:cNvPr id="92" name="线条"/>
            <p:cNvSpPr/>
            <p:nvPr/>
          </p:nvSpPr>
          <p:spPr>
            <a:xfrm flipV="1">
              <a:off x="5095431" y="3571586"/>
              <a:ext cx="1" cy="1074738"/>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93" name="线条"/>
            <p:cNvSpPr/>
            <p:nvPr/>
          </p:nvSpPr>
          <p:spPr>
            <a:xfrm flipV="1">
              <a:off x="8515817" y="3634103"/>
              <a:ext cx="2" cy="949703"/>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7" name="线条"/>
            <p:cNvSpPr/>
            <p:nvPr/>
          </p:nvSpPr>
          <p:spPr>
            <a:xfrm flipV="1">
              <a:off x="5707944" y="3634103"/>
              <a:ext cx="2349784" cy="998682"/>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8" name="线条"/>
            <p:cNvSpPr/>
            <p:nvPr/>
          </p:nvSpPr>
          <p:spPr>
            <a:xfrm flipH="1" flipV="1">
              <a:off x="5749533" y="3581355"/>
              <a:ext cx="2218998" cy="1064967"/>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9" name="线条"/>
            <p:cNvSpPr/>
            <p:nvPr/>
          </p:nvSpPr>
          <p:spPr>
            <a:xfrm>
              <a:off x="5757133" y="5240902"/>
              <a:ext cx="2175913" cy="0"/>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10" name="线条"/>
            <p:cNvSpPr/>
            <p:nvPr/>
          </p:nvSpPr>
          <p:spPr>
            <a:xfrm flipV="1">
              <a:off x="5749533" y="2991465"/>
              <a:ext cx="2183513" cy="4311"/>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11" name="矩形 110"/>
            <p:cNvSpPr/>
            <p:nvPr/>
          </p:nvSpPr>
          <p:spPr>
            <a:xfrm>
              <a:off x="5065134" y="3937469"/>
              <a:ext cx="1033639" cy="450813"/>
            </a:xfrm>
            <a:prstGeom prst="rect">
              <a:avLst/>
            </a:prstGeom>
          </p:spPr>
          <p:txBody>
            <a:bodyPr wrap="none">
              <a:spAutoFit/>
            </a:bodyPr>
            <a:lstStyle/>
            <a:p>
              <a:pPr algn="ctr"/>
              <a:r>
                <a:rPr lang="en-US" altLang="zh-CN"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2" name="矩形 111"/>
            <p:cNvSpPr/>
            <p:nvPr/>
          </p:nvSpPr>
          <p:spPr>
            <a:xfrm>
              <a:off x="7416226" y="3948730"/>
              <a:ext cx="1033639" cy="450813"/>
            </a:xfrm>
            <a:prstGeom prst="rect">
              <a:avLst/>
            </a:prstGeom>
          </p:spPr>
          <p:txBody>
            <a:bodyPr wrap="none">
              <a:spAutoFit/>
            </a:bodyPr>
            <a:lstStyle/>
            <a:p>
              <a:pPr algn="ctr"/>
              <a:r>
                <a:rPr lang="en-US" altLang="zh-CN"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9" name="矩形 118"/>
            <p:cNvSpPr/>
            <p:nvPr/>
          </p:nvSpPr>
          <p:spPr>
            <a:xfrm>
              <a:off x="6353043" y="3120359"/>
              <a:ext cx="1033639" cy="450813"/>
            </a:xfrm>
            <a:prstGeom prst="rect">
              <a:avLst/>
            </a:prstGeom>
          </p:spPr>
          <p:txBody>
            <a:bodyPr wrap="none">
              <a:spAutoFit/>
            </a:bodyPr>
            <a:lstStyle/>
            <a:p>
              <a:pPr algn="ctr"/>
              <a:r>
                <a:rPr lang="en-US" altLang="zh-CN"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6" name="矩形 125"/>
            <p:cNvSpPr/>
            <p:nvPr/>
          </p:nvSpPr>
          <p:spPr>
            <a:xfrm>
              <a:off x="6343413" y="4825545"/>
              <a:ext cx="1033639" cy="450813"/>
            </a:xfrm>
            <a:prstGeom prst="rect">
              <a:avLst/>
            </a:prstGeom>
          </p:spPr>
          <p:txBody>
            <a:bodyPr wrap="none">
              <a:spAutoFit/>
            </a:bodyPr>
            <a:lstStyle/>
            <a:p>
              <a:pPr algn="ctr"/>
              <a:r>
                <a:rPr lang="en-US" altLang="zh-CN"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7" name="Kunpeng 920"/>
            <p:cNvSpPr txBox="1"/>
            <p:nvPr/>
          </p:nvSpPr>
          <p:spPr>
            <a:xfrm>
              <a:off x="4101891" y="1949057"/>
              <a:ext cx="2017987" cy="5032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04" tIns="35704" rIns="35704" bIns="35704"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400" dirty="0">
                  <a:solidFill>
                    <a:srgbClr val="1D1D1A"/>
                  </a:solidFill>
                  <a:latin typeface="Huawei Sans" panose="020C0503030203020204" pitchFamily="34" charset="0"/>
                  <a:ea typeface="方正兰亭黑简体" panose="02000000000000000000" pitchFamily="2" charset="-122"/>
                </a:rPr>
                <a:t>Kunpeng 920</a:t>
              </a:r>
            </a:p>
          </p:txBody>
        </p:sp>
        <p:sp>
          <p:nvSpPr>
            <p:cNvPr id="128" name="Kunpeng 920"/>
            <p:cNvSpPr txBox="1"/>
            <p:nvPr/>
          </p:nvSpPr>
          <p:spPr>
            <a:xfrm>
              <a:off x="7595485" y="1962956"/>
              <a:ext cx="2017987" cy="5032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04" tIns="35704" rIns="35704" bIns="35704"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400" dirty="0">
                  <a:solidFill>
                    <a:srgbClr val="1D1D1A"/>
                  </a:solidFill>
                  <a:latin typeface="Huawei Sans" panose="020C0503030203020204" pitchFamily="34" charset="0"/>
                  <a:ea typeface="方正兰亭黑简体" panose="02000000000000000000" pitchFamily="2" charset="-122"/>
                </a:rPr>
                <a:t>Kunpeng 920</a:t>
              </a:r>
            </a:p>
          </p:txBody>
        </p:sp>
      </p:grpSp>
      <p:sp>
        <p:nvSpPr>
          <p:cNvPr id="162" name="副标题 1"/>
          <p:cNvSpPr txBox="1">
            <a:spLocks/>
          </p:cNvSpPr>
          <p:nvPr/>
        </p:nvSpPr>
        <p:spPr>
          <a:xfrm>
            <a:off x="1179861" y="2161695"/>
            <a:ext cx="6265995" cy="462102"/>
          </a:xfrm>
          <a:prstGeom prst="rect">
            <a:avLst/>
          </a:prstGeom>
        </p:spPr>
        <p:txBody>
          <a:bodyPr lIns="0" tIns="0" rIns="0" bIns="0" anchor="t">
            <a:normAutofit fontScale="92500"/>
          </a:bodyPr>
          <a:lstStyle>
            <a:lvl1pPr marL="0" indent="0" algn="l" defTabSz="1187798" rtl="0" eaLnBrk="1" latinLnBrk="0" hangingPunct="1">
              <a:lnSpc>
                <a:spcPts val="3430"/>
              </a:lnSpc>
              <a:spcBef>
                <a:spcPts val="0"/>
              </a:spcBef>
              <a:buFont typeface="Arial" panose="020B0604020202020204"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r>
              <a:rPr lang="zh-CN" altLang="en-US" sz="2399" b="1" spc="-75"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          多合一</a:t>
            </a:r>
            <a:r>
              <a:rPr lang="en-US" altLang="zh-CN" sz="2399" b="1" spc="-75"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SoC</a:t>
            </a:r>
            <a:r>
              <a:rPr lang="en-US" altLang="zh-CN" sz="2399" b="1" spc="-75"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                            </a:t>
            </a:r>
            <a:r>
              <a:rPr lang="en-US" altLang="zh-CN" sz="2399" b="1" spc="-75" dirty="0" err="1"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xPU</a:t>
            </a:r>
            <a:r>
              <a:rPr lang="zh-CN" altLang="en-US" sz="2399" b="1" spc="-75"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高速互联                            </a:t>
            </a:r>
            <a:endParaRPr lang="en-US" altLang="zh-CN" sz="2399" b="1" spc="-75"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3" name="文本框 2"/>
          <p:cNvSpPr txBox="1"/>
          <p:nvPr/>
        </p:nvSpPr>
        <p:spPr>
          <a:xfrm>
            <a:off x="936134" y="5691206"/>
            <a:ext cx="5824705" cy="528144"/>
          </a:xfrm>
          <a:prstGeom prst="rect">
            <a:avLst/>
          </a:prstGeom>
          <a:noFill/>
        </p:spPr>
        <p:txBody>
          <a:bodyPr wrap="none" rtlCol="0">
            <a:spAutoFit/>
          </a:bodyPr>
          <a:lstStyle/>
          <a:p>
            <a:pPr>
              <a:lnSpc>
                <a:spcPts val="3439"/>
              </a:lnSpc>
            </a:pPr>
            <a:r>
              <a:rPr lang="zh-CN" altLang="en-US" sz="1399" dirty="0">
                <a:solidFill>
                  <a:srgbClr val="1D1D1A"/>
                </a:solidFill>
                <a:latin typeface="Huawei Sans" panose="020C0503030203020204" pitchFamily="34" charset="0"/>
                <a:ea typeface="方正兰亭黑简体" panose="02000000000000000000" pitchFamily="2" charset="-122"/>
              </a:rPr>
              <a:t>注：</a:t>
            </a:r>
            <a:r>
              <a:rPr lang="en-US" altLang="zh-CN" sz="1399" dirty="0">
                <a:solidFill>
                  <a:srgbClr val="1D1D1A"/>
                </a:solidFill>
                <a:latin typeface="Huawei Sans" panose="020C0503030203020204" pitchFamily="34" charset="0"/>
                <a:ea typeface="方正兰亭黑简体" panose="02000000000000000000" pitchFamily="2" charset="-122"/>
              </a:rPr>
              <a:t>HCCS(Huawei Cache Coherence System) </a:t>
            </a:r>
            <a:r>
              <a:rPr lang="zh-CN" altLang="en-US" sz="1399" dirty="0">
                <a:solidFill>
                  <a:srgbClr val="1D1D1A"/>
                </a:solidFill>
                <a:latin typeface="Huawei Sans" panose="020C0503030203020204" pitchFamily="34" charset="0"/>
                <a:ea typeface="方正兰亭黑简体" panose="02000000000000000000" pitchFamily="2" charset="-122"/>
              </a:rPr>
              <a:t>华为自研片间互联协议</a:t>
            </a:r>
          </a:p>
        </p:txBody>
      </p:sp>
      <p:sp>
        <p:nvSpPr>
          <p:cNvPr id="6" name="文本框 5"/>
          <p:cNvSpPr txBox="1"/>
          <p:nvPr/>
        </p:nvSpPr>
        <p:spPr>
          <a:xfrm>
            <a:off x="3574736" y="1403411"/>
            <a:ext cx="1107563" cy="528144"/>
          </a:xfrm>
          <a:prstGeom prst="rect">
            <a:avLst/>
          </a:prstGeom>
          <a:noFill/>
        </p:spPr>
        <p:txBody>
          <a:bodyPr wrap="none" rtlCol="0">
            <a:spAutoFit/>
          </a:bodyPr>
          <a:lstStyle/>
          <a:p>
            <a:pPr>
              <a:lnSpc>
                <a:spcPts val="3439"/>
              </a:lnSpc>
            </a:pPr>
            <a:r>
              <a:rPr lang="zh-CN" altLang="en-US" sz="2399" b="1" dirty="0">
                <a:solidFill>
                  <a:srgbClr val="C00000"/>
                </a:solidFill>
                <a:latin typeface="Huawei Sans" panose="020C0503030203020204" pitchFamily="34" charset="0"/>
                <a:ea typeface="方正兰亭黑简体" panose="02000000000000000000" pitchFamily="2" charset="-122"/>
              </a:rPr>
              <a:t>高集成</a:t>
            </a:r>
          </a:p>
        </p:txBody>
      </p:sp>
      <p:sp>
        <p:nvSpPr>
          <p:cNvPr id="79" name="文本框 78"/>
          <p:cNvSpPr txBox="1"/>
          <p:nvPr/>
        </p:nvSpPr>
        <p:spPr>
          <a:xfrm>
            <a:off x="9315212" y="1421233"/>
            <a:ext cx="1107563" cy="528144"/>
          </a:xfrm>
          <a:prstGeom prst="rect">
            <a:avLst/>
          </a:prstGeom>
          <a:noFill/>
        </p:spPr>
        <p:txBody>
          <a:bodyPr wrap="none" rtlCol="0">
            <a:spAutoFit/>
          </a:bodyPr>
          <a:lstStyle/>
          <a:p>
            <a:pPr>
              <a:lnSpc>
                <a:spcPts val="3439"/>
              </a:lnSpc>
            </a:pPr>
            <a:r>
              <a:rPr lang="zh-CN" altLang="en-US" sz="2399" b="1" dirty="0">
                <a:solidFill>
                  <a:srgbClr val="C00000"/>
                </a:solidFill>
                <a:latin typeface="Huawei Sans" panose="020C0503030203020204" pitchFamily="34" charset="0"/>
                <a:ea typeface="方正兰亭黑简体" panose="02000000000000000000" pitchFamily="2" charset="-122"/>
              </a:rPr>
              <a:t>高能效</a:t>
            </a:r>
          </a:p>
        </p:txBody>
      </p:sp>
      <p:sp>
        <p:nvSpPr>
          <p:cNvPr id="80" name="矩形 79"/>
          <p:cNvSpPr/>
          <p:nvPr/>
        </p:nvSpPr>
        <p:spPr>
          <a:xfrm>
            <a:off x="8862344" y="4551012"/>
            <a:ext cx="2611690" cy="276999"/>
          </a:xfrm>
          <a:prstGeom prst="rect">
            <a:avLst/>
          </a:prstGeom>
        </p:spPr>
        <p:txBody>
          <a:bodyPr wrap="square">
            <a:spAutoFit/>
          </a:bodyPr>
          <a:lstStyle/>
          <a:p>
            <a:r>
              <a:rPr lang="zh-CN" altLang="en-US" sz="1200" dirty="0">
                <a:solidFill>
                  <a:srgbClr val="1D1D1A"/>
                </a:solidFill>
                <a:latin typeface="Huawei Sans" panose="020C0503030203020204" pitchFamily="34" charset="0"/>
                <a:ea typeface="方正兰亭黑简体" panose="02000000000000000000" pitchFamily="2" charset="-122"/>
              </a:rPr>
              <a:t>单位功耗的</a:t>
            </a:r>
            <a:r>
              <a:rPr lang="en-US" altLang="zh-CN" sz="1200" dirty="0">
                <a:solidFill>
                  <a:srgbClr val="1D1D1A"/>
                </a:solidFill>
                <a:latin typeface="Huawei Sans" panose="020C0503030203020204" pitchFamily="34" charset="0"/>
                <a:ea typeface="方正兰亭黑简体" panose="02000000000000000000" pitchFamily="2" charset="-122"/>
              </a:rPr>
              <a:t>SPECint</a:t>
            </a:r>
            <a:r>
              <a:rPr lang="zh-CN" altLang="en-US" sz="1200" dirty="0">
                <a:solidFill>
                  <a:srgbClr val="1D1D1A"/>
                </a:solidFill>
                <a:latin typeface="Huawei Sans" panose="020C0503030203020204" pitchFamily="34" charset="0"/>
                <a:ea typeface="方正兰亭黑简体" panose="02000000000000000000" pitchFamily="2" charset="-122"/>
              </a:rPr>
              <a:t>性能更高</a:t>
            </a:r>
          </a:p>
        </p:txBody>
      </p:sp>
      <p:grpSp>
        <p:nvGrpSpPr>
          <p:cNvPr id="12" name="组合 11"/>
          <p:cNvGrpSpPr/>
          <p:nvPr/>
        </p:nvGrpSpPr>
        <p:grpSpPr>
          <a:xfrm>
            <a:off x="8362644" y="2162414"/>
            <a:ext cx="2879669" cy="3765955"/>
            <a:chOff x="8494335" y="1670232"/>
            <a:chExt cx="2880794" cy="3765955"/>
          </a:xfrm>
        </p:grpSpPr>
        <p:sp>
          <p:nvSpPr>
            <p:cNvPr id="84" name="矩形"/>
            <p:cNvSpPr/>
            <p:nvPr/>
          </p:nvSpPr>
          <p:spPr>
            <a:xfrm>
              <a:off x="10618925" y="2726892"/>
              <a:ext cx="308521" cy="1270628"/>
            </a:xfrm>
            <a:prstGeom prst="rect">
              <a:avLst/>
            </a:prstGeom>
            <a:gradFill rotWithShape="1">
              <a:gsLst>
                <a:gs pos="0">
                  <a:srgbClr val="CCCCCC"/>
                </a:gs>
                <a:gs pos="50000">
                  <a:srgbClr val="FFFFFF"/>
                </a:gs>
                <a:gs pos="100000">
                  <a:srgbClr val="CCCCCC"/>
                </a:gs>
              </a:gsLst>
              <a:lin ang="5400000" scaled="1"/>
            </a:gradFill>
            <a:ln w="28575" algn="ctr">
              <a:solidFill>
                <a:srgbClr val="C0C0C0"/>
              </a:solidFill>
              <a:miter lim="800000"/>
              <a:headEnd/>
              <a:tailEnd/>
            </a:ln>
            <a:effectLst>
              <a:outerShdw dist="35921" dir="2700000" algn="ctr" rotWithShape="0">
                <a:srgbClr val="808080"/>
              </a:outerShdw>
            </a:effectLst>
          </p:spPr>
          <p:txBody>
            <a:bodyPr wrap="none" lIns="118918" tIns="59462" rIns="118918" bIns="59462" anchor="ctr"/>
            <a:lstStyle/>
            <a:p>
              <a:pPr defTabSz="1189096"/>
              <a:endParaRPr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95" name="930"/>
            <p:cNvSpPr txBox="1"/>
            <p:nvPr/>
          </p:nvSpPr>
          <p:spPr>
            <a:xfrm>
              <a:off x="8494335" y="1670232"/>
              <a:ext cx="870549" cy="267848"/>
            </a:xfrm>
            <a:prstGeom prst="rect">
              <a:avLst/>
            </a:prstGeom>
            <a:ln w="12700">
              <a:miter lim="400000"/>
            </a:ln>
          </p:spPr>
          <p:txBody>
            <a:bodyPr wrap="square" lIns="22944" tIns="22944" rIns="22944" bIns="22944" anchor="ctr">
              <a:spAutoFit/>
            </a:bodyPr>
            <a:lstStyle/>
            <a:p>
              <a:pPr lvl="1" algn="ctr" defTabSz="146873">
                <a:lnSpc>
                  <a:spcPct val="120000"/>
                </a:lnSpc>
                <a:defRPr sz="4500" b="0">
                  <a:solidFill>
                    <a:srgbClr val="C7000B"/>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2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rPr>
                <a:t>5.03</a:t>
              </a:r>
            </a:p>
          </p:txBody>
        </p:sp>
        <p:sp>
          <p:nvSpPr>
            <p:cNvPr id="96" name="矩形"/>
            <p:cNvSpPr/>
            <p:nvPr/>
          </p:nvSpPr>
          <p:spPr>
            <a:xfrm>
              <a:off x="8979311" y="1926266"/>
              <a:ext cx="385573" cy="2108342"/>
            </a:xfrm>
            <a:prstGeom prst="rect">
              <a:avLst/>
            </a:prstGeom>
            <a:gradFill>
              <a:gsLst>
                <a:gs pos="0">
                  <a:srgbClr val="990000">
                    <a:alpha val="0"/>
                  </a:srgbClr>
                </a:gs>
                <a:gs pos="70000">
                  <a:srgbClr val="CC6162"/>
                </a:gs>
                <a:gs pos="33000">
                  <a:schemeClr val="accent1">
                    <a:lumMod val="20000"/>
                    <a:lumOff val="80000"/>
                  </a:schemeClr>
                </a:gs>
                <a:gs pos="100000">
                  <a:srgbClr val="990000"/>
                </a:gs>
              </a:gsLst>
              <a:lin ang="5400000" scaled="1"/>
            </a:gradFill>
            <a:ln w="15875">
              <a:solidFill>
                <a:schemeClr val="bg1">
                  <a:lumMod val="60000"/>
                  <a:lumOff val="40000"/>
                </a:schemeClr>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sz="2132" kern="0" dirty="0">
                <a:solidFill>
                  <a:srgbClr val="000000"/>
                </a:solidFill>
                <a:latin typeface="Huawei Sans" panose="020C0503030203020204" pitchFamily="34" charset="0"/>
                <a:ea typeface="方正兰亭黑简体" panose="02000000000000000000" pitchFamily="2" charset="-122"/>
              </a:endParaRPr>
            </a:p>
          </p:txBody>
        </p:sp>
        <p:sp>
          <p:nvSpPr>
            <p:cNvPr id="97" name="矩形"/>
            <p:cNvSpPr/>
            <p:nvPr/>
          </p:nvSpPr>
          <p:spPr>
            <a:xfrm>
              <a:off x="9797282" y="2327112"/>
              <a:ext cx="369696" cy="1714694"/>
            </a:xfrm>
            <a:prstGeom prst="rect">
              <a:avLst/>
            </a:prstGeom>
            <a:gradFill>
              <a:gsLst>
                <a:gs pos="0">
                  <a:srgbClr val="0070C0">
                    <a:alpha val="0"/>
                  </a:srgbClr>
                </a:gs>
                <a:gs pos="54000">
                  <a:srgbClr val="0070C0">
                    <a:alpha val="67000"/>
                  </a:srgbClr>
                </a:gs>
                <a:gs pos="100000">
                  <a:srgbClr val="0070C0"/>
                </a:gs>
              </a:gsLst>
              <a:lin ang="5400000" scaled="1"/>
            </a:gradFill>
            <a:ln w="22225">
              <a:solidFill>
                <a:schemeClr val="bg1">
                  <a:lumMod val="60000"/>
                  <a:lumOff val="40000"/>
                </a:schemeClr>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pPr>
              <a:endParaRPr sz="2132" dirty="0">
                <a:solidFill>
                  <a:prstClr val="black"/>
                </a:solidFill>
                <a:latin typeface="Huawei Sans" panose="020C0503030203020204" pitchFamily="34" charset="0"/>
                <a:ea typeface="方正兰亭黑简体" panose="02000000000000000000" pitchFamily="2" charset="-122"/>
              </a:endParaRPr>
            </a:p>
          </p:txBody>
        </p:sp>
        <p:sp>
          <p:nvSpPr>
            <p:cNvPr id="98" name="Kunpeng920"/>
            <p:cNvSpPr txBox="1"/>
            <p:nvPr/>
          </p:nvSpPr>
          <p:spPr>
            <a:xfrm rot="16200000">
              <a:off x="8261215" y="2952450"/>
              <a:ext cx="1792229" cy="267953"/>
            </a:xfrm>
            <a:prstGeom prst="rect">
              <a:avLst/>
            </a:prstGeom>
            <a:ln w="12700">
              <a:miter lim="400000"/>
            </a:ln>
          </p:spPr>
          <p:txBody>
            <a:bodyPr wrap="square" lIns="22944" tIns="22944" rIns="22944" bIns="22944" anchor="ctr">
              <a:spAutoFit/>
            </a:bodyPr>
            <a:lstStyle/>
            <a:p>
              <a:pPr lvl="1" defTabSz="14687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rPr>
                <a:t>Kunpeng920-48</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rPr>
                <a:t>核</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endParaRPr>
            </a:p>
          </p:txBody>
        </p:sp>
        <p:sp>
          <p:nvSpPr>
            <p:cNvPr id="99" name="others"/>
            <p:cNvSpPr txBox="1"/>
            <p:nvPr/>
          </p:nvSpPr>
          <p:spPr>
            <a:xfrm rot="16200000">
              <a:off x="9316501" y="3001199"/>
              <a:ext cx="1335849" cy="231020"/>
            </a:xfrm>
            <a:prstGeom prst="rect">
              <a:avLst/>
            </a:prstGeom>
            <a:ln w="12700">
              <a:miter lim="400000"/>
            </a:ln>
          </p:spPr>
          <p:txBody>
            <a:bodyPr wrap="square" lIns="22944" tIns="22944" rIns="22944" bIns="22944" anchor="ctr">
              <a:spAutoFit/>
            </a:bodyPr>
            <a:lstStyle/>
            <a:p>
              <a:r>
                <a:rPr lang="en-US" altLang="zh-CN" sz="1200" dirty="0">
                  <a:solidFill>
                    <a:srgbClr val="1D1D1A"/>
                  </a:solidFill>
                  <a:latin typeface="Huawei Sans" panose="020C0503030203020204" pitchFamily="34" charset="0"/>
                  <a:ea typeface="方正兰亭黑简体" panose="02000000000000000000" pitchFamily="2" charset="-122"/>
                  <a:cs typeface="Arial" charset="0"/>
                </a:rPr>
                <a:t>Kunpeng920-32</a:t>
              </a:r>
              <a:r>
                <a:rPr lang="zh-CN" altLang="en-US" sz="1200" dirty="0">
                  <a:solidFill>
                    <a:srgbClr val="1D1D1A"/>
                  </a:solidFill>
                  <a:latin typeface="Huawei Sans" panose="020C0503030203020204" pitchFamily="34" charset="0"/>
                  <a:ea typeface="方正兰亭黑简体" panose="02000000000000000000" pitchFamily="2" charset="-122"/>
                  <a:cs typeface="Arial" charset="0"/>
                </a:rPr>
                <a:t>核</a:t>
              </a:r>
              <a:endParaRPr lang="en-US" altLang="zh-CN" sz="1200" dirty="0">
                <a:solidFill>
                  <a:srgbClr val="1D1D1A"/>
                </a:solidFill>
                <a:latin typeface="Huawei Sans" panose="020C0503030203020204" pitchFamily="34" charset="0"/>
                <a:ea typeface="方正兰亭黑简体" panose="02000000000000000000" pitchFamily="2" charset="-122"/>
                <a:cs typeface="Arial" charset="0"/>
              </a:endParaRPr>
            </a:p>
          </p:txBody>
        </p:sp>
        <p:sp>
          <p:nvSpPr>
            <p:cNvPr id="88" name="others"/>
            <p:cNvSpPr txBox="1"/>
            <p:nvPr/>
          </p:nvSpPr>
          <p:spPr>
            <a:xfrm rot="16200000">
              <a:off x="10288822" y="3171230"/>
              <a:ext cx="1180469" cy="415686"/>
            </a:xfrm>
            <a:prstGeom prst="rect">
              <a:avLst/>
            </a:prstGeom>
            <a:ln w="12700">
              <a:miter lim="400000"/>
            </a:ln>
          </p:spPr>
          <p:txBody>
            <a:bodyPr wrap="square" lIns="22944" tIns="22944" rIns="22944" bIns="22944" anchor="ctr">
              <a:spAutoFit/>
            </a:bodyPr>
            <a:lstStyle/>
            <a:p>
              <a:pPr algn="ctr"/>
              <a:r>
                <a:rPr lang="en-US" altLang="zh-CN" sz="1200" dirty="0">
                  <a:solidFill>
                    <a:srgbClr val="1D1D1A"/>
                  </a:solidFill>
                  <a:latin typeface="Huawei Sans" panose="020C0503030203020204" pitchFamily="34" charset="0"/>
                  <a:ea typeface="方正兰亭黑简体" panose="02000000000000000000" pitchFamily="2" charset="-122"/>
                  <a:cs typeface="Arial" charset="0"/>
                </a:rPr>
                <a:t>Others</a:t>
              </a:r>
            </a:p>
            <a:p>
              <a:endParaRPr lang="en-US" altLang="zh-CN" sz="1200" dirty="0">
                <a:solidFill>
                  <a:srgbClr val="1D1D1A"/>
                </a:solidFill>
                <a:latin typeface="Huawei Sans" panose="020C0503030203020204" pitchFamily="34" charset="0"/>
                <a:ea typeface="方正兰亭黑简体" panose="02000000000000000000" pitchFamily="2" charset="-122"/>
                <a:cs typeface="Arial" charset="0"/>
              </a:endParaRPr>
            </a:p>
          </p:txBody>
        </p:sp>
        <p:sp>
          <p:nvSpPr>
            <p:cNvPr id="7" name="文本框 6"/>
            <p:cNvSpPr txBox="1"/>
            <p:nvPr/>
          </p:nvSpPr>
          <p:spPr>
            <a:xfrm>
              <a:off x="10541564" y="2315109"/>
              <a:ext cx="489427" cy="528350"/>
            </a:xfrm>
            <a:prstGeom prst="rect">
              <a:avLst/>
            </a:prstGeom>
            <a:noFill/>
          </p:spPr>
          <p:txBody>
            <a:bodyPr wrap="none" rtlCol="0">
              <a:spAutoFit/>
            </a:bodyPr>
            <a:lstStyle/>
            <a:p>
              <a:pPr>
                <a:lnSpc>
                  <a:spcPts val="3439"/>
                </a:lnSpc>
              </a:pPr>
              <a:r>
                <a:rPr lang="en-US" altLang="zh-CN" sz="1200" b="1" dirty="0">
                  <a:solidFill>
                    <a:srgbClr val="1D1D1A"/>
                  </a:solidFill>
                  <a:latin typeface="Huawei Sans" panose="020C0503030203020204" pitchFamily="34" charset="0"/>
                  <a:ea typeface="方正兰亭黑简体" panose="02000000000000000000" pitchFamily="2" charset="-122"/>
                </a:rPr>
                <a:t>3.63</a:t>
              </a:r>
              <a:endParaRPr lang="zh-CN" altLang="en-US" sz="1200" b="1" dirty="0">
                <a:solidFill>
                  <a:srgbClr val="1D1D1A"/>
                </a:solidFill>
                <a:latin typeface="Huawei Sans" panose="020C0503030203020204" pitchFamily="34" charset="0"/>
                <a:ea typeface="方正兰亭黑简体" panose="02000000000000000000" pitchFamily="2" charset="-122"/>
              </a:endParaRPr>
            </a:p>
          </p:txBody>
        </p:sp>
        <p:sp>
          <p:nvSpPr>
            <p:cNvPr id="102" name="文本框 101"/>
            <p:cNvSpPr txBox="1"/>
            <p:nvPr/>
          </p:nvSpPr>
          <p:spPr>
            <a:xfrm>
              <a:off x="9734358" y="1900564"/>
              <a:ext cx="489427" cy="528350"/>
            </a:xfrm>
            <a:prstGeom prst="rect">
              <a:avLst/>
            </a:prstGeom>
            <a:noFill/>
          </p:spPr>
          <p:txBody>
            <a:bodyPr wrap="none" rtlCol="0">
              <a:spAutoFit/>
            </a:bodyPr>
            <a:lstStyle/>
            <a:p>
              <a:pPr>
                <a:lnSpc>
                  <a:spcPts val="3439"/>
                </a:lnSpc>
              </a:pPr>
              <a:r>
                <a:rPr lang="en-US" altLang="zh-CN" sz="1200" b="1" dirty="0">
                  <a:solidFill>
                    <a:srgbClr val="1D1D1A"/>
                  </a:solidFill>
                  <a:latin typeface="Huawei Sans" panose="020C0503030203020204" pitchFamily="34" charset="0"/>
                  <a:ea typeface="方正兰亭黑简体" panose="02000000000000000000" pitchFamily="2" charset="-122"/>
                </a:rPr>
                <a:t>4.52</a:t>
              </a:r>
              <a:endParaRPr lang="zh-CN" altLang="en-US" sz="1200" b="1" dirty="0">
                <a:solidFill>
                  <a:srgbClr val="1D1D1A"/>
                </a:solidFill>
                <a:latin typeface="Huawei Sans" panose="020C0503030203020204" pitchFamily="34" charset="0"/>
                <a:ea typeface="方正兰亭黑简体" panose="02000000000000000000" pitchFamily="2" charset="-122"/>
              </a:endParaRPr>
            </a:p>
          </p:txBody>
        </p:sp>
        <p:cxnSp>
          <p:nvCxnSpPr>
            <p:cNvPr id="9" name="直接连接符 8"/>
            <p:cNvCxnSpPr/>
            <p:nvPr/>
          </p:nvCxnSpPr>
          <p:spPr>
            <a:xfrm>
              <a:off x="8717622" y="5436187"/>
              <a:ext cx="26575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相柜数"/>
          <p:cNvSpPr txBox="1"/>
          <p:nvPr/>
        </p:nvSpPr>
        <p:spPr>
          <a:xfrm>
            <a:off x="9780900" y="2191504"/>
            <a:ext cx="1875795" cy="684855"/>
          </a:xfrm>
          <a:prstGeom prst="rect">
            <a:avLst/>
          </a:prstGeom>
          <a:ln w="12700">
            <a:miter lim="400000"/>
          </a:ln>
        </p:spPr>
        <p:txBody>
          <a:bodyPr wrap="square" lIns="71409" tIns="71409" rIns="71409" bIns="71409" anchor="ctr">
            <a:spAutoFit/>
          </a:bodyPr>
          <a:lstStyle/>
          <a:p>
            <a:pPr lvl="1" algn="ctr" defTabSz="45701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2799" dirty="0">
                <a:solidFill>
                  <a:srgbClr val="C70009"/>
                </a:solidFill>
                <a:latin typeface="Huawei Sans" panose="020C0503030203020204" pitchFamily="34" charset="0"/>
                <a:ea typeface="方正兰亭黑简体" panose="02000000000000000000" pitchFamily="2" charset="-122"/>
                <a:cs typeface="微软雅黑" panose="020B0502040204020203" charset="-122"/>
                <a:sym typeface="+mn-ea"/>
              </a:rPr>
              <a:t>30%</a:t>
            </a:r>
            <a:endParaRPr lang="zh-CN" altLang="en-US" sz="2799" dirty="0">
              <a:solidFill>
                <a:srgbClr val="C70009"/>
              </a:solidFill>
              <a:latin typeface="Huawei Sans" panose="020C0503030203020204" pitchFamily="34" charset="0"/>
              <a:ea typeface="方正兰亭黑简体" panose="02000000000000000000" pitchFamily="2" charset="-122"/>
              <a:cs typeface="微软雅黑" panose="020B0502040204020203" charset="-122"/>
              <a:sym typeface="+mn-ea"/>
            </a:endParaRPr>
          </a:p>
        </p:txBody>
      </p:sp>
      <p:sp>
        <p:nvSpPr>
          <p:cNvPr id="13" name="矩形 12"/>
          <p:cNvSpPr/>
          <p:nvPr/>
        </p:nvSpPr>
        <p:spPr>
          <a:xfrm>
            <a:off x="8511652" y="4814105"/>
            <a:ext cx="2773155" cy="892424"/>
          </a:xfrm>
          <a:prstGeom prst="rect">
            <a:avLst/>
          </a:prstGeom>
        </p:spPr>
        <p:txBody>
          <a:bodyPr wrap="square">
            <a:spAutoFit/>
          </a:bodyPr>
          <a:lstStyle/>
          <a:p>
            <a:pPr>
              <a:spcBef>
                <a:spcPts val="600"/>
              </a:spcBef>
            </a:pPr>
            <a:r>
              <a:rPr lang="zh-CN" altLang="en-US"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每</a:t>
            </a:r>
            <a:r>
              <a:rPr lang="en-US" altLang="zh-CN" sz="1399"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1</a:t>
            </a:r>
            <a:r>
              <a:rPr lang="zh-CN" altLang="en-US" sz="1399"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万</a:t>
            </a:r>
            <a:r>
              <a:rPr lang="zh-CN" altLang="en-US"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台</a:t>
            </a:r>
            <a:r>
              <a:rPr lang="en-US" altLang="zh-CN"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 Hadoop</a:t>
            </a:r>
            <a:r>
              <a:rPr lang="zh-CN" altLang="en-US"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节点</a:t>
            </a:r>
            <a:endParaRPr lang="en-US" altLang="zh-CN"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endParaRPr>
          </a:p>
          <a:p>
            <a:pPr marL="180000" indent="-180000">
              <a:spcBef>
                <a:spcPts val="600"/>
              </a:spcBef>
              <a:buSzPct val="60000"/>
              <a:buFont typeface="Wingdings" panose="05000000000000000000" pitchFamily="2" charset="2"/>
              <a:buChar char="l"/>
            </a:pPr>
            <a:r>
              <a:rPr lang="zh-CN" altLang="en-US" sz="1400"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每年节电</a:t>
            </a:r>
            <a:r>
              <a:rPr lang="en-US" altLang="zh-CN" sz="1400"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 </a:t>
            </a:r>
            <a:r>
              <a:rPr lang="en-US" altLang="zh-CN" sz="1400"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1</a:t>
            </a:r>
            <a:r>
              <a:rPr lang="zh-CN" altLang="en-US" sz="1400"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千万度</a:t>
            </a:r>
            <a:endParaRPr lang="en-US" altLang="zh-CN" sz="1400" spc="-15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endParaRPr>
          </a:p>
          <a:p>
            <a:pPr marL="180000" indent="-180000">
              <a:spcBef>
                <a:spcPts val="600"/>
              </a:spcBef>
              <a:buSzPct val="60000"/>
              <a:buFont typeface="Wingdings" panose="05000000000000000000" pitchFamily="2" charset="2"/>
              <a:buChar char="l"/>
            </a:pPr>
            <a:r>
              <a:rPr lang="zh-CN" altLang="en-US" sz="1400"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碳排放每年减少</a:t>
            </a:r>
            <a:r>
              <a:rPr lang="en-US" altLang="zh-CN" sz="1400"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 </a:t>
            </a:r>
            <a:r>
              <a:rPr lang="en-US" altLang="zh-CN" sz="1400"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1</a:t>
            </a:r>
            <a:r>
              <a:rPr lang="zh-CN" altLang="en-US" sz="1400"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万多吨</a:t>
            </a:r>
            <a:endParaRPr lang="en-US" altLang="zh-CN" sz="1400" spc="-15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 name="组合 3"/>
          <p:cNvGrpSpPr/>
          <p:nvPr/>
        </p:nvGrpSpPr>
        <p:grpSpPr>
          <a:xfrm>
            <a:off x="4826588" y="3108228"/>
            <a:ext cx="595118" cy="680691"/>
            <a:chOff x="3748573" y="3347888"/>
            <a:chExt cx="751955" cy="945208"/>
          </a:xfrm>
        </p:grpSpPr>
        <p:pic>
          <p:nvPicPr>
            <p:cNvPr id="85" name="image60.tif" descr="image60.tif"/>
            <p:cNvPicPr>
              <a:picLocks noChangeAspect="1"/>
            </p:cNvPicPr>
            <p:nvPr/>
          </p:nvPicPr>
          <p:blipFill>
            <a:blip r:embed="rId9">
              <a:extLst/>
            </a:blip>
            <a:srcRect t="81" b="81"/>
            <a:stretch>
              <a:fillRect/>
            </a:stretch>
          </p:blipFill>
          <p:spPr>
            <a:xfrm>
              <a:off x="3766722" y="3347888"/>
              <a:ext cx="718728" cy="945208"/>
            </a:xfrm>
            <a:prstGeom prst="rect">
              <a:avLst/>
            </a:prstGeom>
            <a:ln w="3175">
              <a:miter lim="400000"/>
            </a:ln>
          </p:spPr>
        </p:pic>
        <p:pic>
          <p:nvPicPr>
            <p:cNvPr id="86" name="图片 8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6"/>
              <a:ext cx="751955" cy="447752"/>
            </a:xfrm>
            <a:prstGeom prst="rect">
              <a:avLst/>
            </a:prstGeom>
          </p:spPr>
        </p:pic>
      </p:grpSp>
      <p:grpSp>
        <p:nvGrpSpPr>
          <p:cNvPr id="94" name="组合 93"/>
          <p:cNvGrpSpPr/>
          <p:nvPr/>
        </p:nvGrpSpPr>
        <p:grpSpPr>
          <a:xfrm>
            <a:off x="6791520" y="3108228"/>
            <a:ext cx="595118" cy="680691"/>
            <a:chOff x="3748573" y="3347888"/>
            <a:chExt cx="751955" cy="945208"/>
          </a:xfrm>
        </p:grpSpPr>
        <p:pic>
          <p:nvPicPr>
            <p:cNvPr id="100" name="image60.tif" descr="image60.tif"/>
            <p:cNvPicPr>
              <a:picLocks noChangeAspect="1"/>
            </p:cNvPicPr>
            <p:nvPr/>
          </p:nvPicPr>
          <p:blipFill>
            <a:blip r:embed="rId9">
              <a:extLst/>
            </a:blip>
            <a:srcRect t="81" b="81"/>
            <a:stretch>
              <a:fillRect/>
            </a:stretch>
          </p:blipFill>
          <p:spPr>
            <a:xfrm>
              <a:off x="3766722" y="3347888"/>
              <a:ext cx="718728" cy="945208"/>
            </a:xfrm>
            <a:prstGeom prst="rect">
              <a:avLst/>
            </a:prstGeom>
            <a:ln w="3175">
              <a:miter lim="400000"/>
            </a:ln>
          </p:spPr>
        </p:pic>
        <p:pic>
          <p:nvPicPr>
            <p:cNvPr id="101" name="图片 100"/>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03" name="组合 102"/>
          <p:cNvGrpSpPr/>
          <p:nvPr/>
        </p:nvGrpSpPr>
        <p:grpSpPr>
          <a:xfrm>
            <a:off x="6791520" y="4465126"/>
            <a:ext cx="595118" cy="680691"/>
            <a:chOff x="3748573" y="3347888"/>
            <a:chExt cx="751955" cy="945208"/>
          </a:xfrm>
        </p:grpSpPr>
        <p:pic>
          <p:nvPicPr>
            <p:cNvPr id="106" name="image60.tif" descr="image60.tif"/>
            <p:cNvPicPr>
              <a:picLocks noChangeAspect="1"/>
            </p:cNvPicPr>
            <p:nvPr/>
          </p:nvPicPr>
          <p:blipFill>
            <a:blip r:embed="rId9">
              <a:extLst/>
            </a:blip>
            <a:srcRect t="81" b="81"/>
            <a:stretch>
              <a:fillRect/>
            </a:stretch>
          </p:blipFill>
          <p:spPr>
            <a:xfrm>
              <a:off x="3766722" y="3347888"/>
              <a:ext cx="718728" cy="945208"/>
            </a:xfrm>
            <a:prstGeom prst="rect">
              <a:avLst/>
            </a:prstGeom>
            <a:ln w="3175">
              <a:miter lim="400000"/>
            </a:ln>
          </p:spPr>
        </p:pic>
        <p:pic>
          <p:nvPicPr>
            <p:cNvPr id="113" name="图片 112"/>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14" name="组合 113"/>
          <p:cNvGrpSpPr/>
          <p:nvPr/>
        </p:nvGrpSpPr>
        <p:grpSpPr>
          <a:xfrm>
            <a:off x="4829340" y="4470319"/>
            <a:ext cx="595118" cy="680691"/>
            <a:chOff x="3748573" y="3347888"/>
            <a:chExt cx="751955" cy="945208"/>
          </a:xfrm>
        </p:grpSpPr>
        <p:pic>
          <p:nvPicPr>
            <p:cNvPr id="115" name="image60.tif" descr="image60.tif"/>
            <p:cNvPicPr>
              <a:picLocks noChangeAspect="1"/>
            </p:cNvPicPr>
            <p:nvPr/>
          </p:nvPicPr>
          <p:blipFill>
            <a:blip r:embed="rId9">
              <a:extLst/>
            </a:blip>
            <a:srcRect t="81" b="81"/>
            <a:stretch>
              <a:fillRect/>
            </a:stretch>
          </p:blipFill>
          <p:spPr>
            <a:xfrm>
              <a:off x="3766722" y="3347888"/>
              <a:ext cx="718728" cy="945208"/>
            </a:xfrm>
            <a:prstGeom prst="rect">
              <a:avLst/>
            </a:prstGeom>
            <a:ln w="3175">
              <a:miter lim="400000"/>
            </a:ln>
          </p:spPr>
        </p:pic>
        <p:pic>
          <p:nvPicPr>
            <p:cNvPr id="116" name="图片 11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5" name="组合 4"/>
          <p:cNvGrpSpPr/>
          <p:nvPr/>
        </p:nvGrpSpPr>
        <p:grpSpPr>
          <a:xfrm>
            <a:off x="1957243" y="4085451"/>
            <a:ext cx="1177008" cy="943017"/>
            <a:chOff x="1958007" y="4085707"/>
            <a:chExt cx="1177468" cy="943385"/>
          </a:xfrm>
        </p:grpSpPr>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58007" y="4085707"/>
              <a:ext cx="1177468" cy="943385"/>
            </a:xfrm>
            <a:prstGeom prst="rect">
              <a:avLst/>
            </a:prstGeom>
          </p:spPr>
        </p:pic>
        <p:pic>
          <p:nvPicPr>
            <p:cNvPr id="117" name="图片 116"/>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1983982" y="4374652"/>
              <a:ext cx="648694" cy="386375"/>
            </a:xfrm>
            <a:prstGeom prst="rect">
              <a:avLst/>
            </a:prstGeom>
          </p:spPr>
        </p:pic>
      </p:grpSp>
      <p:sp>
        <p:nvSpPr>
          <p:cNvPr id="10" name="标题 9"/>
          <p:cNvSpPr>
            <a:spLocks noGrp="1"/>
          </p:cNvSpPr>
          <p:nvPr>
            <p:ph type="title"/>
          </p:nvPr>
        </p:nvSpPr>
        <p:spPr/>
        <p:txBody>
          <a:bodyPr/>
          <a:lstStyle/>
          <a:p>
            <a:r>
              <a:rPr lang="zh-CN" altLang="en-US" dirty="0">
                <a:sym typeface="Arial" panose="020B0604020202020204" pitchFamily="34" charset="0"/>
              </a:rPr>
              <a:t>高集成，高能效</a:t>
            </a:r>
            <a:endParaRPr lang="zh-CN" altLang="en-US" dirty="0"/>
          </a:p>
        </p:txBody>
      </p:sp>
      <p:sp>
        <p:nvSpPr>
          <p:cNvPr id="11" name="虚尾箭头 10"/>
          <p:cNvSpPr/>
          <p:nvPr/>
        </p:nvSpPr>
        <p:spPr>
          <a:xfrm rot="16200000">
            <a:off x="10192588" y="2384964"/>
            <a:ext cx="492899" cy="250713"/>
          </a:xfrm>
          <a:prstGeom prst="stripedRightArrow">
            <a:avLst/>
          </a:prstGeom>
          <a:solidFill>
            <a:srgbClr val="C7000B"/>
          </a:solidFill>
          <a:ln>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183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7"/>
          <p:cNvPicPr>
            <a:picLocks noChangeAspect="1"/>
          </p:cNvPicPr>
          <p:nvPr/>
        </p:nvPicPr>
        <p:blipFill>
          <a:blip r:embed="rId3"/>
          <a:stretch>
            <a:fillRect/>
          </a:stretch>
        </p:blipFill>
        <p:spPr>
          <a:xfrm>
            <a:off x="764262" y="3137130"/>
            <a:ext cx="3359999" cy="2318400"/>
          </a:xfrm>
          <a:prstGeom prst="rect">
            <a:avLst/>
          </a:prstGeom>
        </p:spPr>
      </p:pic>
      <p:pic>
        <p:nvPicPr>
          <p:cNvPr id="5" name="Picture 31"/>
          <p:cNvPicPr>
            <a:picLocks noChangeAspect="1"/>
          </p:cNvPicPr>
          <p:nvPr/>
        </p:nvPicPr>
        <p:blipFill>
          <a:blip r:embed="rId4"/>
          <a:stretch>
            <a:fillRect/>
          </a:stretch>
        </p:blipFill>
        <p:spPr>
          <a:xfrm>
            <a:off x="8020633" y="3137130"/>
            <a:ext cx="3358325" cy="2318400"/>
          </a:xfrm>
          <a:prstGeom prst="rect">
            <a:avLst/>
          </a:prstGeom>
        </p:spPr>
      </p:pic>
      <p:pic>
        <p:nvPicPr>
          <p:cNvPr id="6" name="Picture 33"/>
          <p:cNvPicPr>
            <a:picLocks noChangeAspect="1"/>
          </p:cNvPicPr>
          <p:nvPr/>
        </p:nvPicPr>
        <p:blipFill>
          <a:blip r:embed="rId5"/>
          <a:stretch>
            <a:fillRect/>
          </a:stretch>
        </p:blipFill>
        <p:spPr>
          <a:xfrm>
            <a:off x="4419923" y="3138820"/>
            <a:ext cx="3352153" cy="2316710"/>
          </a:xfrm>
          <a:prstGeom prst="rect">
            <a:avLst/>
          </a:prstGeom>
        </p:spPr>
      </p:pic>
      <p:sp>
        <p:nvSpPr>
          <p:cNvPr id="3" name="Content Placeholder 2"/>
          <p:cNvSpPr txBox="1">
            <a:spLocks/>
          </p:cNvSpPr>
          <p:nvPr/>
        </p:nvSpPr>
        <p:spPr>
          <a:xfrm>
            <a:off x="1457567" y="1488080"/>
            <a:ext cx="9618511" cy="1471325"/>
          </a:xfrm>
          <a:prstGeom prst="rect">
            <a:avLst/>
          </a:prstGeom>
        </p:spPr>
        <p:txBody>
          <a:bodyPr lIns="0" tIns="0" rIns="0" bIns="0" anchor="t">
            <a:normAutofit/>
          </a:bodyPr>
          <a:lstStyle>
            <a:lvl1pPr marL="0" indent="0" algn="l" defTabSz="1187798" rtl="0" eaLnBrk="1" latinLnBrk="0" hangingPunct="1">
              <a:lnSpc>
                <a:spcPts val="3430"/>
              </a:lnSpc>
              <a:spcBef>
                <a:spcPts val="0"/>
              </a:spcBef>
              <a:buFont typeface="Arial" panose="020B0604020202020204" pitchFamily="34" charset="0"/>
              <a:buNone/>
              <a:defRPr sz="3200" kern="1200" baseline="0">
                <a:solidFill>
                  <a:schemeClr val="tx1">
                    <a:lumMod val="65000"/>
                    <a:lumOff val="35000"/>
                  </a:schemeClr>
                </a:solidFill>
                <a:latin typeface="+mj-lt"/>
                <a:ea typeface="Microsoft YaHei" panose="020B0503020204020204" pitchFamily="34" charset="-122"/>
                <a:cs typeface="Arial" panose="020B0604020202020204" pitchFamily="34" charset="0"/>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1218816">
              <a:lnSpc>
                <a:spcPct val="100000"/>
              </a:lnSpc>
              <a:defRPr/>
            </a:pPr>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Kunpeng920 </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支持</a:t>
            </a:r>
            <a:r>
              <a:rPr lang="en-US" altLang="zh-CN" sz="2399" dirty="0">
                <a:solidFill>
                  <a:srgbClr val="FF0000"/>
                </a:solidFill>
                <a:latin typeface="Huawei Sans" panose="020C0503030203020204" pitchFamily="34" charset="0"/>
                <a:ea typeface="方正兰亭黑简体" panose="02000000000000000000" pitchFamily="2" charset="-122"/>
              </a:rPr>
              <a:t>PCIe 4.0</a:t>
            </a:r>
          </a:p>
          <a:p>
            <a:pPr defTabSz="1218816">
              <a:lnSpc>
                <a:spcPct val="100000"/>
              </a:lnSpc>
              <a:defRPr/>
            </a:pPr>
            <a:r>
              <a:rPr lang="en-US" altLang="zh-CN" sz="2399" dirty="0">
                <a:solidFill>
                  <a:srgbClr val="FF0000"/>
                </a:solidFill>
                <a:latin typeface="Huawei Sans" panose="020C0503030203020204" pitchFamily="34" charset="0"/>
                <a:ea typeface="方正兰亭黑简体" panose="02000000000000000000" pitchFamily="2" charset="-122"/>
              </a:rPr>
              <a:t>	</a:t>
            </a:r>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PCIe 4.0</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双口卡能带来</a:t>
            </a:r>
            <a:r>
              <a:rPr lang="zh-CN" altLang="en-US" sz="2399" dirty="0">
                <a:solidFill>
                  <a:srgbClr val="FF0000"/>
                </a:solidFill>
                <a:latin typeface="Huawei Sans" panose="020C0503030203020204" pitchFamily="34" charset="0"/>
                <a:ea typeface="方正兰亭黑简体" panose="02000000000000000000" pitchFamily="2" charset="-122"/>
              </a:rPr>
              <a:t>两倍带宽</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和</a:t>
            </a:r>
            <a:r>
              <a:rPr lang="zh-CN" altLang="en-US" sz="2399" dirty="0">
                <a:solidFill>
                  <a:srgbClr val="FF0000"/>
                </a:solidFill>
                <a:latin typeface="Huawei Sans" panose="020C0503030203020204" pitchFamily="34" charset="0"/>
                <a:ea typeface="方正兰亭黑简体" panose="02000000000000000000" pitchFamily="2" charset="-122"/>
              </a:rPr>
              <a:t>更低时延</a:t>
            </a:r>
          </a:p>
          <a:p>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		</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华为与</a:t>
            </a:r>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Mellanox</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公司联合对</a:t>
            </a:r>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PCIe Gen4</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进行</a:t>
            </a:r>
            <a:r>
              <a:rPr lang="zh-CN" altLang="en-US" sz="2399" dirty="0">
                <a:solidFill>
                  <a:srgbClr val="FF0000"/>
                </a:solidFill>
                <a:latin typeface="Huawei Sans" panose="020C0503030203020204" pitchFamily="34" charset="0"/>
                <a:ea typeface="方正兰亭黑简体" panose="02000000000000000000" pitchFamily="2" charset="-122"/>
              </a:rPr>
              <a:t>深度性能优化</a:t>
            </a:r>
            <a:endParaRPr lang="en-US" sz="2399" dirty="0">
              <a:solidFill>
                <a:srgbClr val="FF0000"/>
              </a:solidFill>
              <a:latin typeface="Huawei Sans" panose="020C0503030203020204" pitchFamily="34" charset="0"/>
              <a:ea typeface="方正兰亭黑简体" panose="02000000000000000000" pitchFamily="2" charset="-122"/>
            </a:endParaRPr>
          </a:p>
        </p:txBody>
      </p:sp>
      <p:sp>
        <p:nvSpPr>
          <p:cNvPr id="11" name="TextBox 10"/>
          <p:cNvSpPr txBox="1"/>
          <p:nvPr/>
        </p:nvSpPr>
        <p:spPr>
          <a:xfrm>
            <a:off x="995405" y="3531050"/>
            <a:ext cx="1590054" cy="276891"/>
          </a:xfrm>
          <a:prstGeom prst="rect">
            <a:avLst/>
          </a:prstGeom>
          <a:noFill/>
        </p:spPr>
        <p:txBody>
          <a:bodyPr wrap="square" rtlCol="0">
            <a:spAutoFit/>
          </a:bodyPr>
          <a:lstStyle/>
          <a:p>
            <a:pPr algn="ctr" defTabSz="914112"/>
            <a:r>
              <a:rPr lang="zh-CN" altLang="en-US" sz="1200" dirty="0">
                <a:solidFill>
                  <a:srgbClr val="000000"/>
                </a:solidFill>
                <a:latin typeface="Huawei Sans" panose="020C0503030203020204" pitchFamily="34" charset="0"/>
                <a:ea typeface="方正兰亭黑简体" panose="02000000000000000000" pitchFamily="2" charset="-122"/>
              </a:rPr>
              <a:t>时延</a:t>
            </a:r>
            <a:r>
              <a:rPr lang="en-US" altLang="zh-CN" sz="1200" dirty="0">
                <a:solidFill>
                  <a:srgbClr val="000000"/>
                </a:solidFill>
                <a:latin typeface="Huawei Sans" panose="020C0503030203020204" pitchFamily="34" charset="0"/>
                <a:ea typeface="方正兰亭黑简体" panose="02000000000000000000" pitchFamily="2" charset="-122"/>
              </a:rPr>
              <a:t>(</a:t>
            </a:r>
            <a:r>
              <a:rPr lang="zh-CN" altLang="en-US" sz="1200" dirty="0">
                <a:solidFill>
                  <a:srgbClr val="000000"/>
                </a:solidFill>
                <a:latin typeface="Huawei Sans" panose="020C0503030203020204" pitchFamily="34" charset="0"/>
                <a:ea typeface="方正兰亭黑简体" panose="02000000000000000000" pitchFamily="2" charset="-122"/>
              </a:rPr>
              <a:t>低数值为优</a:t>
            </a: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12" name="TextBox 11"/>
          <p:cNvSpPr txBox="1"/>
          <p:nvPr/>
        </p:nvSpPr>
        <p:spPr>
          <a:xfrm>
            <a:off x="4667301" y="3531050"/>
            <a:ext cx="2141683" cy="276891"/>
          </a:xfrm>
          <a:prstGeom prst="rect">
            <a:avLst/>
          </a:prstGeom>
          <a:noFill/>
        </p:spPr>
        <p:txBody>
          <a:bodyPr wrap="square" rtlCol="0">
            <a:spAutoFit/>
          </a:bodyPr>
          <a:lstStyle/>
          <a:p>
            <a:pPr algn="ctr" defTabSz="914112"/>
            <a:r>
              <a:rPr lang="zh-CN" altLang="en-US" sz="1200" dirty="0">
                <a:solidFill>
                  <a:srgbClr val="000000"/>
                </a:solidFill>
                <a:latin typeface="Huawei Sans" panose="020C0503030203020204" pitchFamily="34" charset="0"/>
                <a:ea typeface="方正兰亭黑简体" panose="02000000000000000000" pitchFamily="2" charset="-122"/>
              </a:rPr>
              <a:t>单向带宽</a:t>
            </a:r>
            <a:r>
              <a:rPr lang="en-US" altLang="zh-CN" sz="1200" dirty="0">
                <a:solidFill>
                  <a:srgbClr val="000000"/>
                </a:solidFill>
                <a:latin typeface="Huawei Sans" panose="020C0503030203020204" pitchFamily="34" charset="0"/>
                <a:ea typeface="方正兰亭黑简体" panose="02000000000000000000" pitchFamily="2" charset="-122"/>
              </a:rPr>
              <a:t>(</a:t>
            </a:r>
            <a:r>
              <a:rPr lang="zh-CN" altLang="en-US" sz="1200" dirty="0">
                <a:solidFill>
                  <a:srgbClr val="000000"/>
                </a:solidFill>
                <a:latin typeface="Huawei Sans" panose="020C0503030203020204" pitchFamily="34" charset="0"/>
                <a:ea typeface="方正兰亭黑简体" panose="02000000000000000000" pitchFamily="2" charset="-122"/>
              </a:rPr>
              <a:t>高数值为优</a:t>
            </a: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13" name="TextBox 12"/>
          <p:cNvSpPr txBox="1"/>
          <p:nvPr/>
        </p:nvSpPr>
        <p:spPr>
          <a:xfrm>
            <a:off x="8296872" y="3552013"/>
            <a:ext cx="2141683" cy="276891"/>
          </a:xfrm>
          <a:prstGeom prst="rect">
            <a:avLst/>
          </a:prstGeom>
          <a:noFill/>
        </p:spPr>
        <p:txBody>
          <a:bodyPr wrap="square" rtlCol="0">
            <a:spAutoFit/>
          </a:bodyPr>
          <a:lstStyle/>
          <a:p>
            <a:pPr algn="ctr" defTabSz="914112"/>
            <a:r>
              <a:rPr lang="zh-CN" altLang="en-US" sz="1200" dirty="0">
                <a:solidFill>
                  <a:srgbClr val="000000"/>
                </a:solidFill>
                <a:latin typeface="Huawei Sans" panose="020C0503030203020204" pitchFamily="34" charset="0"/>
                <a:ea typeface="方正兰亭黑简体" panose="02000000000000000000" pitchFamily="2" charset="-122"/>
              </a:rPr>
              <a:t>双向带宽</a:t>
            </a:r>
            <a:r>
              <a:rPr lang="en-US" altLang="zh-CN" sz="1200" dirty="0">
                <a:solidFill>
                  <a:srgbClr val="000000"/>
                </a:solidFill>
                <a:latin typeface="Huawei Sans" panose="020C0503030203020204" pitchFamily="34" charset="0"/>
                <a:ea typeface="方正兰亭黑简体" panose="02000000000000000000" pitchFamily="2" charset="-122"/>
              </a:rPr>
              <a:t>(</a:t>
            </a:r>
            <a:r>
              <a:rPr lang="zh-CN" altLang="en-US" sz="1200" dirty="0">
                <a:solidFill>
                  <a:srgbClr val="000000"/>
                </a:solidFill>
                <a:latin typeface="Huawei Sans" panose="020C0503030203020204" pitchFamily="34" charset="0"/>
                <a:ea typeface="方正兰亭黑简体" panose="02000000000000000000" pitchFamily="2" charset="-122"/>
              </a:rPr>
              <a:t>高数值为优</a:t>
            </a: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lstStyle/>
          <a:p>
            <a:r>
              <a:rPr lang="zh-CN" altLang="en-US" dirty="0"/>
              <a:t>更高的链路带宽、更低的通信时延</a:t>
            </a:r>
          </a:p>
        </p:txBody>
      </p:sp>
    </p:spTree>
    <p:extLst>
      <p:ext uri="{BB962C8B-B14F-4D97-AF65-F5344CB8AC3E}">
        <p14:creationId xmlns:p14="http://schemas.microsoft.com/office/powerpoint/2010/main" val="321211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更安全：鲲鹏加速引擎，数据安全加解密</a:t>
            </a:r>
          </a:p>
        </p:txBody>
      </p:sp>
      <p:sp>
        <p:nvSpPr>
          <p:cNvPr id="4" name="圆角矩形 3"/>
          <p:cNvSpPr/>
          <p:nvPr/>
        </p:nvSpPr>
        <p:spPr bwMode="auto">
          <a:xfrm>
            <a:off x="6384217" y="2896490"/>
            <a:ext cx="4936098" cy="2625968"/>
          </a:xfrm>
          <a:prstGeom prst="roundRect">
            <a:avLst>
              <a:gd name="adj" fmla="val 2947"/>
            </a:avLst>
          </a:prstGeom>
          <a:gradFill flip="none" rotWithShape="1">
            <a:gsLst>
              <a:gs pos="0">
                <a:schemeClr val="accent3">
                  <a:lumMod val="89000"/>
                </a:schemeClr>
              </a:gs>
              <a:gs pos="52000">
                <a:schemeClr val="accent3">
                  <a:lumMod val="89000"/>
                </a:schemeClr>
              </a:gs>
              <a:gs pos="83000">
                <a:schemeClr val="accent3">
                  <a:lumMod val="75000"/>
                </a:schemeClr>
              </a:gs>
              <a:gs pos="97000">
                <a:schemeClr val="accent3">
                  <a:lumMod val="70000"/>
                </a:schemeClr>
              </a:gs>
            </a:gsLst>
            <a:path path="circle">
              <a:fillToRect l="50000" t="50000" r="50000" b="50000"/>
            </a:path>
            <a:tileRect/>
          </a:gra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510" eaLnBrk="0" fontAlgn="base" hangingPunct="0">
              <a:spcBef>
                <a:spcPct val="0"/>
              </a:spcBef>
              <a:spcAft>
                <a:spcPct val="0"/>
              </a:spcAft>
              <a:buClr>
                <a:srgbClr val="5F5F5F">
                  <a:lumMod val="50000"/>
                  <a:lumOff val="50000"/>
                </a:srgbClr>
              </a:buClr>
              <a:buSzPct val="100000"/>
            </a:pPr>
            <a:endParaRPr lang="zh-CN" altLang="en-US" sz="2000" b="1" kern="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5" name="圆角矩形 4"/>
          <p:cNvSpPr/>
          <p:nvPr/>
        </p:nvSpPr>
        <p:spPr bwMode="auto">
          <a:xfrm>
            <a:off x="847073" y="2896491"/>
            <a:ext cx="4919010" cy="2625967"/>
          </a:xfrm>
          <a:prstGeom prst="roundRect">
            <a:avLst>
              <a:gd name="adj" fmla="val 2108"/>
            </a:avLst>
          </a:prstGeom>
          <a:gradFill flip="none" rotWithShape="1">
            <a:gsLst>
              <a:gs pos="0">
                <a:schemeClr val="accent3">
                  <a:lumMod val="89000"/>
                </a:schemeClr>
              </a:gs>
              <a:gs pos="52000">
                <a:schemeClr val="accent3">
                  <a:lumMod val="89000"/>
                </a:schemeClr>
              </a:gs>
              <a:gs pos="83000">
                <a:schemeClr val="accent3">
                  <a:lumMod val="75000"/>
                </a:schemeClr>
              </a:gs>
              <a:gs pos="97000">
                <a:schemeClr val="accent3">
                  <a:lumMod val="70000"/>
                </a:schemeClr>
              </a:gs>
            </a:gsLst>
            <a:path path="circle">
              <a:fillToRect l="50000" t="50000" r="50000" b="50000"/>
            </a:path>
            <a:tileRect/>
          </a:gra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510" eaLnBrk="0" fontAlgn="base" hangingPunct="0">
              <a:spcBef>
                <a:spcPct val="0"/>
              </a:spcBef>
              <a:spcAft>
                <a:spcPct val="0"/>
              </a:spcAft>
              <a:buClr>
                <a:srgbClr val="5F5F5F">
                  <a:lumMod val="50000"/>
                  <a:lumOff val="50000"/>
                </a:srgbClr>
              </a:buClr>
              <a:buSzPct val="100000"/>
            </a:pPr>
            <a:r>
              <a:rPr lang="en-US" altLang="zh-CN" sz="2000" b="1" kern="0" dirty="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rPr>
              <a:t>  </a:t>
            </a:r>
            <a:endParaRPr lang="zh-CN" altLang="en-US" sz="2000" b="1" kern="0" dirty="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6" name="圆角矩形 5"/>
          <p:cNvSpPr/>
          <p:nvPr/>
        </p:nvSpPr>
        <p:spPr bwMode="auto">
          <a:xfrm>
            <a:off x="6567916" y="3048558"/>
            <a:ext cx="4632028" cy="1094295"/>
          </a:xfrm>
          <a:prstGeom prst="roundRect">
            <a:avLst/>
          </a:prstGeom>
          <a:solidFill>
            <a:schemeClr val="bg1">
              <a:lumMod val="6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510" eaLnBrk="0" fontAlgn="base" hangingPunct="0">
              <a:spcBef>
                <a:spcPct val="0"/>
              </a:spcBef>
              <a:spcAft>
                <a:spcPct val="0"/>
              </a:spcAft>
              <a:buClr>
                <a:srgbClr val="5F5F5F">
                  <a:lumMod val="50000"/>
                  <a:lumOff val="50000"/>
                </a:srgbClr>
              </a:buClr>
              <a:buSzPct val="100000"/>
            </a:pPr>
            <a:endParaRPr lang="zh-CN" altLang="en-US" sz="2000" b="1" kern="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7" name="左右箭头 4"/>
          <p:cNvSpPr>
            <a:spLocks noChangeArrowheads="1"/>
          </p:cNvSpPr>
          <p:nvPr/>
        </p:nvSpPr>
        <p:spPr bwMode="auto">
          <a:xfrm>
            <a:off x="6640506" y="3795963"/>
            <a:ext cx="2872274" cy="338739"/>
          </a:xfrm>
          <a:prstGeom prst="leftRightArrow">
            <a:avLst>
              <a:gd name="adj1" fmla="val 50000"/>
              <a:gd name="adj2" fmla="val 50150"/>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endParaRPr lang="zh-CN" altLang="en-US" sz="1999"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9" name="矩形 15"/>
          <p:cNvSpPr>
            <a:spLocks noChangeArrowheads="1"/>
          </p:cNvSpPr>
          <p:nvPr/>
        </p:nvSpPr>
        <p:spPr bwMode="auto">
          <a:xfrm>
            <a:off x="9533852" y="3430805"/>
            <a:ext cx="1586426" cy="634320"/>
          </a:xfrm>
          <a:prstGeom prst="roundRect">
            <a:avLst/>
          </a:prstGeom>
          <a:solidFill>
            <a:srgbClr val="C9C9C9"/>
          </a:soli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defTabSz="638510" eaLnBrk="0" fontAlgn="base" hangingPunct="0">
              <a:spcBef>
                <a:spcPct val="0"/>
              </a:spcBef>
              <a:spcAft>
                <a:spcPct val="0"/>
              </a:spcAft>
              <a:buClr>
                <a:srgbClr val="5F5F5F">
                  <a:lumMod val="50000"/>
                  <a:lumOff val="50000"/>
                </a:srgbClr>
              </a:buClr>
              <a:buSzPct val="100000"/>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内置加解密加速引擎</a:t>
            </a:r>
          </a:p>
        </p:txBody>
      </p:sp>
      <p:sp>
        <p:nvSpPr>
          <p:cNvPr id="10" name="矩形 5"/>
          <p:cNvSpPr>
            <a:spLocks noChangeArrowheads="1"/>
          </p:cNvSpPr>
          <p:nvPr/>
        </p:nvSpPr>
        <p:spPr bwMode="auto">
          <a:xfrm>
            <a:off x="7288337" y="3297253"/>
            <a:ext cx="881479" cy="355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11" name="文本框 10"/>
          <p:cNvSpPr txBox="1"/>
          <p:nvPr/>
        </p:nvSpPr>
        <p:spPr>
          <a:xfrm>
            <a:off x="7629286" y="3833756"/>
            <a:ext cx="1013866" cy="276999"/>
          </a:xfrm>
          <a:prstGeom prst="rect">
            <a:avLst/>
          </a:prstGeom>
          <a:noFill/>
        </p:spPr>
        <p:txBody>
          <a:bodyPr wrap="square" rtlCol="0">
            <a:spAutoFit/>
          </a:bodyPr>
          <a:lstStyle/>
          <a:p>
            <a:pPr fontAlgn="t">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rPr>
              <a:t>片内总线</a:t>
            </a:r>
          </a:p>
        </p:txBody>
      </p:sp>
      <p:sp>
        <p:nvSpPr>
          <p:cNvPr id="12" name="文本框 11"/>
          <p:cNvSpPr txBox="1"/>
          <p:nvPr/>
        </p:nvSpPr>
        <p:spPr>
          <a:xfrm>
            <a:off x="8500276" y="3087165"/>
            <a:ext cx="1350202" cy="276999"/>
          </a:xfrm>
          <a:prstGeom prst="rect">
            <a:avLst/>
          </a:prstGeom>
          <a:noFill/>
        </p:spPr>
        <p:txBody>
          <a:bodyPr wrap="square" rtlCol="0">
            <a:spAutoFit/>
          </a:bodyPr>
          <a:lstStyle/>
          <a:p>
            <a:pPr fontAlgn="t">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rPr>
              <a:t>鲲鹏</a:t>
            </a:r>
            <a:r>
              <a:rPr lang="en-US" altLang="zh-CN" sz="1200" dirty="0">
                <a:solidFill>
                  <a:srgbClr val="000000"/>
                </a:solidFill>
                <a:latin typeface="Huawei Sans" panose="020C0503030203020204" pitchFamily="34" charset="0"/>
                <a:ea typeface="方正兰亭黑简体" panose="02000000000000000000" pitchFamily="2" charset="-122"/>
              </a:rPr>
              <a:t>920</a:t>
            </a:r>
            <a:r>
              <a:rPr lang="zh-CN" altLang="en-US" sz="1200" dirty="0">
                <a:solidFill>
                  <a:srgbClr val="000000"/>
                </a:solidFill>
                <a:latin typeface="Huawei Sans" panose="020C0503030203020204" pitchFamily="34" charset="0"/>
                <a:ea typeface="方正兰亭黑简体" panose="02000000000000000000" pitchFamily="2" charset="-122"/>
              </a:rPr>
              <a:t>处理器</a:t>
            </a:r>
          </a:p>
        </p:txBody>
      </p:sp>
      <p:sp>
        <p:nvSpPr>
          <p:cNvPr id="13" name="折角形 12"/>
          <p:cNvSpPr/>
          <p:nvPr/>
        </p:nvSpPr>
        <p:spPr bwMode="auto">
          <a:xfrm>
            <a:off x="9935664" y="3753036"/>
            <a:ext cx="773342" cy="220448"/>
          </a:xfrm>
          <a:prstGeom prst="foldedCorner">
            <a:avLst>
              <a:gd name="adj" fmla="val 0"/>
            </a:avLst>
          </a:prstGeom>
          <a:solidFill>
            <a:srgbClr val="404040"/>
          </a:solidFill>
          <a:ln>
            <a:noFill/>
          </a:ln>
          <a:effectLst/>
          <a:ex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FFFFFF"/>
                </a:solidFill>
                <a:latin typeface="Huawei Sans" panose="020C0503030203020204" pitchFamily="34" charset="0"/>
                <a:ea typeface="方正兰亭黑简体" panose="02000000000000000000" pitchFamily="2" charset="-122"/>
                <a:cs typeface="Arial" pitchFamily="34" charset="0"/>
              </a:rPr>
              <a:t> 数据密钥</a:t>
            </a:r>
          </a:p>
        </p:txBody>
      </p:sp>
      <p:sp>
        <p:nvSpPr>
          <p:cNvPr id="14" name="矩形 5"/>
          <p:cNvSpPr>
            <a:spLocks noChangeArrowheads="1"/>
          </p:cNvSpPr>
          <p:nvPr/>
        </p:nvSpPr>
        <p:spPr bwMode="auto">
          <a:xfrm>
            <a:off x="6704093" y="3401685"/>
            <a:ext cx="740868" cy="2728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处理器核</a:t>
            </a:r>
          </a:p>
        </p:txBody>
      </p:sp>
      <p:sp>
        <p:nvSpPr>
          <p:cNvPr id="15" name="矩形 5"/>
          <p:cNvSpPr>
            <a:spLocks noChangeArrowheads="1"/>
          </p:cNvSpPr>
          <p:nvPr/>
        </p:nvSpPr>
        <p:spPr bwMode="auto">
          <a:xfrm>
            <a:off x="8040573" y="3401685"/>
            <a:ext cx="849664" cy="2728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 处理器核</a:t>
            </a:r>
          </a:p>
        </p:txBody>
      </p:sp>
      <p:sp>
        <p:nvSpPr>
          <p:cNvPr id="16" name="左右箭头 4"/>
          <p:cNvSpPr>
            <a:spLocks noChangeArrowheads="1"/>
          </p:cNvSpPr>
          <p:nvPr/>
        </p:nvSpPr>
        <p:spPr bwMode="auto">
          <a:xfrm rot="5400000">
            <a:off x="8328187" y="3679131"/>
            <a:ext cx="187376" cy="198493"/>
          </a:xfrm>
          <a:prstGeom prst="leftRightArrow">
            <a:avLst>
              <a:gd name="adj1" fmla="val 33169"/>
              <a:gd name="adj2" fmla="val 33491"/>
            </a:avLst>
          </a:prstGeom>
          <a:solidFill>
            <a:schemeClr val="bg1">
              <a:lumMod val="65000"/>
              <a:alpha val="7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endParaRPr lang="zh-CN" altLang="en-US" sz="1999">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17" name="矩形 7"/>
          <p:cNvSpPr>
            <a:spLocks noChangeArrowheads="1"/>
          </p:cNvSpPr>
          <p:nvPr/>
        </p:nvSpPr>
        <p:spPr bwMode="auto">
          <a:xfrm>
            <a:off x="3525748" y="3048560"/>
            <a:ext cx="1981424" cy="711071"/>
          </a:xfrm>
          <a:prstGeom prst="roundRect">
            <a:avLst/>
          </a:prstGeom>
          <a:solidFill>
            <a:schemeClr val="tx1">
              <a:lumMod val="50000"/>
              <a:lumOff val="50000"/>
              <a:alpha val="59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defTabSz="638510" eaLnBrk="0" fontAlgn="base" hangingPunct="0">
              <a:spcBef>
                <a:spcPct val="0"/>
              </a:spcBef>
              <a:spcAft>
                <a:spcPct val="0"/>
              </a:spcAft>
              <a:buClr>
                <a:srgbClr val="5F5F5F">
                  <a:lumMod val="50000"/>
                  <a:lumOff val="50000"/>
                </a:srgbClr>
              </a:buClr>
              <a:buSzPct val="100000"/>
            </a:pPr>
            <a:endParaRPr lang="zh-CN" altLang="en-US" sz="1100" b="1" kern="0" dirty="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18" name="圆角矩形 17"/>
          <p:cNvSpPr/>
          <p:nvPr/>
        </p:nvSpPr>
        <p:spPr bwMode="auto">
          <a:xfrm>
            <a:off x="1040601" y="3048559"/>
            <a:ext cx="2326133" cy="711071"/>
          </a:xfrm>
          <a:prstGeom prst="roundRect">
            <a:avLst/>
          </a:prstGeom>
          <a:solidFill>
            <a:schemeClr val="bg1">
              <a:lumMod val="50000"/>
              <a:alpha val="2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510" eaLnBrk="0" fontAlgn="base" hangingPunct="0">
              <a:spcBef>
                <a:spcPct val="0"/>
              </a:spcBef>
              <a:spcAft>
                <a:spcPct val="0"/>
              </a:spcAft>
              <a:buClr>
                <a:srgbClr val="5F5F5F">
                  <a:lumMod val="50000"/>
                  <a:lumOff val="50000"/>
                </a:srgbClr>
              </a:buClr>
              <a:buSzPct val="100000"/>
            </a:pPr>
            <a:endParaRPr lang="zh-CN" altLang="en-US" sz="2000" b="1" kern="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19" name="左右箭头 4"/>
          <p:cNvSpPr>
            <a:spLocks noChangeArrowheads="1"/>
          </p:cNvSpPr>
          <p:nvPr/>
        </p:nvSpPr>
        <p:spPr bwMode="auto">
          <a:xfrm>
            <a:off x="2426463" y="4120413"/>
            <a:ext cx="2935772" cy="324795"/>
          </a:xfrm>
          <a:prstGeom prst="leftRightArrow">
            <a:avLst>
              <a:gd name="adj1" fmla="val 50000"/>
              <a:gd name="adj2" fmla="val 50150"/>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endParaRPr lang="zh-CN" altLang="en-US" sz="1999">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0" name="矩形 7"/>
          <p:cNvSpPr>
            <a:spLocks noChangeArrowheads="1"/>
          </p:cNvSpPr>
          <p:nvPr/>
        </p:nvSpPr>
        <p:spPr bwMode="auto">
          <a:xfrm>
            <a:off x="2499360" y="4805755"/>
            <a:ext cx="1667700" cy="621830"/>
          </a:xfrm>
          <a:prstGeom prst="roundRect">
            <a:avLst/>
          </a:prstGeom>
          <a:solidFill>
            <a:schemeClr val="bg1">
              <a:lumMod val="50000"/>
              <a:alpha val="2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内存</a:t>
            </a:r>
          </a:p>
        </p:txBody>
      </p:sp>
      <p:sp>
        <p:nvSpPr>
          <p:cNvPr id="22" name="矩形 5"/>
          <p:cNvSpPr>
            <a:spLocks noChangeArrowheads="1"/>
          </p:cNvSpPr>
          <p:nvPr/>
        </p:nvSpPr>
        <p:spPr bwMode="auto">
          <a:xfrm>
            <a:off x="1736905" y="3303286"/>
            <a:ext cx="881479" cy="355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23" name="文本框 22"/>
          <p:cNvSpPr txBox="1"/>
          <p:nvPr/>
        </p:nvSpPr>
        <p:spPr>
          <a:xfrm>
            <a:off x="3055195" y="4150753"/>
            <a:ext cx="1682063" cy="276999"/>
          </a:xfrm>
          <a:prstGeom prst="rect">
            <a:avLst/>
          </a:prstGeom>
          <a:noFill/>
        </p:spPr>
        <p:txBody>
          <a:bodyPr wrap="square" rtlCol="0">
            <a:spAutoFit/>
          </a:bodyPr>
          <a:lstStyle/>
          <a:p>
            <a:pPr algn="ctr" fontAlgn="t">
              <a:spcBef>
                <a:spcPct val="0"/>
              </a:spcBef>
              <a:spcAft>
                <a:spcPct val="0"/>
              </a:spcAft>
            </a:pPr>
            <a:r>
              <a:rPr lang="en-US" altLang="zh-CN" sz="1200" dirty="0">
                <a:solidFill>
                  <a:srgbClr val="000000"/>
                </a:solidFill>
                <a:latin typeface="Huawei Sans" panose="020C0503030203020204" pitchFamily="34" charset="0"/>
                <a:ea typeface="方正兰亭黑简体" panose="02000000000000000000" pitchFamily="2" charset="-122"/>
              </a:rPr>
              <a:t>PCIe </a:t>
            </a:r>
            <a:r>
              <a:rPr lang="zh-CN" altLang="en-US" sz="1200" dirty="0">
                <a:solidFill>
                  <a:srgbClr val="000000"/>
                </a:solidFill>
                <a:latin typeface="Huawei Sans" panose="020C0503030203020204" pitchFamily="34" charset="0"/>
                <a:ea typeface="方正兰亭黑简体" panose="02000000000000000000" pitchFamily="2" charset="-122"/>
              </a:rPr>
              <a:t>总线</a:t>
            </a:r>
          </a:p>
        </p:txBody>
      </p:sp>
      <p:sp>
        <p:nvSpPr>
          <p:cNvPr id="24" name="文本框 23"/>
          <p:cNvSpPr txBox="1"/>
          <p:nvPr/>
        </p:nvSpPr>
        <p:spPr>
          <a:xfrm>
            <a:off x="1704993" y="3087164"/>
            <a:ext cx="1350202" cy="276999"/>
          </a:xfrm>
          <a:prstGeom prst="rect">
            <a:avLst/>
          </a:prstGeom>
          <a:noFill/>
        </p:spPr>
        <p:txBody>
          <a:bodyPr wrap="square" rtlCol="0">
            <a:spAutoFit/>
          </a:bodyPr>
          <a:lstStyle/>
          <a:p>
            <a:pPr fontAlgn="t">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rPr>
              <a:t>传统处理器</a:t>
            </a:r>
          </a:p>
        </p:txBody>
      </p:sp>
      <p:sp>
        <p:nvSpPr>
          <p:cNvPr id="25" name="矩形 5"/>
          <p:cNvSpPr>
            <a:spLocks noChangeArrowheads="1"/>
          </p:cNvSpPr>
          <p:nvPr/>
        </p:nvSpPr>
        <p:spPr bwMode="auto">
          <a:xfrm>
            <a:off x="1199615" y="3399404"/>
            <a:ext cx="740868" cy="2728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处理器核</a:t>
            </a:r>
          </a:p>
        </p:txBody>
      </p:sp>
      <p:sp>
        <p:nvSpPr>
          <p:cNvPr id="26" name="矩形 5"/>
          <p:cNvSpPr>
            <a:spLocks noChangeArrowheads="1"/>
          </p:cNvSpPr>
          <p:nvPr/>
        </p:nvSpPr>
        <p:spPr bwMode="auto">
          <a:xfrm>
            <a:off x="2426462" y="3408920"/>
            <a:ext cx="740868" cy="2728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处理器核</a:t>
            </a:r>
          </a:p>
        </p:txBody>
      </p:sp>
      <p:sp>
        <p:nvSpPr>
          <p:cNvPr id="27" name="右箭头 26"/>
          <p:cNvSpPr/>
          <p:nvPr/>
        </p:nvSpPr>
        <p:spPr>
          <a:xfrm>
            <a:off x="5864372" y="4002934"/>
            <a:ext cx="429449" cy="413730"/>
          </a:xfrm>
          <a:prstGeom prst="rightArrow">
            <a:avLst>
              <a:gd name="adj1" fmla="val 48428"/>
              <a:gd name="adj2" fmla="val 47437"/>
            </a:avLst>
          </a:prstGeom>
          <a:solidFill>
            <a:schemeClr val="bg2">
              <a:lumMod val="75000"/>
            </a:schemeClr>
          </a:solidFill>
          <a:ln w="12700">
            <a:miter lim="400000"/>
          </a:ln>
        </p:spPr>
        <p:txBody>
          <a:bodyPr tIns="91404" bIns="91404" anchor="ctr"/>
          <a:lstStyle/>
          <a:p>
            <a:pPr algn="ctr" fontAlgn="t">
              <a:spcBef>
                <a:spcPct val="0"/>
              </a:spcBef>
              <a:spcAft>
                <a:spcPct val="0"/>
              </a:spcAft>
              <a:defRPr>
                <a:solidFill>
                  <a:srgbClr val="8AB9B9"/>
                </a:solidFill>
              </a:defRPr>
            </a:pPr>
            <a:endParaRPr sz="3199" dirty="0">
              <a:solidFill>
                <a:srgbClr val="8AB9B9"/>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8" name="文本框 27"/>
          <p:cNvSpPr txBox="1"/>
          <p:nvPr/>
        </p:nvSpPr>
        <p:spPr>
          <a:xfrm>
            <a:off x="3899837" y="3103244"/>
            <a:ext cx="1615013" cy="276999"/>
          </a:xfrm>
          <a:prstGeom prst="rect">
            <a:avLst/>
          </a:prstGeom>
          <a:noFill/>
        </p:spPr>
        <p:txBody>
          <a:bodyPr wrap="square" rtlCol="0">
            <a:spAutoFit/>
          </a:bodyPr>
          <a:lstStyle/>
          <a:p>
            <a:pPr defTabSz="638255" eaLnBrk="0" fontAlgn="base">
              <a:spcBef>
                <a:spcPct val="0"/>
              </a:spcBef>
              <a:spcAft>
                <a:spcPct val="0"/>
              </a:spcAft>
              <a:buClr>
                <a:srgbClr val="5F5F5F">
                  <a:lumMod val="50000"/>
                  <a:lumOff val="50000"/>
                </a:srgbClr>
              </a:buClr>
              <a:buSzPct val="100000"/>
            </a:pPr>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rPr>
              <a:t>PCIe</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数据加密卡 </a:t>
            </a:r>
          </a:p>
        </p:txBody>
      </p:sp>
      <p:cxnSp>
        <p:nvCxnSpPr>
          <p:cNvPr id="29" name="直接箭头连接符 28"/>
          <p:cNvCxnSpPr/>
          <p:nvPr/>
        </p:nvCxnSpPr>
        <p:spPr>
          <a:xfrm>
            <a:off x="3172775" y="3759630"/>
            <a:ext cx="0" cy="1035384"/>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16460" y="3786756"/>
            <a:ext cx="0" cy="413225"/>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左右箭头 4"/>
          <p:cNvSpPr>
            <a:spLocks noChangeArrowheads="1"/>
          </p:cNvSpPr>
          <p:nvPr/>
        </p:nvSpPr>
        <p:spPr bwMode="auto">
          <a:xfrm rot="5400000">
            <a:off x="6996359" y="3679131"/>
            <a:ext cx="187376" cy="198493"/>
          </a:xfrm>
          <a:prstGeom prst="leftRightArrow">
            <a:avLst>
              <a:gd name="adj1" fmla="val 33169"/>
              <a:gd name="adj2" fmla="val 33491"/>
            </a:avLst>
          </a:prstGeom>
          <a:solidFill>
            <a:schemeClr val="bg1">
              <a:lumMod val="65000"/>
              <a:alpha val="7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endParaRPr lang="zh-CN" altLang="en-US" sz="1999">
              <a:solidFill>
                <a:srgbClr val="000000"/>
              </a:solidFill>
              <a:latin typeface="Huawei Sans" panose="020C0503030203020204" pitchFamily="34" charset="0"/>
              <a:ea typeface="方正兰亭黑简体" panose="02000000000000000000" pitchFamily="2" charset="-122"/>
              <a:cs typeface="Arial" pitchFamily="34" charset="0"/>
            </a:endParaRPr>
          </a:p>
        </p:txBody>
      </p:sp>
      <p:cxnSp>
        <p:nvCxnSpPr>
          <p:cNvPr id="32" name="直接箭头连接符 31"/>
          <p:cNvCxnSpPr/>
          <p:nvPr/>
        </p:nvCxnSpPr>
        <p:spPr>
          <a:xfrm>
            <a:off x="9001903" y="4036005"/>
            <a:ext cx="0" cy="759009"/>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886670" y="3790438"/>
            <a:ext cx="0" cy="413225"/>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华为TaiShan服务器使能异构计算"/>
          <p:cNvSpPr txBox="1"/>
          <p:nvPr/>
        </p:nvSpPr>
        <p:spPr>
          <a:xfrm>
            <a:off x="1231517" y="1220785"/>
            <a:ext cx="3992677" cy="44146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ctr" defTabSz="542140" fontAlgn="t">
              <a:lnSpc>
                <a:spcPct val="120000"/>
              </a:lnSpc>
              <a:spcBef>
                <a:spcPct val="0"/>
              </a:spcBef>
              <a:spcAft>
                <a:spcPct val="0"/>
              </a:spcAft>
              <a:defRPr sz="5800">
                <a:latin typeface="Microsoft YaHei"/>
                <a:ea typeface="Microsoft YaHei"/>
                <a:cs typeface="Microsoft YaHei"/>
                <a:sym typeface="Microsoft YaHei"/>
              </a:defRPr>
            </a:pPr>
            <a:r>
              <a:rPr lang="zh-CN" altLang="en-US" sz="20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传统</a:t>
            </a:r>
            <a:r>
              <a:rPr lang="en-US" altLang="zh-CN" sz="20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PCIe</a:t>
            </a:r>
            <a:r>
              <a:rPr lang="zh-CN" altLang="en-US" sz="20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加密卡方案</a:t>
            </a:r>
          </a:p>
        </p:txBody>
      </p:sp>
      <p:sp>
        <p:nvSpPr>
          <p:cNvPr id="35" name="华为TaiShan服务器使能异构计算"/>
          <p:cNvSpPr txBox="1"/>
          <p:nvPr/>
        </p:nvSpPr>
        <p:spPr>
          <a:xfrm>
            <a:off x="6780257" y="1232170"/>
            <a:ext cx="3992677" cy="44146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ctr" defTabSz="542140" fontAlgn="t">
              <a:lnSpc>
                <a:spcPct val="120000"/>
              </a:lnSpc>
              <a:spcBef>
                <a:spcPct val="0"/>
              </a:spcBef>
              <a:spcAft>
                <a:spcPct val="0"/>
              </a:spcAft>
              <a:defRPr sz="5800">
                <a:latin typeface="Microsoft YaHei"/>
                <a:ea typeface="Microsoft YaHei"/>
                <a:cs typeface="Microsoft YaHei"/>
                <a:sym typeface="Microsoft YaHei"/>
              </a:defRPr>
            </a:pPr>
            <a:r>
              <a:rPr lang="zh-CN" altLang="en-US" sz="2000" b="1"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Microsoft YaHei"/>
              </a:rPr>
              <a:t>鲲鹏</a:t>
            </a:r>
            <a:r>
              <a:rPr lang="zh-CN" altLang="en-US" sz="20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安全加解密方案</a:t>
            </a:r>
          </a:p>
        </p:txBody>
      </p:sp>
      <p:sp>
        <p:nvSpPr>
          <p:cNvPr id="38" name="右箭头 37"/>
          <p:cNvSpPr/>
          <p:nvPr/>
        </p:nvSpPr>
        <p:spPr>
          <a:xfrm>
            <a:off x="5486796" y="1575347"/>
            <a:ext cx="1178740" cy="647958"/>
          </a:xfrm>
          <a:prstGeom prst="rightArrow">
            <a:avLst>
              <a:gd name="adj1" fmla="val 48428"/>
              <a:gd name="adj2" fmla="val 47437"/>
            </a:avLst>
          </a:prstGeom>
          <a:gradFill flip="none" rotWithShape="1">
            <a:gsLst>
              <a:gs pos="0">
                <a:schemeClr val="accent3">
                  <a:lumMod val="89000"/>
                </a:schemeClr>
              </a:gs>
              <a:gs pos="43000">
                <a:schemeClr val="accent3">
                  <a:lumMod val="89000"/>
                </a:schemeClr>
              </a:gs>
              <a:gs pos="76000">
                <a:schemeClr val="accent3">
                  <a:lumMod val="75000"/>
                </a:schemeClr>
              </a:gs>
              <a:gs pos="97000">
                <a:schemeClr val="accent3">
                  <a:lumMod val="70000"/>
                </a:schemeClr>
              </a:gs>
            </a:gsLst>
            <a:path path="circle">
              <a:fillToRect l="50000" t="50000" r="50000" b="50000"/>
            </a:path>
            <a:tileRect/>
          </a:gradFill>
          <a:ln w="12700">
            <a:miter lim="400000"/>
          </a:ln>
        </p:spPr>
        <p:txBody>
          <a:bodyPr tIns="91439" bIns="91439" anchor="ctr"/>
          <a:lstStyle/>
          <a:p>
            <a:pPr algn="ctr" fontAlgn="t">
              <a:spcBef>
                <a:spcPct val="0"/>
              </a:spcBef>
              <a:spcAft>
                <a:spcPct val="0"/>
              </a:spcAft>
              <a:defRPr>
                <a:solidFill>
                  <a:srgbClr val="8AB9B9"/>
                </a:solidFill>
              </a:defRPr>
            </a:pPr>
            <a:endParaRPr sz="1000" dirty="0">
              <a:solidFill>
                <a:srgbClr val="8AB9B9"/>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0" name="组合 39"/>
          <p:cNvGrpSpPr>
            <a:grpSpLocks noChangeAspect="1"/>
          </p:cNvGrpSpPr>
          <p:nvPr/>
        </p:nvGrpSpPr>
        <p:grpSpPr>
          <a:xfrm>
            <a:off x="2499360" y="5070483"/>
            <a:ext cx="1638015" cy="288000"/>
            <a:chOff x="2551287" y="5029798"/>
            <a:chExt cx="1416773" cy="359466"/>
          </a:xfrm>
        </p:grpSpPr>
        <p:sp>
          <p:nvSpPr>
            <p:cNvPr id="41" name="矩形 40"/>
            <p:cNvSpPr/>
            <p:nvPr/>
          </p:nvSpPr>
          <p:spPr bwMode="auto">
            <a:xfrm>
              <a:off x="2551287" y="5031319"/>
              <a:ext cx="664377" cy="357945"/>
            </a:xfrm>
            <a:prstGeom prst="rect">
              <a:avLst/>
            </a:prstGeom>
            <a:solidFill>
              <a:schemeClr val="bg1"/>
            </a:solidFill>
            <a:ln w="9525" cap="flat" cmpd="sng" algn="ctr">
              <a:noFill/>
              <a:prstDash val="solid"/>
              <a:round/>
              <a:headEnd type="none" w="med" len="med"/>
              <a:tailEnd type="none" w="med" len="med"/>
            </a:ln>
            <a:effectLst/>
          </p:spPr>
          <p:txBody>
            <a:bodyPr lIns="79200" tIns="39600" rIns="79200" bIns="39600" anchor="ctr"/>
            <a:lstStyle/>
            <a:p>
              <a:pPr algn="ctr" defTabSz="801666" fontAlgn="base">
                <a:spcBef>
                  <a:spcPct val="0"/>
                </a:spcBef>
                <a:spcAft>
                  <a:spcPct val="0"/>
                </a:spcAft>
                <a:defRPr/>
              </a:pPr>
              <a:r>
                <a:rPr lang="zh-CN" altLang="en-US" sz="1200" b="1" kern="0" dirty="0">
                  <a:solidFill>
                    <a:srgbClr val="000000"/>
                  </a:solidFill>
                  <a:latin typeface="Huawei Sans" panose="020C0503030203020204" pitchFamily="34" charset="0"/>
                  <a:ea typeface="方正兰亭黑简体" panose="02000000000000000000" pitchFamily="2" charset="-122"/>
                </a:rPr>
                <a:t>明文数据</a:t>
              </a:r>
            </a:p>
          </p:txBody>
        </p:sp>
        <p:sp>
          <p:nvSpPr>
            <p:cNvPr id="42" name="矩形 41"/>
            <p:cNvSpPr/>
            <p:nvPr/>
          </p:nvSpPr>
          <p:spPr bwMode="auto">
            <a:xfrm>
              <a:off x="3241908" y="5029798"/>
              <a:ext cx="726152" cy="359466"/>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lIns="79200" tIns="39600" rIns="79200" bIns="39600" anchor="ctr"/>
            <a:lstStyle/>
            <a:p>
              <a:pPr algn="ctr" defTabSz="801666" fontAlgn="base">
                <a:spcBef>
                  <a:spcPct val="0"/>
                </a:spcBef>
                <a:spcAft>
                  <a:spcPct val="0"/>
                </a:spcAft>
                <a:defRPr/>
              </a:pPr>
              <a:r>
                <a:rPr lang="zh-CN" altLang="en-US" sz="1200" b="1" kern="0" dirty="0">
                  <a:solidFill>
                    <a:srgbClr val="000000"/>
                  </a:solidFill>
                  <a:latin typeface="Huawei Sans" panose="020C0503030203020204" pitchFamily="34" charset="0"/>
                  <a:ea typeface="方正兰亭黑简体" panose="02000000000000000000" pitchFamily="2" charset="-122"/>
                </a:rPr>
                <a:t>密文数据</a:t>
              </a:r>
            </a:p>
          </p:txBody>
        </p:sp>
      </p:grpSp>
      <p:sp>
        <p:nvSpPr>
          <p:cNvPr id="48" name="矩形 47"/>
          <p:cNvSpPr/>
          <p:nvPr/>
        </p:nvSpPr>
        <p:spPr>
          <a:xfrm>
            <a:off x="847073" y="1785286"/>
            <a:ext cx="4703532" cy="338554"/>
          </a:xfrm>
          <a:prstGeom prst="rect">
            <a:avLst/>
          </a:prstGeom>
        </p:spPr>
        <p:txBody>
          <a:bodyPr wrap="none">
            <a:spAutoFit/>
          </a:bodyPr>
          <a:lstStyle/>
          <a:p>
            <a:pPr marL="180000" indent="-180000" fontAlgn="t">
              <a:spcBef>
                <a:spcPct val="0"/>
              </a:spcBef>
              <a:spcAft>
                <a:spcPct val="0"/>
              </a:spcAft>
              <a:buSzPct val="60000"/>
              <a:buFont typeface="Wingdings" panose="05000000000000000000" pitchFamily="2" charset="2"/>
              <a:buChar char="l"/>
            </a:pPr>
            <a:r>
              <a:rPr lang="zh-CN" altLang="en-US" sz="1600" dirty="0">
                <a:solidFill>
                  <a:srgbClr val="000000"/>
                </a:solidFill>
                <a:latin typeface="Huawei Sans" panose="020C0503030203020204" pitchFamily="34" charset="0"/>
                <a:ea typeface="方正兰亭黑简体" panose="02000000000000000000" pitchFamily="2" charset="-122"/>
              </a:rPr>
              <a:t>明文数据通过 </a:t>
            </a:r>
            <a:r>
              <a:rPr lang="en-US" altLang="zh-CN" sz="1600" dirty="0">
                <a:solidFill>
                  <a:srgbClr val="000000"/>
                </a:solidFill>
                <a:latin typeface="Huawei Sans" panose="020C0503030203020204" pitchFamily="34" charset="0"/>
                <a:ea typeface="方正兰亭黑简体" panose="02000000000000000000" pitchFamily="2" charset="-122"/>
              </a:rPr>
              <a:t>PCIe </a:t>
            </a:r>
            <a:r>
              <a:rPr lang="zh-CN" altLang="en-US" sz="1600" dirty="0">
                <a:solidFill>
                  <a:srgbClr val="000000"/>
                </a:solidFill>
                <a:latin typeface="Huawei Sans" panose="020C0503030203020204" pitchFamily="34" charset="0"/>
                <a:ea typeface="方正兰亭黑简体" panose="02000000000000000000" pitchFamily="2" charset="-122"/>
              </a:rPr>
              <a:t>总线传输，有数据泄密风险</a:t>
            </a:r>
          </a:p>
        </p:txBody>
      </p:sp>
      <p:sp>
        <p:nvSpPr>
          <p:cNvPr id="49" name="矩形 48"/>
          <p:cNvSpPr/>
          <p:nvPr/>
        </p:nvSpPr>
        <p:spPr>
          <a:xfrm>
            <a:off x="6932661" y="1571887"/>
            <a:ext cx="4485432" cy="1200329"/>
          </a:xfrm>
          <a:prstGeom prst="rect">
            <a:avLst/>
          </a:prstGeom>
        </p:spPr>
        <p:txBody>
          <a:bodyPr wrap="square">
            <a:spAutoFit/>
          </a:bodyPr>
          <a:lstStyle/>
          <a:p>
            <a:pPr marL="180000" indent="-180000" defTabSz="914452" fontAlgn="t">
              <a:lnSpc>
                <a:spcPct val="150000"/>
              </a:lnSpc>
              <a:spcBef>
                <a:spcPct val="0"/>
              </a:spcBef>
              <a:spcAft>
                <a:spcPct val="0"/>
              </a:spcAft>
              <a:buSzPct val="60000"/>
              <a:buFont typeface="Wingdings" panose="05000000000000000000" pitchFamily="2" charset="2"/>
              <a:buChar char="l"/>
            </a:pPr>
            <a:r>
              <a:rPr lang="zh-CN" altLang="en-US"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鲲鹏内置加解密加速引擎，不占用计算资源  </a:t>
            </a:r>
          </a:p>
          <a:p>
            <a:pPr marL="180000" indent="-180000" defTabSz="914452" fontAlgn="t">
              <a:lnSpc>
                <a:spcPct val="150000"/>
              </a:lnSpc>
              <a:spcBef>
                <a:spcPct val="0"/>
              </a:spcBef>
              <a:spcAft>
                <a:spcPct val="0"/>
              </a:spcAft>
              <a:buSzPct val="60000"/>
              <a:buFont typeface="Wingdings" panose="05000000000000000000" pitchFamily="2" charset="2"/>
              <a:buChar char="l"/>
            </a:pPr>
            <a:r>
              <a:rPr lang="zh-CN" altLang="en-US"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明文数据仅通过片内总线传输，安全性高  </a:t>
            </a:r>
          </a:p>
          <a:p>
            <a:pPr marL="180000" indent="-180000" defTabSz="914452" fontAlgn="t">
              <a:lnSpc>
                <a:spcPct val="150000"/>
              </a:lnSpc>
              <a:spcBef>
                <a:spcPct val="0"/>
              </a:spcBef>
              <a:spcAft>
                <a:spcPct val="0"/>
              </a:spcAft>
              <a:buSzPct val="60000"/>
              <a:buFont typeface="Wingdings" panose="05000000000000000000" pitchFamily="2" charset="2"/>
              <a:buChar char="l"/>
            </a:pPr>
            <a:r>
              <a:rPr lang="zh-CN" altLang="en-US"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支持</a:t>
            </a:r>
            <a:r>
              <a:rPr lang="en-US" altLang="zh-CN"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SM3/SM4</a:t>
            </a:r>
            <a:r>
              <a:rPr lang="zh-CN" altLang="en-US"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国密算法加速</a:t>
            </a:r>
          </a:p>
        </p:txBody>
      </p:sp>
      <p:sp>
        <p:nvSpPr>
          <p:cNvPr id="46" name="矩形 7"/>
          <p:cNvSpPr>
            <a:spLocks noChangeArrowheads="1"/>
          </p:cNvSpPr>
          <p:nvPr/>
        </p:nvSpPr>
        <p:spPr bwMode="auto">
          <a:xfrm>
            <a:off x="8169816" y="4802904"/>
            <a:ext cx="1667700" cy="621830"/>
          </a:xfrm>
          <a:prstGeom prst="roundRect">
            <a:avLst/>
          </a:prstGeom>
          <a:solidFill>
            <a:schemeClr val="bg1">
              <a:lumMod val="50000"/>
              <a:alpha val="2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内存</a:t>
            </a:r>
          </a:p>
        </p:txBody>
      </p:sp>
      <p:grpSp>
        <p:nvGrpSpPr>
          <p:cNvPr id="47" name="组合 46"/>
          <p:cNvGrpSpPr>
            <a:grpSpLocks noChangeAspect="1"/>
          </p:cNvGrpSpPr>
          <p:nvPr/>
        </p:nvGrpSpPr>
        <p:grpSpPr>
          <a:xfrm>
            <a:off x="8169816" y="5067632"/>
            <a:ext cx="1638015" cy="288000"/>
            <a:chOff x="2551287" y="5029798"/>
            <a:chExt cx="1416773" cy="359466"/>
          </a:xfrm>
        </p:grpSpPr>
        <p:sp>
          <p:nvSpPr>
            <p:cNvPr id="50" name="矩形 49"/>
            <p:cNvSpPr/>
            <p:nvPr/>
          </p:nvSpPr>
          <p:spPr bwMode="auto">
            <a:xfrm>
              <a:off x="2551287" y="5031319"/>
              <a:ext cx="664377" cy="357945"/>
            </a:xfrm>
            <a:prstGeom prst="rect">
              <a:avLst/>
            </a:prstGeom>
            <a:solidFill>
              <a:schemeClr val="bg1"/>
            </a:solidFill>
            <a:ln w="9525" cap="flat" cmpd="sng" algn="ctr">
              <a:noFill/>
              <a:prstDash val="solid"/>
              <a:round/>
              <a:headEnd type="none" w="med" len="med"/>
              <a:tailEnd type="none" w="med" len="med"/>
            </a:ln>
            <a:effectLst/>
          </p:spPr>
          <p:txBody>
            <a:bodyPr lIns="79200" tIns="39600" rIns="79200" bIns="39600" anchor="ctr"/>
            <a:lstStyle/>
            <a:p>
              <a:pPr algn="ctr" defTabSz="801666" fontAlgn="base">
                <a:spcBef>
                  <a:spcPct val="0"/>
                </a:spcBef>
                <a:spcAft>
                  <a:spcPct val="0"/>
                </a:spcAft>
                <a:defRPr/>
              </a:pPr>
              <a:r>
                <a:rPr lang="zh-CN" altLang="en-US" sz="1200" b="1" kern="0" dirty="0">
                  <a:solidFill>
                    <a:srgbClr val="000000"/>
                  </a:solidFill>
                  <a:latin typeface="Huawei Sans" panose="020C0503030203020204" pitchFamily="34" charset="0"/>
                  <a:ea typeface="方正兰亭黑简体" panose="02000000000000000000" pitchFamily="2" charset="-122"/>
                </a:rPr>
                <a:t>明文数据</a:t>
              </a:r>
            </a:p>
          </p:txBody>
        </p:sp>
        <p:sp>
          <p:nvSpPr>
            <p:cNvPr id="51" name="矩形 50"/>
            <p:cNvSpPr/>
            <p:nvPr/>
          </p:nvSpPr>
          <p:spPr bwMode="auto">
            <a:xfrm>
              <a:off x="3241908" y="5029798"/>
              <a:ext cx="726152" cy="359466"/>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lIns="79200" tIns="39600" rIns="79200" bIns="39600" anchor="ctr"/>
            <a:lstStyle/>
            <a:p>
              <a:pPr algn="ctr" defTabSz="801666" fontAlgn="base">
                <a:spcBef>
                  <a:spcPct val="0"/>
                </a:spcBef>
                <a:spcAft>
                  <a:spcPct val="0"/>
                </a:spcAft>
                <a:defRPr/>
              </a:pPr>
              <a:r>
                <a:rPr lang="zh-CN" altLang="en-US" sz="1200" b="1" kern="0" dirty="0">
                  <a:solidFill>
                    <a:srgbClr val="000000"/>
                  </a:solidFill>
                  <a:latin typeface="Huawei Sans" panose="020C0503030203020204" pitchFamily="34" charset="0"/>
                  <a:ea typeface="方正兰亭黑简体" panose="02000000000000000000" pitchFamily="2" charset="-122"/>
                </a:rPr>
                <a:t>密文数据</a:t>
              </a:r>
            </a:p>
          </p:txBody>
        </p:sp>
      </p:grpSp>
      <p:sp>
        <p:nvSpPr>
          <p:cNvPr id="52" name="折角形 51"/>
          <p:cNvSpPr/>
          <p:nvPr/>
        </p:nvSpPr>
        <p:spPr bwMode="auto">
          <a:xfrm>
            <a:off x="4129789" y="3439640"/>
            <a:ext cx="773342" cy="220448"/>
          </a:xfrm>
          <a:prstGeom prst="foldedCorner">
            <a:avLst>
              <a:gd name="adj" fmla="val 0"/>
            </a:avLst>
          </a:prstGeom>
          <a:solidFill>
            <a:srgbClr val="404040"/>
          </a:solidFill>
          <a:ln>
            <a:noFill/>
          </a:ln>
          <a:effectLst/>
          <a:ex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FFFFFF"/>
                </a:solidFill>
                <a:latin typeface="Huawei Sans" panose="020C0503030203020204" pitchFamily="34" charset="0"/>
                <a:ea typeface="方正兰亭黑简体" panose="02000000000000000000" pitchFamily="2" charset="-122"/>
                <a:cs typeface="Arial" pitchFamily="34" charset="0"/>
              </a:rPr>
              <a:t> 数据密钥</a:t>
            </a:r>
          </a:p>
        </p:txBody>
      </p:sp>
    </p:spTree>
    <p:extLst>
      <p:ext uri="{BB962C8B-B14F-4D97-AF65-F5344CB8AC3E}">
        <p14:creationId xmlns:p14="http://schemas.microsoft.com/office/powerpoint/2010/main" val="40313761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a:xfrm>
            <a:off x="1019175" y="1844675"/>
            <a:ext cx="10153650" cy="4356100"/>
          </a:xfrm>
        </p:spPr>
        <p:txBody>
          <a:bodyPr/>
          <a:lstStyle/>
          <a:p>
            <a:pPr>
              <a:lnSpc>
                <a:spcPts val="2700"/>
              </a:lnSpc>
            </a:pPr>
            <a:r>
              <a:rPr lang="zh-CN" altLang="en-US" dirty="0" smtClean="0">
                <a:solidFill>
                  <a:schemeClr val="bg1">
                    <a:lumMod val="65000"/>
                  </a:schemeClr>
                </a:solidFill>
              </a:rPr>
              <a:t>计算机系统概述</a:t>
            </a:r>
            <a:endParaRPr lang="en-US" altLang="zh-CN" dirty="0" smtClean="0">
              <a:solidFill>
                <a:schemeClr val="bg1">
                  <a:lumMod val="65000"/>
                </a:schemeClr>
              </a:solidFill>
            </a:endParaRPr>
          </a:p>
          <a:p>
            <a:pPr>
              <a:lnSpc>
                <a:spcPts val="2700"/>
              </a:lnSpc>
            </a:pPr>
            <a:r>
              <a:rPr lang="en-US" altLang="zh-CN" dirty="0" smtClean="0">
                <a:solidFill>
                  <a:schemeClr val="bg1">
                    <a:lumMod val="65000"/>
                  </a:schemeClr>
                </a:solidFill>
              </a:rPr>
              <a:t>ARM</a:t>
            </a:r>
            <a:r>
              <a:rPr lang="zh-CN" altLang="en-US" dirty="0" smtClean="0">
                <a:solidFill>
                  <a:schemeClr val="bg1">
                    <a:lumMod val="65000"/>
                  </a:schemeClr>
                </a:solidFill>
              </a:rPr>
              <a:t>处理器体系结构</a:t>
            </a:r>
          </a:p>
          <a:p>
            <a:pPr>
              <a:lnSpc>
                <a:spcPts val="2700"/>
              </a:lnSpc>
            </a:pPr>
            <a:r>
              <a:rPr lang="zh-CN" altLang="en-US" b="1" dirty="0" smtClean="0"/>
              <a:t>鲲鹏系列处理器</a:t>
            </a:r>
            <a:endParaRPr lang="en-US" altLang="zh-CN" b="1" dirty="0" smtClean="0"/>
          </a:p>
          <a:p>
            <a:pPr lvl="1">
              <a:lnSpc>
                <a:spcPts val="2700"/>
              </a:lnSpc>
            </a:pPr>
            <a:r>
              <a:rPr lang="zh-CN" altLang="en-US" dirty="0" smtClean="0">
                <a:solidFill>
                  <a:schemeClr val="bg1">
                    <a:lumMod val="65000"/>
                  </a:schemeClr>
                </a:solidFill>
              </a:rPr>
              <a:t>什么是鲲鹏</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系列芯片概览</a:t>
            </a:r>
          </a:p>
          <a:p>
            <a:pPr lvl="1">
              <a:lnSpc>
                <a:spcPts val="2700"/>
              </a:lnSpc>
            </a:pPr>
            <a:r>
              <a:rPr lang="zh-CN" altLang="en-US" b="1" dirty="0" smtClean="0"/>
              <a:t>鲲鹏</a:t>
            </a:r>
            <a:r>
              <a:rPr lang="en-US" altLang="zh-CN" b="1" dirty="0" smtClean="0"/>
              <a:t>920</a:t>
            </a:r>
            <a:r>
              <a:rPr lang="zh-CN" altLang="en-US" b="1" dirty="0" smtClean="0"/>
              <a:t>系列芯片规格</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系列芯片架构</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系列芯片加速器引擎功能</a:t>
            </a:r>
          </a:p>
          <a:p>
            <a:pPr>
              <a:lnSpc>
                <a:spcPts val="2700"/>
              </a:lnSpc>
            </a:pPr>
            <a:r>
              <a:rPr lang="zh-CN" altLang="en-US" dirty="0" smtClean="0">
                <a:solidFill>
                  <a:schemeClr val="bg1">
                    <a:lumMod val="65000"/>
                  </a:schemeClr>
                </a:solidFill>
              </a:rPr>
              <a:t>鲲鹏计算典型应用场景</a:t>
            </a:r>
          </a:p>
          <a:p>
            <a:pPr>
              <a:lnSpc>
                <a:spcPts val="2700"/>
              </a:lnSpc>
            </a:pPr>
            <a:r>
              <a:rPr lang="zh-CN" altLang="en-US" dirty="0" smtClean="0">
                <a:solidFill>
                  <a:schemeClr val="bg1">
                    <a:lumMod val="65000"/>
                  </a:schemeClr>
                </a:solidFill>
              </a:rPr>
              <a:t>鲲鹏软件开发工具链</a:t>
            </a:r>
            <a:endParaRPr lang="zh-CN" altLang="en-US" dirty="0">
              <a:solidFill>
                <a:schemeClr val="bg1">
                  <a:lumMod val="65000"/>
                </a:schemeClr>
              </a:solidFill>
            </a:endParaRPr>
          </a:p>
        </p:txBody>
      </p:sp>
    </p:spTree>
    <p:extLst>
      <p:ext uri="{BB962C8B-B14F-4D97-AF65-F5344CB8AC3E}">
        <p14:creationId xmlns:p14="http://schemas.microsoft.com/office/powerpoint/2010/main" val="37529454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5"/>
          <p:cNvSpPr>
            <a:spLocks noChangeArrowheads="1"/>
          </p:cNvSpPr>
          <p:nvPr/>
        </p:nvSpPr>
        <p:spPr bwMode="auto">
          <a:xfrm>
            <a:off x="6319562" y="1770584"/>
            <a:ext cx="5106838" cy="3805422"/>
          </a:xfrm>
          <a:prstGeom prst="roundRect">
            <a:avLst>
              <a:gd name="adj" fmla="val 1705"/>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集成最多</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64×</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自研核</a:t>
            </a:r>
            <a:endPar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指令集兼容</a:t>
            </a:r>
            <a:r>
              <a:rPr lang="en-US" altLang="zh-CN" sz="1400" kern="0" dirty="0">
                <a:solidFill>
                  <a:srgbClr val="000000"/>
                </a:solidFill>
                <a:latin typeface="Huawei Sans" panose="020C0503030203020204" pitchFamily="34" charset="0"/>
                <a:ea typeface="方正兰亭黑简体" panose="02000000000000000000" pitchFamily="2" charset="-122"/>
              </a:rPr>
              <a:t>ARMv8.2, </a:t>
            </a:r>
            <a:r>
              <a:rPr lang="zh-CN" altLang="en-US" sz="1400" kern="0" dirty="0">
                <a:solidFill>
                  <a:srgbClr val="000000"/>
                </a:solidFill>
                <a:latin typeface="Huawei Sans" panose="020C0503030203020204" pitchFamily="34" charset="0"/>
                <a:ea typeface="方正兰亭黑简体" panose="02000000000000000000" pitchFamily="2" charset="-122"/>
              </a:rPr>
              <a:t>最高主频达</a:t>
            </a:r>
            <a:r>
              <a:rPr lang="en-US" altLang="zh-CN" sz="1400" kern="0" dirty="0">
                <a:solidFill>
                  <a:srgbClr val="000000"/>
                </a:solidFill>
                <a:latin typeface="Huawei Sans" panose="020C0503030203020204" pitchFamily="34" charset="0"/>
                <a:ea typeface="方正兰亭黑简体" panose="02000000000000000000" pitchFamily="2" charset="-122"/>
              </a:rPr>
              <a:t>3.0GHz</a:t>
            </a: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每核集成</a:t>
            </a:r>
            <a:r>
              <a:rPr lang="en-US" altLang="zh-CN" sz="1400" kern="0" dirty="0">
                <a:solidFill>
                  <a:srgbClr val="000000"/>
                </a:solidFill>
                <a:latin typeface="Huawei Sans" panose="020C0503030203020204" pitchFamily="34" charset="0"/>
                <a:ea typeface="方正兰亭黑简体" panose="02000000000000000000" pitchFamily="2" charset="-122"/>
              </a:rPr>
              <a:t>64KB L1 I/D </a:t>
            </a:r>
            <a:r>
              <a:rPr lang="zh-CN" altLang="en-US" sz="1400" kern="0" dirty="0">
                <a:solidFill>
                  <a:srgbClr val="000000"/>
                </a:solidFill>
                <a:latin typeface="Huawei Sans" panose="020C0503030203020204" pitchFamily="34" charset="0"/>
                <a:ea typeface="方正兰亭黑简体" panose="02000000000000000000" pitchFamily="2" charset="-122"/>
              </a:rPr>
              <a:t>缓存</a:t>
            </a:r>
            <a:endParaRPr lang="en-US" altLang="zh-CN" sz="1400" kern="0" dirty="0">
              <a:solidFill>
                <a:srgbClr val="000000"/>
              </a:solidFill>
              <a:latin typeface="Huawei Sans" panose="020C0503030203020204" pitchFamily="34" charset="0"/>
              <a:ea typeface="方正兰亭黑简体" panose="02000000000000000000" pitchFamily="2" charset="-122"/>
            </a:endParaRP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每核独享</a:t>
            </a:r>
            <a:r>
              <a:rPr lang="en-US" altLang="zh-CN" sz="1400" kern="0" dirty="0">
                <a:solidFill>
                  <a:srgbClr val="000000"/>
                </a:solidFill>
                <a:latin typeface="Huawei Sans" panose="020C0503030203020204" pitchFamily="34" charset="0"/>
                <a:ea typeface="方正兰亭黑简体" panose="02000000000000000000" pitchFamily="2" charset="-122"/>
              </a:rPr>
              <a:t> 512KB L2 </a:t>
            </a:r>
            <a:r>
              <a:rPr lang="zh-CN" altLang="en-US" sz="1400" kern="0" dirty="0">
                <a:solidFill>
                  <a:srgbClr val="000000"/>
                </a:solidFill>
                <a:latin typeface="Huawei Sans" panose="020C0503030203020204" pitchFamily="34" charset="0"/>
                <a:ea typeface="方正兰亭黑简体" panose="02000000000000000000" pitchFamily="2" charset="-122"/>
              </a:rPr>
              <a:t>缓存，单芯片共享</a:t>
            </a:r>
            <a:r>
              <a:rPr lang="en-US" altLang="zh-CN" sz="1400" kern="0" dirty="0">
                <a:solidFill>
                  <a:srgbClr val="000000"/>
                </a:solidFill>
                <a:latin typeface="Huawei Sans" panose="020C0503030203020204" pitchFamily="34" charset="0"/>
                <a:ea typeface="方正兰亭黑简体" panose="02000000000000000000" pitchFamily="2" charset="-122"/>
              </a:rPr>
              <a:t>48-64MB L3</a:t>
            </a:r>
            <a:r>
              <a:rPr lang="zh-CN" altLang="en-US" sz="1400" kern="0" dirty="0">
                <a:solidFill>
                  <a:srgbClr val="000000"/>
                </a:solidFill>
                <a:latin typeface="Huawei Sans" panose="020C0503030203020204" pitchFamily="34" charset="0"/>
                <a:ea typeface="方正兰亭黑简体" panose="02000000000000000000" pitchFamily="2" charset="-122"/>
              </a:rPr>
              <a:t>缓存</a:t>
            </a:r>
            <a:endParaRPr lang="en-US" altLang="zh-CN" sz="1400" kern="0" dirty="0">
              <a:solidFill>
                <a:srgbClr val="000000"/>
              </a:solidFill>
              <a:latin typeface="Huawei Sans" panose="020C0503030203020204" pitchFamily="34" charset="0"/>
              <a:ea typeface="方正兰亭黑简体" panose="02000000000000000000" pitchFamily="2" charset="-122"/>
            </a:endParaRPr>
          </a:p>
          <a:p>
            <a:pPr marL="342748" indent="-342748" fontAlgn="t">
              <a:spcBef>
                <a:spcPct val="20000"/>
              </a:spcBef>
              <a:spcAft>
                <a:spcPct val="0"/>
              </a:spcAft>
              <a:buSzPct val="8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8×DDR4</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@2933MT/s</a:t>
            </a: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集成</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PCIe/SAS</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接口</a:t>
            </a:r>
            <a:endPar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支持</a:t>
            </a:r>
            <a:r>
              <a:rPr lang="en-US" altLang="zh-CN" sz="1400" kern="0" dirty="0">
                <a:solidFill>
                  <a:srgbClr val="000000"/>
                </a:solidFill>
                <a:latin typeface="Huawei Sans" panose="020C0503030203020204" pitchFamily="34" charset="0"/>
                <a:ea typeface="方正兰亭黑简体" panose="02000000000000000000" pitchFamily="2" charset="-122"/>
              </a:rPr>
              <a:t>PCIe 4.0</a:t>
            </a:r>
            <a:r>
              <a:rPr lang="zh-CN" altLang="en-US" sz="1400" kern="0" dirty="0">
                <a:solidFill>
                  <a:srgbClr val="000000"/>
                </a:solidFill>
                <a:latin typeface="Huawei Sans" panose="020C0503030203020204" pitchFamily="34" charset="0"/>
                <a:ea typeface="方正兰亭黑简体" panose="02000000000000000000" pitchFamily="2" charset="-122"/>
              </a:rPr>
              <a:t>，向下兼容</a:t>
            </a:r>
            <a:r>
              <a:rPr lang="en-US" altLang="zh-CN" sz="1400" kern="0" dirty="0">
                <a:solidFill>
                  <a:srgbClr val="000000"/>
                </a:solidFill>
                <a:latin typeface="Huawei Sans" panose="020C0503030203020204" pitchFamily="34" charset="0"/>
                <a:ea typeface="方正兰亭黑简体" panose="02000000000000000000" pitchFamily="2" charset="-122"/>
              </a:rPr>
              <a:t>PCIe 3.0/2.0/1.0</a:t>
            </a: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支持</a:t>
            </a:r>
            <a:r>
              <a:rPr lang="en-US" altLang="zh-CN" sz="1400" kern="0" dirty="0">
                <a:solidFill>
                  <a:srgbClr val="000000"/>
                </a:solidFill>
                <a:latin typeface="Huawei Sans" panose="020C0503030203020204" pitchFamily="34" charset="0"/>
                <a:ea typeface="方正兰亭黑简体" panose="02000000000000000000" pitchFamily="2" charset="-122"/>
              </a:rPr>
              <a:t>x16,x8,x4,x2,x1 PCIe 4.0, </a:t>
            </a:r>
            <a:r>
              <a:rPr lang="zh-CN" altLang="en-US" sz="1400" kern="0" dirty="0">
                <a:solidFill>
                  <a:srgbClr val="000000"/>
                </a:solidFill>
                <a:latin typeface="Huawei Sans" panose="020C0503030203020204" pitchFamily="34" charset="0"/>
                <a:ea typeface="方正兰亭黑简体" panose="02000000000000000000" pitchFamily="2" charset="-122"/>
              </a:rPr>
              <a:t>集成</a:t>
            </a:r>
            <a:r>
              <a:rPr lang="en-US" altLang="zh-CN" sz="1400" kern="0" dirty="0">
                <a:solidFill>
                  <a:srgbClr val="000000"/>
                </a:solidFill>
                <a:latin typeface="Huawei Sans" panose="020C0503030203020204" pitchFamily="34" charset="0"/>
                <a:ea typeface="方正兰亭黑简体" panose="02000000000000000000" pitchFamily="2" charset="-122"/>
              </a:rPr>
              <a:t>20 PCIe</a:t>
            </a:r>
            <a:r>
              <a:rPr lang="zh-CN" altLang="en-US" sz="1400" kern="0" dirty="0">
                <a:solidFill>
                  <a:srgbClr val="000000"/>
                </a:solidFill>
                <a:latin typeface="Huawei Sans" panose="020C0503030203020204" pitchFamily="34" charset="0"/>
                <a:ea typeface="方正兰亭黑简体" panose="02000000000000000000" pitchFamily="2" charset="-122"/>
              </a:rPr>
              <a:t>控制器</a:t>
            </a:r>
            <a:endParaRPr lang="en-US" altLang="zh-CN" sz="1400" kern="0" dirty="0">
              <a:solidFill>
                <a:srgbClr val="000000"/>
              </a:solidFill>
              <a:latin typeface="Huawei Sans" panose="020C0503030203020204" pitchFamily="34" charset="0"/>
              <a:ea typeface="方正兰亭黑简体" panose="02000000000000000000" pitchFamily="2" charset="-122"/>
            </a:endParaRP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支持</a:t>
            </a:r>
            <a:r>
              <a:rPr lang="en-US" altLang="zh-CN" sz="1400" kern="0" dirty="0">
                <a:solidFill>
                  <a:srgbClr val="000000"/>
                </a:solidFill>
                <a:latin typeface="Huawei Sans" panose="020C0503030203020204" pitchFamily="34" charset="0"/>
                <a:ea typeface="方正兰亭黑简体" panose="02000000000000000000" pitchFamily="2" charset="-122"/>
              </a:rPr>
              <a:t>16×SAS/SATA 3.0</a:t>
            </a:r>
            <a:r>
              <a:rPr lang="zh-CN" altLang="en-US" sz="1400" kern="0" dirty="0">
                <a:solidFill>
                  <a:srgbClr val="000000"/>
                </a:solidFill>
                <a:latin typeface="Huawei Sans" panose="020C0503030203020204" pitchFamily="34" charset="0"/>
                <a:ea typeface="方正兰亭黑简体" panose="02000000000000000000" pitchFamily="2" charset="-122"/>
              </a:rPr>
              <a:t>控制器</a:t>
            </a:r>
            <a:endParaRPr lang="en-US" altLang="zh-CN" sz="1400" kern="0" dirty="0">
              <a:solidFill>
                <a:srgbClr val="000000"/>
              </a:solidFill>
              <a:latin typeface="Huawei Sans" panose="020C0503030203020204" pitchFamily="34" charset="0"/>
              <a:ea typeface="方正兰亭黑简体" panose="02000000000000000000" pitchFamily="2" charset="-122"/>
            </a:endParaRP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CCIX</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接口，支持加速器的缓存一致性</a:t>
            </a:r>
            <a:endPar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2×100G RoCE v2, </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25GE/50GE/100GE</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标准</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NIC</a:t>
            </a: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2P/4P</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扩展</a:t>
            </a:r>
            <a:endPar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封装大小</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 60mm×75mm</a:t>
            </a:r>
            <a:endPar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 name="标题 1"/>
          <p:cNvSpPr>
            <a:spLocks noGrp="1"/>
          </p:cNvSpPr>
          <p:nvPr>
            <p:ph type="title"/>
          </p:nvPr>
        </p:nvSpPr>
        <p:spPr/>
        <p:txBody>
          <a:bodyPr/>
          <a:lstStyle/>
          <a:p>
            <a:r>
              <a:rPr lang="zh-CN" altLang="en-US" smtClean="0"/>
              <a:t>鲲鹏</a:t>
            </a:r>
            <a:r>
              <a:rPr lang="en-US" altLang="zh-CN" smtClean="0"/>
              <a:t>920</a:t>
            </a:r>
            <a:r>
              <a:rPr lang="zh-CN" altLang="en-US" smtClean="0"/>
              <a:t>系列芯片规格</a:t>
            </a:r>
            <a:endParaRPr lang="zh-CN" altLang="en-US" dirty="0"/>
          </a:p>
        </p:txBody>
      </p:sp>
      <p:pic>
        <p:nvPicPr>
          <p:cNvPr id="3" name="图片 2"/>
          <p:cNvPicPr>
            <a:picLocks noChangeAspect="1"/>
          </p:cNvPicPr>
          <p:nvPr/>
        </p:nvPicPr>
        <p:blipFill>
          <a:blip r:embed="rId3"/>
          <a:stretch>
            <a:fillRect/>
          </a:stretch>
        </p:blipFill>
        <p:spPr>
          <a:xfrm>
            <a:off x="806103" y="1317813"/>
            <a:ext cx="5332047" cy="4547398"/>
          </a:xfrm>
          <a:prstGeom prst="rect">
            <a:avLst/>
          </a:prstGeom>
        </p:spPr>
      </p:pic>
    </p:spTree>
    <p:extLst>
      <p:ext uri="{BB962C8B-B14F-4D97-AF65-F5344CB8AC3E}">
        <p14:creationId xmlns:p14="http://schemas.microsoft.com/office/powerpoint/2010/main" val="1824046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r>
              <a:rPr lang="zh-CN" altLang="en-US" b="1" dirty="0" smtClean="0"/>
              <a:t>计算机系统概述</a:t>
            </a:r>
            <a:endParaRPr lang="en-US" altLang="zh-CN" b="1" dirty="0" smtClean="0"/>
          </a:p>
          <a:p>
            <a:r>
              <a:rPr lang="en-US" altLang="zh-CN" dirty="0" smtClean="0">
                <a:solidFill>
                  <a:schemeClr val="bg1">
                    <a:lumMod val="65000"/>
                  </a:schemeClr>
                </a:solidFill>
              </a:rPr>
              <a:t>ARM</a:t>
            </a:r>
            <a:r>
              <a:rPr lang="zh-CN" altLang="en-US" dirty="0" smtClean="0">
                <a:solidFill>
                  <a:schemeClr val="bg1">
                    <a:lumMod val="65000"/>
                  </a:schemeClr>
                </a:solidFill>
              </a:rPr>
              <a:t>处理器体系结构</a:t>
            </a:r>
          </a:p>
          <a:p>
            <a:r>
              <a:rPr lang="zh-CN" altLang="en-US" dirty="0" smtClean="0">
                <a:solidFill>
                  <a:schemeClr val="bg1">
                    <a:lumMod val="65000"/>
                  </a:schemeClr>
                </a:solidFill>
              </a:rPr>
              <a:t>鲲鹏系列处理器</a:t>
            </a:r>
          </a:p>
          <a:p>
            <a:r>
              <a:rPr lang="zh-CN" altLang="en-US" dirty="0" smtClean="0">
                <a:solidFill>
                  <a:schemeClr val="bg1">
                    <a:lumMod val="65000"/>
                  </a:schemeClr>
                </a:solidFill>
              </a:rPr>
              <a:t>鲲鹏计算典型应用场景</a:t>
            </a:r>
          </a:p>
          <a:p>
            <a:r>
              <a:rPr lang="zh-CN" altLang="en-US" dirty="0" smtClean="0">
                <a:solidFill>
                  <a:schemeClr val="bg1">
                    <a:lumMod val="65000"/>
                  </a:schemeClr>
                </a:solidFill>
              </a:rPr>
              <a:t>鲲鹏软件开发工具链</a:t>
            </a:r>
            <a:endParaRPr lang="zh-CN" altLang="en-US" dirty="0">
              <a:solidFill>
                <a:schemeClr val="bg1">
                  <a:lumMod val="65000"/>
                </a:schemeClr>
              </a:solidFill>
            </a:endParaRPr>
          </a:p>
        </p:txBody>
      </p:sp>
    </p:spTree>
    <p:extLst>
      <p:ext uri="{BB962C8B-B14F-4D97-AF65-F5344CB8AC3E}">
        <p14:creationId xmlns:p14="http://schemas.microsoft.com/office/powerpoint/2010/main" val="2896656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Hi1620/Hi1620S/Hi1601</a:t>
            </a:r>
            <a:r>
              <a:rPr lang="zh-CN" altLang="en-US" dirty="0" smtClean="0"/>
              <a:t>规格</a:t>
            </a:r>
            <a:endParaRPr lang="zh-CN" altLang="en-US" dirty="0"/>
          </a:p>
        </p:txBody>
      </p:sp>
      <p:sp>
        <p:nvSpPr>
          <p:cNvPr id="17" name="圆角矩形 16"/>
          <p:cNvSpPr/>
          <p:nvPr/>
        </p:nvSpPr>
        <p:spPr bwMode="auto">
          <a:xfrm>
            <a:off x="1266630" y="3387352"/>
            <a:ext cx="1377012" cy="388699"/>
          </a:xfrm>
          <a:prstGeom prst="roundRect">
            <a:avLst>
              <a:gd name="adj" fmla="val 0"/>
            </a:avLst>
          </a:prstGeom>
          <a:solidFill>
            <a:srgbClr val="FFCC99">
              <a:lumMod val="90000"/>
            </a:srgbClr>
          </a:solidFill>
          <a:ln w="6350">
            <a:solidFill>
              <a:srgbClr val="9B5B55"/>
            </a:solidFill>
          </a:ln>
          <a:effectLst>
            <a:outerShdw blurRad="50800" dist="38100" dir="2700000" algn="tl" rotWithShape="0">
              <a:prstClr val="black">
                <a:alpha val="40000"/>
              </a:prstClr>
            </a:outerShdw>
          </a:effectLst>
          <a:extLst/>
        </p:spPr>
        <p:txBody>
          <a:bodyPr vert="horz" wrap="square" lIns="0" tIns="0" rIns="0" bIns="0" numCol="1" rtlCol="0" anchor="ctr" anchorCtr="0" compatLnSpc="1">
            <a:prstTxWarp prst="textNoShape">
              <a:avLst/>
            </a:prstTxWarp>
          </a:bodyPr>
          <a:lstStyle/>
          <a:p>
            <a:pPr algn="ctr">
              <a:defRPr/>
            </a:pPr>
            <a:endParaRPr lang="zh-CN" altLang="en-US" sz="2132"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18" name="矩形 17"/>
          <p:cNvSpPr/>
          <p:nvPr/>
        </p:nvSpPr>
        <p:spPr bwMode="auto">
          <a:xfrm>
            <a:off x="1553129" y="3447804"/>
            <a:ext cx="377346" cy="278328"/>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defRPr/>
            </a:pPr>
            <a:endParaRPr lang="zh-CN" altLang="en-US" sz="1866"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19" name="矩形 18"/>
          <p:cNvSpPr/>
          <p:nvPr/>
        </p:nvSpPr>
        <p:spPr bwMode="auto">
          <a:xfrm>
            <a:off x="1989029" y="3447804"/>
            <a:ext cx="377346" cy="278328"/>
          </a:xfrm>
          <a:prstGeom prst="rect">
            <a:avLst/>
          </a:prstGeom>
          <a:solidFill>
            <a:srgbClr val="00B0F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endParaRPr lang="zh-CN" altLang="en-US" sz="1866"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1" name="TextBox 124"/>
          <p:cNvSpPr txBox="1"/>
          <p:nvPr/>
        </p:nvSpPr>
        <p:spPr>
          <a:xfrm>
            <a:off x="1244110" y="3116824"/>
            <a:ext cx="1397553" cy="318017"/>
          </a:xfrm>
          <a:prstGeom prst="rect">
            <a:avLst/>
          </a:prstGeom>
          <a:noFill/>
        </p:spPr>
        <p:txBody>
          <a:bodyPr wrap="square" rtlCol="0">
            <a:spAutoFit/>
          </a:bodyPr>
          <a:lstStyle/>
          <a:p>
            <a:pPr algn="ctr">
              <a:buClrTx/>
              <a:buFontTx/>
              <a:buNone/>
            </a:pPr>
            <a:r>
              <a:rPr lang="en-US" altLang="zh-CN" sz="1467" b="1" dirty="0">
                <a:solidFill>
                  <a:srgbClr val="000000"/>
                </a:solidFill>
                <a:latin typeface="Huawei Sans" panose="020C0503030203020204" pitchFamily="34" charset="0"/>
                <a:ea typeface="方正兰亭黑简体" panose="02000000000000000000" pitchFamily="2" charset="-122"/>
                <a:cs typeface="Arial" pitchFamily="34" charset="0"/>
              </a:rPr>
              <a:t>Hi1620S</a:t>
            </a:r>
            <a:endParaRPr lang="zh-CN" altLang="en-US" sz="1467"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2" name="圆角矩形 21"/>
          <p:cNvSpPr/>
          <p:nvPr/>
        </p:nvSpPr>
        <p:spPr bwMode="auto">
          <a:xfrm>
            <a:off x="1261896" y="1529300"/>
            <a:ext cx="1377012" cy="389239"/>
          </a:xfrm>
          <a:prstGeom prst="roundRect">
            <a:avLst>
              <a:gd name="adj" fmla="val 0"/>
            </a:avLst>
          </a:prstGeom>
          <a:solidFill>
            <a:srgbClr val="FFCC99">
              <a:lumMod val="90000"/>
            </a:srgbClr>
          </a:solidFill>
          <a:ln w="6350">
            <a:solidFill>
              <a:srgbClr val="9B5B55"/>
            </a:solidFill>
          </a:ln>
          <a:effectLst>
            <a:outerShdw blurRad="50800" dist="38100" dir="2700000" algn="tl" rotWithShape="0">
              <a:prstClr val="black">
                <a:alpha val="40000"/>
              </a:prstClr>
            </a:outerShdw>
          </a:effectLst>
          <a:extLst/>
        </p:spPr>
        <p:txBody>
          <a:bodyPr vert="horz" wrap="square" lIns="0" tIns="0" rIns="0" bIns="0" numCol="1" rtlCol="0" anchor="ctr" anchorCtr="0" compatLnSpc="1">
            <a:prstTxWarp prst="textNoShape">
              <a:avLst/>
            </a:prstTxWarp>
          </a:bodyPr>
          <a:lstStyle/>
          <a:p>
            <a:pPr algn="ctr">
              <a:defRPr/>
            </a:pPr>
            <a:endParaRPr lang="zh-CN" altLang="en-US" sz="2132"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3" name="矩形 22"/>
          <p:cNvSpPr/>
          <p:nvPr/>
        </p:nvSpPr>
        <p:spPr bwMode="auto">
          <a:xfrm>
            <a:off x="1781958" y="1603617"/>
            <a:ext cx="377346" cy="278028"/>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defRPr/>
            </a:pPr>
            <a:endParaRPr lang="zh-CN" altLang="en-US" sz="1866"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4" name="矩形 23"/>
          <p:cNvSpPr/>
          <p:nvPr/>
        </p:nvSpPr>
        <p:spPr bwMode="auto">
          <a:xfrm>
            <a:off x="2217858" y="1603617"/>
            <a:ext cx="377346" cy="278028"/>
          </a:xfrm>
          <a:prstGeom prst="rect">
            <a:avLst/>
          </a:prstGeom>
          <a:solidFill>
            <a:srgbClr val="00B0F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endParaRPr lang="zh-CN" altLang="en-US" sz="1866"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5" name="矩形 24"/>
          <p:cNvSpPr/>
          <p:nvPr/>
        </p:nvSpPr>
        <p:spPr bwMode="auto">
          <a:xfrm>
            <a:off x="1346058" y="1603617"/>
            <a:ext cx="377346" cy="278028"/>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defRPr/>
            </a:pPr>
            <a:endParaRPr lang="zh-CN" altLang="en-US" sz="1866"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6" name="TextBox 149"/>
          <p:cNvSpPr txBox="1"/>
          <p:nvPr/>
        </p:nvSpPr>
        <p:spPr>
          <a:xfrm>
            <a:off x="1236573" y="1269552"/>
            <a:ext cx="1397553" cy="318017"/>
          </a:xfrm>
          <a:prstGeom prst="rect">
            <a:avLst/>
          </a:prstGeom>
          <a:noFill/>
        </p:spPr>
        <p:txBody>
          <a:bodyPr wrap="square" rtlCol="0">
            <a:spAutoFit/>
          </a:bodyPr>
          <a:lstStyle/>
          <a:p>
            <a:pPr algn="ctr">
              <a:buClrTx/>
              <a:buFontTx/>
              <a:buNone/>
            </a:pPr>
            <a:r>
              <a:rPr lang="en-US" altLang="zh-CN" sz="1467" b="1" dirty="0">
                <a:solidFill>
                  <a:srgbClr val="000000"/>
                </a:solidFill>
                <a:latin typeface="Huawei Sans" panose="020C0503030203020204" pitchFamily="34" charset="0"/>
                <a:ea typeface="方正兰亭黑简体" panose="02000000000000000000" pitchFamily="2" charset="-122"/>
                <a:cs typeface="Arial" pitchFamily="34" charset="0"/>
              </a:rPr>
              <a:t>Hi1620</a:t>
            </a:r>
            <a:endParaRPr lang="zh-CN" altLang="en-US" sz="1467"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graphicFrame>
        <p:nvGraphicFramePr>
          <p:cNvPr id="28" name="表格 27"/>
          <p:cNvGraphicFramePr>
            <a:graphicFrameLocks noGrp="1"/>
          </p:cNvGraphicFramePr>
          <p:nvPr>
            <p:extLst>
              <p:ext uri="{D42A27DB-BD31-4B8C-83A1-F6EECF244321}">
                <p14:modId xmlns:p14="http://schemas.microsoft.com/office/powerpoint/2010/main" val="3565250858"/>
              </p:ext>
            </p:extLst>
          </p:nvPr>
        </p:nvGraphicFramePr>
        <p:xfrm>
          <a:off x="3485936" y="924819"/>
          <a:ext cx="7974227" cy="5275956"/>
        </p:xfrm>
        <a:graphic>
          <a:graphicData uri="http://schemas.openxmlformats.org/drawingml/2006/table">
            <a:tbl>
              <a:tblPr firstCol="1" bandRow="1">
                <a:tableStyleId>{5C22544A-7EE6-4342-B048-85BDC9FD1C3A}</a:tableStyleId>
              </a:tblPr>
              <a:tblGrid>
                <a:gridCol w="1202480"/>
                <a:gridCol w="2538156"/>
                <a:gridCol w="2116796"/>
                <a:gridCol w="2116795"/>
              </a:tblGrid>
              <a:tr h="0">
                <a:tc>
                  <a:txBody>
                    <a:bodyPr/>
                    <a:lstStyle/>
                    <a:p>
                      <a:pPr algn="ctr"/>
                      <a:endParaRPr lang="zh-CN" altLang="en-US" sz="1400" dirty="0">
                        <a:solidFill>
                          <a:schemeClr val="bg1"/>
                        </a:solidFill>
                        <a:latin typeface="Huawei Sans" panose="020C0503030203020204" pitchFamily="34" charset="0"/>
                        <a:ea typeface="方正兰亭黑简体" panose="02000000000000000000" pitchFamily="2" charset="-122"/>
                      </a:endParaRPr>
                    </a:p>
                  </a:txBody>
                  <a:tcPr marL="87271" marR="87271" marT="43647" marB="43647" anchor="ctr">
                    <a:solidFill>
                      <a:schemeClr val="accent1"/>
                    </a:solidFill>
                  </a:tcPr>
                </a:tc>
                <a:tc>
                  <a:txBody>
                    <a:bodyPr/>
                    <a:lstStyle/>
                    <a:p>
                      <a:pPr marL="0" algn="ctr" defTabSz="732317" rtl="0" eaLnBrk="1" latinLnBrk="0" hangingPunct="1"/>
                      <a:r>
                        <a:rPr lang="en-US" altLang="zh-CN" sz="1400" kern="1200" dirty="0" smtClean="0">
                          <a:solidFill>
                            <a:schemeClr val="bg1"/>
                          </a:solidFill>
                          <a:latin typeface="Huawei Sans" panose="020C0503030203020204" pitchFamily="34" charset="0"/>
                          <a:ea typeface="方正兰亭黑简体" panose="02000000000000000000" pitchFamily="2" charset="-122"/>
                          <a:cs typeface="+mn-cs"/>
                        </a:rPr>
                        <a:t>Hi1620</a:t>
                      </a:r>
                      <a:endParaRPr lang="zh-CN" altLang="en-US" sz="1400" kern="1200" dirty="0">
                        <a:solidFill>
                          <a:schemeClr val="bg1"/>
                        </a:solidFill>
                        <a:latin typeface="Huawei Sans" panose="020C0503030203020204" pitchFamily="34" charset="0"/>
                        <a:ea typeface="方正兰亭黑简体" panose="02000000000000000000" pitchFamily="2" charset="-122"/>
                        <a:cs typeface="+mn-cs"/>
                      </a:endParaRPr>
                    </a:p>
                  </a:txBody>
                  <a:tcPr marL="87271" marR="87271" marT="43647" marB="43647" anchor="ctr">
                    <a:solidFill>
                      <a:schemeClr val="accent1"/>
                    </a:solidFill>
                  </a:tcPr>
                </a:tc>
                <a:tc>
                  <a:txBody>
                    <a:bodyPr/>
                    <a:lstStyle/>
                    <a:p>
                      <a:pPr marL="0" marR="0" indent="0" algn="ctr" defTabSz="732317"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bg1"/>
                          </a:solidFill>
                          <a:latin typeface="Huawei Sans" panose="020C0503030203020204" pitchFamily="34" charset="0"/>
                          <a:ea typeface="方正兰亭黑简体" panose="02000000000000000000" pitchFamily="2" charset="-122"/>
                          <a:cs typeface="+mn-cs"/>
                        </a:rPr>
                        <a:t>Hi1620S</a:t>
                      </a:r>
                      <a:endParaRPr lang="zh-CN" altLang="en-US" sz="1400" kern="1200" dirty="0" smtClean="0">
                        <a:solidFill>
                          <a:schemeClr val="bg1"/>
                        </a:solidFill>
                        <a:latin typeface="Huawei Sans" panose="020C0503030203020204" pitchFamily="34" charset="0"/>
                        <a:ea typeface="方正兰亭黑简体" panose="02000000000000000000" pitchFamily="2" charset="-122"/>
                        <a:cs typeface="+mn-cs"/>
                      </a:endParaRPr>
                    </a:p>
                  </a:txBody>
                  <a:tcPr marL="87271" marR="87271" marT="43647" marB="43647" anchor="ctr">
                    <a:solidFill>
                      <a:schemeClr val="accent1"/>
                    </a:solidFill>
                  </a:tcPr>
                </a:tc>
                <a:tc>
                  <a:txBody>
                    <a:bodyPr/>
                    <a:lstStyle/>
                    <a:p>
                      <a:pPr marL="0" marR="0" indent="0" algn="ctr" defTabSz="732317"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bg1"/>
                          </a:solidFill>
                          <a:latin typeface="Huawei Sans" panose="020C0503030203020204" pitchFamily="34" charset="0"/>
                          <a:ea typeface="方正兰亭黑简体" panose="02000000000000000000" pitchFamily="2" charset="-122"/>
                          <a:cs typeface="+mn-cs"/>
                        </a:rPr>
                        <a:t>Hi1601</a:t>
                      </a:r>
                      <a:endParaRPr lang="zh-CN" altLang="en-US" sz="1400" kern="1200" dirty="0" smtClean="0">
                        <a:solidFill>
                          <a:schemeClr val="bg1"/>
                        </a:solidFill>
                        <a:latin typeface="Huawei Sans" panose="020C0503030203020204" pitchFamily="34" charset="0"/>
                        <a:ea typeface="方正兰亭黑简体" panose="02000000000000000000" pitchFamily="2" charset="-122"/>
                        <a:cs typeface="+mn-cs"/>
                      </a:endParaRPr>
                    </a:p>
                  </a:txBody>
                  <a:tcPr marL="87271" marR="87271" marT="43647" marB="43647" anchor="ctr">
                    <a:solidFill>
                      <a:schemeClr val="accent1"/>
                    </a:solidFill>
                  </a:tcPr>
                </a:tc>
              </a:tr>
              <a:tr h="0">
                <a:tc>
                  <a:txBody>
                    <a:bodyPr/>
                    <a:lstStyle/>
                    <a:p>
                      <a:pPr algn="ctr"/>
                      <a:r>
                        <a:rPr lang="en-US" altLang="zh-CN" sz="1100" b="0" dirty="0" smtClean="0">
                          <a:solidFill>
                            <a:schemeClr val="tx1"/>
                          </a:solidFill>
                          <a:latin typeface="Huawei Sans" panose="020C0503030203020204" pitchFamily="34" charset="0"/>
                          <a:ea typeface="方正兰亭黑简体" panose="02000000000000000000" pitchFamily="2" charset="-122"/>
                          <a:cs typeface="Arial" pitchFamily="34" charset="0"/>
                        </a:rPr>
                        <a:t>CPU</a:t>
                      </a:r>
                      <a:r>
                        <a:rPr lang="zh-CN" altLang="en-US" sz="1100" b="0" dirty="0" smtClean="0">
                          <a:solidFill>
                            <a:schemeClr val="tx1"/>
                          </a:solidFill>
                          <a:latin typeface="Huawei Sans" panose="020C0503030203020204" pitchFamily="34" charset="0"/>
                          <a:ea typeface="方正兰亭黑简体" panose="02000000000000000000" pitchFamily="2" charset="-122"/>
                          <a:cs typeface="Arial" pitchFamily="34" charset="0"/>
                        </a:rPr>
                        <a:t>核数</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48@2.6GHz</a:t>
                      </a:r>
                      <a:endParaRPr lang="zh-CN" altLang="en-US" sz="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24@2.6GHz</a:t>
                      </a:r>
                      <a:endParaRPr lang="zh-CN" altLang="en-US" sz="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r>
              <a:tr h="0">
                <a:tc>
                  <a:txBody>
                    <a:bodyPr/>
                    <a:lstStyle/>
                    <a:p>
                      <a:pPr algn="ctr"/>
                      <a:r>
                        <a:rPr lang="en-US" altLang="zh-CN" sz="1100" b="0" dirty="0" smtClean="0">
                          <a:solidFill>
                            <a:schemeClr val="tx1"/>
                          </a:solidFill>
                          <a:latin typeface="Huawei Sans" panose="020C0503030203020204" pitchFamily="34" charset="0"/>
                          <a:ea typeface="方正兰亭黑简体" panose="02000000000000000000" pitchFamily="2" charset="-122"/>
                          <a:cs typeface="Arial" pitchFamily="34" charset="0"/>
                        </a:rPr>
                        <a:t>L3 cache</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48MB</a:t>
                      </a:r>
                      <a:endParaRPr lang="zh-CN" altLang="en-US" sz="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24MB</a:t>
                      </a:r>
                      <a:endParaRPr lang="zh-CN" altLang="en-US" sz="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r>
              <a:tr h="0">
                <a:tc>
                  <a:txBody>
                    <a:bodyPr/>
                    <a:lstStyle/>
                    <a:p>
                      <a:pPr algn="ctr"/>
                      <a:r>
                        <a:rPr lang="zh-CN" altLang="en-US" sz="1100" b="0" dirty="0" smtClean="0">
                          <a:solidFill>
                            <a:schemeClr val="tx1"/>
                          </a:solidFill>
                          <a:latin typeface="Huawei Sans" panose="020C0503030203020204" pitchFamily="34" charset="0"/>
                          <a:ea typeface="方正兰亭黑简体" panose="02000000000000000000" pitchFamily="2" charset="-122"/>
                          <a:cs typeface="Arial" pitchFamily="34" charset="0"/>
                        </a:rPr>
                        <a:t>内存通道</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8Channel</a:t>
                      </a:r>
                      <a:r>
                        <a:rPr lang="en-US" altLang="zh-CN" sz="1200" baseline="0" dirty="0" smtClean="0">
                          <a:solidFill>
                            <a:schemeClr val="tx1"/>
                          </a:solidFill>
                          <a:latin typeface="Huawei Sans" panose="020C0503030203020204" pitchFamily="34" charset="0"/>
                          <a:ea typeface="方正兰亭黑简体" panose="02000000000000000000" pitchFamily="2" charset="-122"/>
                          <a:cs typeface="Arial" pitchFamily="34" charset="0"/>
                        </a:rPr>
                        <a:t> DDR4</a:t>
                      </a:r>
                      <a:endParaRPr lang="zh-CN" altLang="en-US" sz="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4Channel</a:t>
                      </a:r>
                      <a:r>
                        <a:rPr lang="en-US" altLang="zh-CN" sz="1200" baseline="0" dirty="0" smtClean="0">
                          <a:solidFill>
                            <a:schemeClr val="tx1"/>
                          </a:solidFill>
                          <a:latin typeface="Huawei Sans" panose="020C0503030203020204" pitchFamily="34" charset="0"/>
                          <a:ea typeface="方正兰亭黑简体" panose="02000000000000000000" pitchFamily="2" charset="-122"/>
                          <a:cs typeface="Arial" pitchFamily="34" charset="0"/>
                        </a:rPr>
                        <a:t> DDR4</a:t>
                      </a:r>
                      <a:endParaRPr lang="zh-CN" altLang="en-US" sz="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r>
              <a:tr h="0">
                <a:tc>
                  <a:txBody>
                    <a:bodyPr/>
                    <a:lstStyle/>
                    <a:p>
                      <a:pPr marL="0" algn="ctr" defTabSz="732317" rtl="0" eaLnBrk="1" latinLnBrk="0" hangingPunct="1"/>
                      <a:r>
                        <a:rPr lang="zh-CN" altLang="en-US" sz="1100" b="0" kern="1200" dirty="0" smtClean="0">
                          <a:solidFill>
                            <a:schemeClr val="tx1"/>
                          </a:solidFill>
                          <a:latin typeface="Huawei Sans" panose="020C0503030203020204" pitchFamily="34" charset="0"/>
                          <a:ea typeface="方正兰亭黑简体" panose="02000000000000000000" pitchFamily="2" charset="-122"/>
                          <a:cs typeface="Arial" pitchFamily="34" charset="0"/>
                        </a:rPr>
                        <a:t>多</a:t>
                      </a:r>
                      <a:r>
                        <a:rPr lang="en-US" altLang="zh-CN" sz="1100" b="0" kern="1200" dirty="0" smtClean="0">
                          <a:solidFill>
                            <a:schemeClr val="tx1"/>
                          </a:solidFill>
                          <a:latin typeface="Huawei Sans" panose="020C0503030203020204" pitchFamily="34" charset="0"/>
                          <a:ea typeface="方正兰亭黑简体" panose="02000000000000000000" pitchFamily="2" charset="-122"/>
                          <a:cs typeface="Arial" pitchFamily="34" charset="0"/>
                        </a:rPr>
                        <a:t>P</a:t>
                      </a:r>
                      <a:r>
                        <a:rPr lang="zh-CN" altLang="en-US" sz="1100" b="0" kern="1200" dirty="0" smtClean="0">
                          <a:solidFill>
                            <a:schemeClr val="tx1"/>
                          </a:solidFill>
                          <a:latin typeface="Huawei Sans" panose="020C0503030203020204" pitchFamily="34" charset="0"/>
                          <a:ea typeface="方正兰亭黑简体" panose="02000000000000000000" pitchFamily="2" charset="-122"/>
                          <a:cs typeface="Arial" pitchFamily="34" charset="0"/>
                        </a:rPr>
                        <a:t>互连</a:t>
                      </a:r>
                      <a:endParaRPr lang="zh-CN" altLang="en-US" sz="1100" b="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algn="l" defTabSz="732317" rtl="0" eaLnBrk="1" latinLnBrk="0" hangingPunct="1"/>
                      <a:r>
                        <a:rPr lang="en-US" altLang="zh-CN" sz="1200" kern="1200" dirty="0" smtClean="0">
                          <a:solidFill>
                            <a:schemeClr val="tx1"/>
                          </a:solidFill>
                          <a:latin typeface="Huawei Sans" panose="020C0503030203020204" pitchFamily="34" charset="0"/>
                          <a:ea typeface="方正兰亭黑简体" panose="02000000000000000000" pitchFamily="2" charset="-122"/>
                          <a:cs typeface="Arial" pitchFamily="34" charset="0"/>
                        </a:rPr>
                        <a:t>1P/2P/3P/4P/2P+IOB</a:t>
                      </a:r>
                      <a:endParaRPr lang="zh-CN" altLang="en-US" sz="12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algn="l" defTabSz="732317" rtl="0" eaLnBrk="1" latinLnBrk="0" hangingPunct="1"/>
                      <a:r>
                        <a:rPr lang="en-US" altLang="zh-CN" sz="1200" kern="1200" dirty="0" smtClean="0">
                          <a:solidFill>
                            <a:schemeClr val="tx1"/>
                          </a:solidFill>
                          <a:latin typeface="Huawei Sans" panose="020C0503030203020204" pitchFamily="34" charset="0"/>
                          <a:ea typeface="方正兰亭黑简体" panose="02000000000000000000" pitchFamily="2" charset="-122"/>
                          <a:cs typeface="Arial" pitchFamily="34" charset="0"/>
                        </a:rPr>
                        <a:t>1P/2P/1P+IOB</a:t>
                      </a:r>
                      <a:endParaRPr lang="zh-CN" altLang="en-US" sz="1200" kern="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algn="l" defTabSz="732317" rtl="0" eaLnBrk="1" latinLnBrk="0" hangingPunct="1"/>
                      <a:r>
                        <a:rPr lang="en-US" altLang="zh-CN" sz="1200" kern="1200" dirty="0" smtClean="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1200" kern="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smtClean="0">
                          <a:solidFill>
                            <a:schemeClr val="tx1"/>
                          </a:solidFill>
                          <a:latin typeface="Huawei Sans" panose="020C0503030203020204" pitchFamily="34" charset="0"/>
                          <a:ea typeface="方正兰亭黑简体" panose="02000000000000000000" pitchFamily="2" charset="-122"/>
                        </a:rPr>
                        <a:t>PCI-E </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latin typeface="Huawei Sans" panose="020C0503030203020204" pitchFamily="34" charset="0"/>
                          <a:ea typeface="方正兰亭黑简体" panose="02000000000000000000" pitchFamily="2" charset="-122"/>
                        </a:rPr>
                        <a:t>40 lanes</a:t>
                      </a:r>
                      <a:r>
                        <a:rPr lang="en-US" altLang="zh-CN" sz="1200" baseline="0" dirty="0" smtClean="0">
                          <a:latin typeface="Huawei Sans" panose="020C0503030203020204" pitchFamily="34" charset="0"/>
                          <a:ea typeface="方正兰亭黑简体" panose="02000000000000000000" pitchFamily="2" charset="-122"/>
                        </a:rPr>
                        <a:t> of PCIe G4.0</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smtClean="0">
                          <a:latin typeface="Huawei Sans" panose="020C0503030203020204" pitchFamily="34" charset="0"/>
                          <a:ea typeface="方正兰亭黑简体" panose="02000000000000000000" pitchFamily="2" charset="-122"/>
                        </a:rPr>
                        <a:t>40 lanes</a:t>
                      </a:r>
                      <a:r>
                        <a:rPr lang="en-US" altLang="zh-CN" sz="1200" baseline="0" dirty="0" smtClean="0">
                          <a:latin typeface="Huawei Sans" panose="020C0503030203020204" pitchFamily="34" charset="0"/>
                          <a:ea typeface="方正兰亭黑简体" panose="02000000000000000000" pitchFamily="2" charset="-122"/>
                        </a:rPr>
                        <a:t> of PCIe G4.0</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smtClean="0">
                          <a:latin typeface="Huawei Sans" panose="020C0503030203020204" pitchFamily="34" charset="0"/>
                          <a:ea typeface="方正兰亭黑简体" panose="02000000000000000000" pitchFamily="2" charset="-122"/>
                        </a:rPr>
                        <a:t>40 lanes</a:t>
                      </a:r>
                      <a:r>
                        <a:rPr lang="en-US" altLang="zh-CN" sz="1200" baseline="0" dirty="0" smtClean="0">
                          <a:latin typeface="Huawei Sans" panose="020C0503030203020204" pitchFamily="34" charset="0"/>
                          <a:ea typeface="方正兰亭黑简体" panose="02000000000000000000" pitchFamily="2" charset="-122"/>
                        </a:rPr>
                        <a:t> of PCIe G4.0</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0" dirty="0" smtClean="0">
                          <a:solidFill>
                            <a:schemeClr val="tx1"/>
                          </a:solidFill>
                          <a:latin typeface="Huawei Sans" panose="020C0503030203020204" pitchFamily="34" charset="0"/>
                          <a:ea typeface="方正兰亭黑简体" panose="02000000000000000000" pitchFamily="2" charset="-122"/>
                        </a:rPr>
                        <a:t>Networking</a:t>
                      </a:r>
                      <a:r>
                        <a:rPr lang="zh-CN" altLang="en-US" sz="1100" b="0" dirty="0" smtClean="0">
                          <a:solidFill>
                            <a:schemeClr val="tx1"/>
                          </a:solidFill>
                          <a:latin typeface="Huawei Sans" panose="020C0503030203020204" pitchFamily="34" charset="0"/>
                          <a:ea typeface="方正兰亭黑简体" panose="02000000000000000000" pitchFamily="2" charset="-122"/>
                        </a:rPr>
                        <a:t>（</a:t>
                      </a:r>
                      <a:r>
                        <a:rPr lang="en-US" altLang="zh-CN" sz="1100" b="0" dirty="0" smtClean="0">
                          <a:solidFill>
                            <a:schemeClr val="tx1"/>
                          </a:solidFill>
                          <a:latin typeface="Huawei Sans" panose="020C0503030203020204" pitchFamily="34" charset="0"/>
                          <a:ea typeface="方正兰亭黑简体" panose="02000000000000000000" pitchFamily="2" charset="-122"/>
                        </a:rPr>
                        <a:t>NIC</a:t>
                      </a:r>
                      <a:r>
                        <a:rPr lang="zh-CN" altLang="en-US" sz="1100" b="0" dirty="0" smtClean="0">
                          <a:solidFill>
                            <a:schemeClr val="tx1"/>
                          </a:solidFill>
                          <a:latin typeface="Huawei Sans" panose="020C0503030203020204" pitchFamily="34" charset="0"/>
                          <a:ea typeface="方正兰亭黑简体" panose="02000000000000000000" pitchFamily="2" charset="-122"/>
                        </a:rPr>
                        <a:t>、</a:t>
                      </a:r>
                      <a:r>
                        <a:rPr lang="en-US" altLang="zh-CN" sz="1100" b="0" dirty="0" smtClean="0">
                          <a:solidFill>
                            <a:schemeClr val="tx1"/>
                          </a:solidFill>
                          <a:latin typeface="Huawei Sans" panose="020C0503030203020204" pitchFamily="34" charset="0"/>
                          <a:ea typeface="方正兰亭黑简体" panose="02000000000000000000" pitchFamily="2" charset="-122"/>
                        </a:rPr>
                        <a:t>ROCE</a:t>
                      </a:r>
                      <a:r>
                        <a:rPr lang="zh-CN" altLang="en-US" sz="1100" b="0" dirty="0" smtClean="0">
                          <a:solidFill>
                            <a:schemeClr val="tx1"/>
                          </a:solidFill>
                          <a:latin typeface="Huawei Sans" panose="020C0503030203020204" pitchFamily="34" charset="0"/>
                          <a:ea typeface="方正兰亭黑简体" panose="02000000000000000000" pitchFamily="2" charset="-122"/>
                        </a:rPr>
                        <a:t>）</a:t>
                      </a:r>
                    </a:p>
                  </a:txBody>
                  <a:tcPr marL="87271" marR="87271" marT="43647" marB="43647"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Huawei Sans" panose="020C0503030203020204" pitchFamily="34" charset="0"/>
                          <a:ea typeface="方正兰亭黑简体" panose="02000000000000000000" pitchFamily="2" charset="-122"/>
                        </a:rPr>
                        <a:t>8 lanes</a:t>
                      </a:r>
                      <a:r>
                        <a:rPr lang="en-US" altLang="zh-CN" sz="1200" baseline="0" dirty="0" smtClean="0">
                          <a:latin typeface="Huawei Sans" panose="020C0503030203020204" pitchFamily="34" charset="0"/>
                          <a:ea typeface="方正兰亭黑简体" panose="02000000000000000000" pitchFamily="2" charset="-122"/>
                        </a:rPr>
                        <a:t> of ETH, </a:t>
                      </a:r>
                      <a:r>
                        <a:rPr lang="en-US" altLang="zh-CN" sz="1200" kern="1200" dirty="0" smtClean="0">
                          <a:latin typeface="Huawei Sans" panose="020C0503030203020204" pitchFamily="34" charset="0"/>
                          <a:ea typeface="方正兰亭黑简体" panose="02000000000000000000" pitchFamily="2" charset="-122"/>
                        </a:rPr>
                        <a:t>Combo MACs support 2x100GE, 2x50GE, 2x40GE,</a:t>
                      </a:r>
                      <a:r>
                        <a:rPr lang="en-US" altLang="zh-CN" sz="1200" kern="1200" baseline="0" dirty="0" smtClean="0">
                          <a:latin typeface="Huawei Sans" panose="020C0503030203020204" pitchFamily="34" charset="0"/>
                          <a:ea typeface="方正兰亭黑简体" panose="02000000000000000000" pitchFamily="2" charset="-122"/>
                        </a:rPr>
                        <a:t> </a:t>
                      </a:r>
                      <a:r>
                        <a:rPr lang="en-US" altLang="zh-CN" sz="1200" kern="1200" dirty="0" smtClean="0">
                          <a:latin typeface="Huawei Sans" panose="020C0503030203020204" pitchFamily="34" charset="0"/>
                          <a:ea typeface="方正兰亭黑简体" panose="02000000000000000000" pitchFamily="2" charset="-122"/>
                        </a:rPr>
                        <a:t>4x25GE, 8x10GE, 8x 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latin typeface="Huawei Sans" panose="020C0503030203020204" pitchFamily="34" charset="0"/>
                          <a:ea typeface="方正兰亭黑简体" panose="02000000000000000000" pitchFamily="2" charset="-122"/>
                        </a:rPr>
                        <a:t>RoCEv2/RoCEv1</a:t>
                      </a:r>
                      <a:endParaRPr lang="en-US" altLang="zh-CN" sz="1200" kern="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Huawei Sans" panose="020C0503030203020204" pitchFamily="34" charset="0"/>
                          <a:ea typeface="方正兰亭黑简体" panose="02000000000000000000" pitchFamily="2" charset="-122"/>
                        </a:rPr>
                        <a:t>8 lanes</a:t>
                      </a:r>
                      <a:r>
                        <a:rPr lang="en-US" altLang="zh-CN" sz="1200" baseline="0" dirty="0" smtClean="0">
                          <a:latin typeface="Huawei Sans" panose="020C0503030203020204" pitchFamily="34" charset="0"/>
                          <a:ea typeface="方正兰亭黑简体" panose="02000000000000000000" pitchFamily="2" charset="-122"/>
                        </a:rPr>
                        <a:t> of ETH, </a:t>
                      </a:r>
                      <a:r>
                        <a:rPr lang="en-US" altLang="zh-CN" sz="1200" kern="1200" dirty="0" smtClean="0">
                          <a:latin typeface="Huawei Sans" panose="020C0503030203020204" pitchFamily="34" charset="0"/>
                          <a:ea typeface="方正兰亭黑简体" panose="02000000000000000000" pitchFamily="2" charset="-122"/>
                        </a:rPr>
                        <a:t>Combo MACs support 2x100GE, 2x50GE, 2x40GE,</a:t>
                      </a:r>
                      <a:r>
                        <a:rPr lang="en-US" altLang="zh-CN" sz="1200" kern="1200" baseline="0" dirty="0" smtClean="0">
                          <a:latin typeface="Huawei Sans" panose="020C0503030203020204" pitchFamily="34" charset="0"/>
                          <a:ea typeface="方正兰亭黑简体" panose="02000000000000000000" pitchFamily="2" charset="-122"/>
                        </a:rPr>
                        <a:t> </a:t>
                      </a:r>
                      <a:r>
                        <a:rPr lang="en-US" altLang="zh-CN" sz="1200" kern="1200" dirty="0" smtClean="0">
                          <a:latin typeface="Huawei Sans" panose="020C0503030203020204" pitchFamily="34" charset="0"/>
                          <a:ea typeface="方正兰亭黑简体" panose="02000000000000000000" pitchFamily="2" charset="-122"/>
                        </a:rPr>
                        <a:t>4x25GE, 8x10GE, 8xGE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latin typeface="Huawei Sans" panose="020C0503030203020204" pitchFamily="34" charset="0"/>
                          <a:ea typeface="方正兰亭黑简体" panose="02000000000000000000" pitchFamily="2" charset="-122"/>
                        </a:rPr>
                        <a:t>RoCEv2/RoCEv1</a:t>
                      </a:r>
                      <a:endParaRPr lang="en-US" altLang="zh-CN" sz="1200" kern="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Huawei Sans" panose="020C0503030203020204" pitchFamily="34" charset="0"/>
                          <a:ea typeface="方正兰亭黑简体" panose="02000000000000000000" pitchFamily="2" charset="-122"/>
                        </a:rPr>
                        <a:t>8 lanes</a:t>
                      </a:r>
                      <a:r>
                        <a:rPr lang="en-US" altLang="zh-CN" sz="1200" baseline="0" dirty="0" smtClean="0">
                          <a:latin typeface="Huawei Sans" panose="020C0503030203020204" pitchFamily="34" charset="0"/>
                          <a:ea typeface="方正兰亭黑简体" panose="02000000000000000000" pitchFamily="2" charset="-122"/>
                        </a:rPr>
                        <a:t> of ETH, </a:t>
                      </a:r>
                      <a:r>
                        <a:rPr lang="en-US" altLang="zh-CN" sz="1200" kern="1200" dirty="0" smtClean="0">
                          <a:latin typeface="Huawei Sans" panose="020C0503030203020204" pitchFamily="34" charset="0"/>
                          <a:ea typeface="方正兰亭黑简体" panose="02000000000000000000" pitchFamily="2" charset="-122"/>
                        </a:rPr>
                        <a:t>Combo MACs support 2x100GE, 2x50GE, 2x40GE,</a:t>
                      </a:r>
                      <a:r>
                        <a:rPr lang="en-US" altLang="zh-CN" sz="1200" kern="1200" baseline="0" dirty="0" smtClean="0">
                          <a:latin typeface="Huawei Sans" panose="020C0503030203020204" pitchFamily="34" charset="0"/>
                          <a:ea typeface="方正兰亭黑简体" panose="02000000000000000000" pitchFamily="2" charset="-122"/>
                        </a:rPr>
                        <a:t> </a:t>
                      </a:r>
                      <a:r>
                        <a:rPr lang="en-US" altLang="zh-CN" sz="1200" kern="1200" dirty="0" smtClean="0">
                          <a:latin typeface="Huawei Sans" panose="020C0503030203020204" pitchFamily="34" charset="0"/>
                          <a:ea typeface="方正兰亭黑简体" panose="02000000000000000000" pitchFamily="2" charset="-122"/>
                        </a:rPr>
                        <a:t>4x25GE, 8x10GE, 8xGE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latin typeface="Huawei Sans" panose="020C0503030203020204" pitchFamily="34" charset="0"/>
                          <a:ea typeface="方正兰亭黑简体" panose="02000000000000000000" pitchFamily="2" charset="-122"/>
                        </a:rPr>
                        <a:t>RoCEv2/RoCEv1</a:t>
                      </a:r>
                      <a:endParaRPr lang="en-US" altLang="zh-CN" sz="1200" kern="120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smtClean="0">
                          <a:solidFill>
                            <a:schemeClr val="tx1"/>
                          </a:solidFill>
                          <a:latin typeface="Huawei Sans" panose="020C0503030203020204" pitchFamily="34" charset="0"/>
                          <a:ea typeface="方正兰亭黑简体" panose="02000000000000000000" pitchFamily="2" charset="-122"/>
                        </a:rPr>
                        <a:t>Storage IO</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baseline="0" dirty="0" smtClean="0">
                          <a:latin typeface="Huawei Sans" panose="020C0503030203020204" pitchFamily="34" charset="0"/>
                          <a:ea typeface="方正兰亭黑简体" panose="02000000000000000000" pitchFamily="2" charset="-122"/>
                        </a:rPr>
                        <a:t>x1 USB 3.0</a:t>
                      </a:r>
                      <a:r>
                        <a:rPr lang="zh-CN" altLang="en-US" sz="1200" baseline="0" dirty="0" smtClean="0">
                          <a:latin typeface="Huawei Sans" panose="020C0503030203020204" pitchFamily="34" charset="0"/>
                          <a:ea typeface="方正兰亭黑简体" panose="02000000000000000000" pitchFamily="2" charset="-122"/>
                        </a:rPr>
                        <a:t>；</a:t>
                      </a:r>
                      <a:r>
                        <a:rPr lang="en-US" altLang="zh-CN" sz="1200" baseline="0" dirty="0" smtClean="0">
                          <a:latin typeface="Huawei Sans" panose="020C0503030203020204" pitchFamily="34" charset="0"/>
                          <a:ea typeface="方正兰亭黑简体" panose="02000000000000000000" pitchFamily="2" charset="-122"/>
                        </a:rPr>
                        <a:t>x2 USB 2.0</a:t>
                      </a:r>
                      <a:r>
                        <a:rPr lang="zh-CN" altLang="en-US" sz="1200" dirty="0" smtClean="0">
                          <a:latin typeface="Huawei Sans" panose="020C0503030203020204" pitchFamily="34" charset="0"/>
                          <a:ea typeface="方正兰亭黑简体" panose="02000000000000000000" pitchFamily="2" charset="-122"/>
                        </a:rPr>
                        <a:t>；</a:t>
                      </a:r>
                      <a:r>
                        <a:rPr lang="en-US" altLang="zh-CN" sz="1200" baseline="0" dirty="0" smtClean="0">
                          <a:latin typeface="Huawei Sans" panose="020C0503030203020204" pitchFamily="34" charset="0"/>
                          <a:ea typeface="方正兰亭黑简体" panose="02000000000000000000" pitchFamily="2" charset="-122"/>
                        </a:rPr>
                        <a:t>x16 SAS 3.0</a:t>
                      </a:r>
                      <a:r>
                        <a:rPr lang="zh-CN" altLang="en-US" sz="1200" baseline="0" dirty="0" smtClean="0">
                          <a:latin typeface="Huawei Sans" panose="020C0503030203020204" pitchFamily="34" charset="0"/>
                          <a:ea typeface="方正兰亭黑简体" panose="02000000000000000000" pitchFamily="2" charset="-122"/>
                        </a:rPr>
                        <a:t>；</a:t>
                      </a:r>
                      <a:r>
                        <a:rPr lang="en-US" altLang="zh-CN" sz="1200" baseline="0" dirty="0" smtClean="0">
                          <a:latin typeface="Huawei Sans" panose="020C0503030203020204" pitchFamily="34" charset="0"/>
                          <a:ea typeface="方正兰亭黑简体" panose="02000000000000000000" pitchFamily="2" charset="-122"/>
                        </a:rPr>
                        <a:t>x2 SATA 3.0 AHCI</a:t>
                      </a:r>
                      <a:endParaRPr lang="en-US" altLang="zh-CN" sz="1200" baseline="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lvl="0" indent="0" algn="l" defTabSz="732317"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cs"/>
                        </a:rPr>
                        <a:t>x2 USB 2.0</a:t>
                      </a:r>
                      <a:r>
                        <a:rPr kumimoji="0" lang="zh-CN" altLang="en-US"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cs"/>
                        </a:rPr>
                        <a:t>；</a:t>
                      </a:r>
                      <a:r>
                        <a:rPr kumimoji="0" lang="en-US" altLang="zh-CN"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cs"/>
                        </a:rPr>
                        <a:t>x16 SAS 3.0</a:t>
                      </a:r>
                      <a:r>
                        <a:rPr kumimoji="0" lang="zh-CN" altLang="en-US"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cs"/>
                        </a:rPr>
                        <a:t>；</a:t>
                      </a:r>
                      <a:r>
                        <a:rPr kumimoji="0" lang="en-US" altLang="zh-CN"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cs"/>
                        </a:rPr>
                        <a:t>x2 SATA 3.0 AHCI</a:t>
                      </a:r>
                      <a:endParaRPr kumimoji="0" lang="en-US" altLang="zh-CN"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lvl="0" indent="0" algn="l" defTabSz="732317" rtl="0" eaLnBrk="1" fontAlgn="auto" latinLnBrk="0" hangingPunct="1">
                        <a:lnSpc>
                          <a:spcPct val="100000"/>
                        </a:lnSpc>
                        <a:spcBef>
                          <a:spcPts val="0"/>
                        </a:spcBef>
                        <a:spcAft>
                          <a:spcPts val="0"/>
                        </a:spcAft>
                        <a:buClrTx/>
                        <a:buSzTx/>
                        <a:buFontTx/>
                        <a:buNone/>
                        <a:tabLst/>
                        <a:defRPr/>
                      </a:pPr>
                      <a:r>
                        <a:rPr lang="en-US" altLang="zh-CN" sz="1200" baseline="0" dirty="0" smtClean="0">
                          <a:latin typeface="Huawei Sans" panose="020C0503030203020204" pitchFamily="34" charset="0"/>
                          <a:ea typeface="方正兰亭黑简体" panose="02000000000000000000" pitchFamily="2" charset="-122"/>
                        </a:rPr>
                        <a:t>x1 USB 3.0</a:t>
                      </a:r>
                      <a:r>
                        <a:rPr lang="zh-CN" altLang="en-US" sz="1200" baseline="0" dirty="0" smtClean="0">
                          <a:latin typeface="Huawei Sans" panose="020C0503030203020204" pitchFamily="34" charset="0"/>
                          <a:ea typeface="方正兰亭黑简体" panose="02000000000000000000" pitchFamily="2" charset="-122"/>
                        </a:rPr>
                        <a:t>；</a:t>
                      </a:r>
                      <a:r>
                        <a:rPr lang="en-US" altLang="zh-CN" sz="1200" baseline="0" dirty="0" smtClean="0">
                          <a:latin typeface="Huawei Sans" panose="020C0503030203020204" pitchFamily="34" charset="0"/>
                          <a:ea typeface="方正兰亭黑简体" panose="02000000000000000000" pitchFamily="2" charset="-122"/>
                        </a:rPr>
                        <a:t>x2 USB 2.0</a:t>
                      </a:r>
                      <a:r>
                        <a:rPr lang="zh-CN" altLang="en-US" sz="1200" dirty="0" smtClean="0">
                          <a:latin typeface="Huawei Sans" panose="020C0503030203020204" pitchFamily="34" charset="0"/>
                          <a:ea typeface="方正兰亭黑简体" panose="02000000000000000000" pitchFamily="2" charset="-122"/>
                        </a:rPr>
                        <a:t>；</a:t>
                      </a:r>
                      <a:r>
                        <a:rPr lang="en-US" altLang="zh-CN" sz="1200" baseline="0" dirty="0" smtClean="0">
                          <a:latin typeface="Huawei Sans" panose="020C0503030203020204" pitchFamily="34" charset="0"/>
                          <a:ea typeface="方正兰亭黑简体" panose="02000000000000000000" pitchFamily="2" charset="-122"/>
                        </a:rPr>
                        <a:t>x16 SAS 3.0</a:t>
                      </a:r>
                      <a:r>
                        <a:rPr lang="zh-CN" altLang="en-US" sz="1200" baseline="0" dirty="0" smtClean="0">
                          <a:latin typeface="Huawei Sans" panose="020C0503030203020204" pitchFamily="34" charset="0"/>
                          <a:ea typeface="方正兰亭黑简体" panose="02000000000000000000" pitchFamily="2" charset="-122"/>
                        </a:rPr>
                        <a:t>；</a:t>
                      </a:r>
                      <a:r>
                        <a:rPr lang="en-US" altLang="zh-CN" sz="1200" baseline="0" dirty="0" smtClean="0">
                          <a:latin typeface="Huawei Sans" panose="020C0503030203020204" pitchFamily="34" charset="0"/>
                          <a:ea typeface="方正兰亭黑简体" panose="02000000000000000000" pitchFamily="2" charset="-122"/>
                        </a:rPr>
                        <a:t>x2 SATA 3.0 AHCI</a:t>
                      </a:r>
                      <a:endParaRPr lang="en-US" altLang="zh-CN" sz="1200" baseline="0" dirty="0" smtClean="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smtClean="0">
                          <a:solidFill>
                            <a:schemeClr val="tx1"/>
                          </a:solidFill>
                          <a:latin typeface="Huawei Sans" panose="020C0503030203020204" pitchFamily="34" charset="0"/>
                          <a:ea typeface="方正兰亭黑简体" panose="02000000000000000000" pitchFamily="2" charset="-122"/>
                        </a:rPr>
                        <a:t>Crypto</a:t>
                      </a:r>
                      <a:r>
                        <a:rPr lang="en-US" altLang="zh-CN" sz="1100" b="0" baseline="0" dirty="0" smtClean="0">
                          <a:solidFill>
                            <a:schemeClr val="tx1"/>
                          </a:solidFill>
                          <a:latin typeface="Huawei Sans" panose="020C0503030203020204" pitchFamily="34" charset="0"/>
                          <a:ea typeface="方正兰亭黑简体" panose="02000000000000000000" pitchFamily="2" charset="-122"/>
                        </a:rPr>
                        <a:t> Engine</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latin typeface="Huawei Sans" panose="020C0503030203020204" pitchFamily="34" charset="0"/>
                          <a:ea typeface="方正兰亭黑简体" panose="02000000000000000000" pitchFamily="2" charset="-122"/>
                        </a:rPr>
                        <a:t>AES, DES/3DES, MD5,SHA1,SHA2,HMAC, CMAC Up to 100Gbps</a:t>
                      </a:r>
                    </a:p>
                    <a:p>
                      <a:r>
                        <a:rPr lang="en-US" altLang="zh-CN" sz="1200" dirty="0" smtClean="0">
                          <a:solidFill>
                            <a:schemeClr val="tx1"/>
                          </a:solidFill>
                          <a:latin typeface="Huawei Sans" panose="020C0503030203020204" pitchFamily="34" charset="0"/>
                          <a:ea typeface="方正兰亭黑简体" panose="02000000000000000000" pitchFamily="2" charset="-122"/>
                          <a:cs typeface="Arial" pitchFamily="34" charset="0"/>
                        </a:rPr>
                        <a:t>RSA</a:t>
                      </a:r>
                      <a:r>
                        <a:rPr lang="en-US" altLang="zh-CN" sz="1200" baseline="0" dirty="0" smtClean="0">
                          <a:solidFill>
                            <a:schemeClr val="tx1"/>
                          </a:solidFill>
                          <a:latin typeface="Huawei Sans" panose="020C0503030203020204" pitchFamily="34" charset="0"/>
                          <a:ea typeface="方正兰亭黑简体" panose="02000000000000000000" pitchFamily="2" charset="-122"/>
                          <a:cs typeface="Arial" pitchFamily="34" charset="0"/>
                        </a:rPr>
                        <a:t>1024/2048 54Kbps</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hMerge="1">
                  <a:txBody>
                    <a:bodyPr/>
                    <a:lstStyle/>
                    <a:p>
                      <a:endParaRPr lang="zh-CN" altLang="en-US" sz="900" dirty="0">
                        <a:solidFill>
                          <a:schemeClr val="tx1"/>
                        </a:solidFill>
                        <a:latin typeface="Arial" pitchFamily="34" charset="0"/>
                        <a:cs typeface="Arial" pitchFamily="34" charset="0"/>
                      </a:endParaRPr>
                    </a:p>
                  </a:txBody>
                  <a:tcPr marL="68562" marR="68562" marT="34290" marB="34290"/>
                </a:tc>
                <a:tc hMerge="1">
                  <a:txBody>
                    <a:bodyPr/>
                    <a:lstStyle/>
                    <a:p>
                      <a:endParaRPr lang="zh-CN" altLang="en-US" sz="8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smtClean="0">
                          <a:solidFill>
                            <a:schemeClr val="tx1"/>
                          </a:solidFill>
                          <a:latin typeface="Huawei Sans" panose="020C0503030203020204" pitchFamily="34" charset="0"/>
                          <a:ea typeface="方正兰亭黑简体" panose="02000000000000000000" pitchFamily="2" charset="-122"/>
                        </a:rPr>
                        <a:t>Compression</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latin typeface="Huawei Sans" panose="020C0503030203020204" pitchFamily="34" charset="0"/>
                          <a:ea typeface="方正兰亭黑简体" panose="02000000000000000000" pitchFamily="2" charset="-122"/>
                        </a:rPr>
                        <a:t>GZIP </a:t>
                      </a:r>
                      <a:r>
                        <a:rPr lang="en-US" altLang="zh-CN" sz="1200" kern="1200" dirty="0" smtClean="0">
                          <a:latin typeface="Huawei Sans" panose="020C0503030203020204" pitchFamily="34" charset="0"/>
                          <a:ea typeface="方正兰亭黑简体" panose="02000000000000000000" pitchFamily="2" charset="-122"/>
                        </a:rPr>
                        <a:t>Up to 40Gbps(compress)/100Gbps(decompress)</a:t>
                      </a:r>
                      <a:endParaRPr lang="zh-CN" altLang="en-US" sz="12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hMerge="1">
                  <a:txBody>
                    <a:bodyPr/>
                    <a:lstStyle/>
                    <a:p>
                      <a:endParaRPr lang="zh-CN" altLang="en-US" sz="900" kern="1200" dirty="0">
                        <a:solidFill>
                          <a:schemeClr val="tx1"/>
                        </a:solidFill>
                        <a:latin typeface="Arial" pitchFamily="34" charset="0"/>
                        <a:ea typeface="+mn-ea"/>
                        <a:cs typeface="Arial" pitchFamily="34" charset="0"/>
                      </a:endParaRPr>
                    </a:p>
                  </a:txBody>
                  <a:tcPr marL="68562" marR="68562" marT="34290" marB="34290"/>
                </a:tc>
                <a:tc hMerge="1">
                  <a:txBody>
                    <a:bodyPr/>
                    <a:lstStyle/>
                    <a:p>
                      <a:endParaRPr lang="zh-CN" altLang="en-US" sz="800" kern="12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smtClean="0">
                          <a:solidFill>
                            <a:schemeClr val="tx1"/>
                          </a:solidFill>
                          <a:latin typeface="Huawei Sans" panose="020C0503030203020204" pitchFamily="34" charset="0"/>
                          <a:ea typeface="方正兰亭黑简体" panose="02000000000000000000" pitchFamily="2" charset="-122"/>
                        </a:rPr>
                        <a:t>RAID</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latin typeface="Huawei Sans" panose="020C0503030203020204" pitchFamily="34" charset="0"/>
                          <a:ea typeface="方正兰亭黑简体" panose="02000000000000000000" pitchFamily="2" charset="-122"/>
                        </a:rPr>
                        <a:t>XOR/</a:t>
                      </a:r>
                      <a:r>
                        <a:rPr lang="en-US" altLang="zh-CN" sz="1200" baseline="0" dirty="0" smtClean="0">
                          <a:latin typeface="Huawei Sans" panose="020C0503030203020204" pitchFamily="34" charset="0"/>
                          <a:ea typeface="方正兰亭黑简体" panose="02000000000000000000" pitchFamily="2" charset="-122"/>
                        </a:rPr>
                        <a:t>PQ/EC/in-line DIF acceleration</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hMerge="1">
                  <a:txBody>
                    <a:bodyPr/>
                    <a:lstStyle/>
                    <a:p>
                      <a:endParaRPr lang="zh-CN" altLang="en-US" sz="900" dirty="0">
                        <a:solidFill>
                          <a:schemeClr val="tx1"/>
                        </a:solidFill>
                        <a:latin typeface="Arial" pitchFamily="34" charset="0"/>
                        <a:cs typeface="Arial" pitchFamily="34" charset="0"/>
                      </a:endParaRPr>
                    </a:p>
                  </a:txBody>
                  <a:tcPr marL="68562" marR="68562" marT="34290" marB="34290"/>
                </a:tc>
                <a:tc hMerge="1">
                  <a:txBody>
                    <a:bodyPr/>
                    <a:lstStyle/>
                    <a:p>
                      <a:endParaRPr lang="zh-CN" altLang="en-US" sz="8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smtClean="0">
                          <a:solidFill>
                            <a:schemeClr val="tx1"/>
                          </a:solidFill>
                          <a:latin typeface="Huawei Sans" panose="020C0503030203020204" pitchFamily="34" charset="0"/>
                          <a:ea typeface="方正兰亭黑简体" panose="02000000000000000000" pitchFamily="2" charset="-122"/>
                        </a:rPr>
                        <a:t>ME</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latin typeface="Huawei Sans" panose="020C0503030203020204" pitchFamily="34" charset="0"/>
                          <a:ea typeface="方正兰亭黑简体" panose="02000000000000000000" pitchFamily="2" charset="-122"/>
                        </a:rPr>
                        <a:t>Isolated management </a:t>
                      </a:r>
                      <a:r>
                        <a:rPr lang="en-US" altLang="zh-CN" sz="1200" baseline="0" dirty="0" smtClean="0">
                          <a:latin typeface="Huawei Sans" panose="020C0503030203020204" pitchFamily="34" charset="0"/>
                          <a:ea typeface="方正兰亭黑简体" panose="02000000000000000000" pitchFamily="2" charset="-122"/>
                        </a:rPr>
                        <a:t>subsystem. C</a:t>
                      </a:r>
                      <a:r>
                        <a:rPr lang="en-US" altLang="zh-CN" sz="1200" dirty="0" smtClean="0">
                          <a:latin typeface="Huawei Sans" panose="020C0503030203020204" pitchFamily="34" charset="0"/>
                          <a:ea typeface="方正兰亭黑简体" panose="02000000000000000000" pitchFamily="2" charset="-122"/>
                        </a:rPr>
                        <a:t>o-works with BMC and provides firmware configuration of the server chip</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hMerge="1">
                  <a:txBody>
                    <a:bodyPr/>
                    <a:lstStyle/>
                    <a:p>
                      <a:endParaRPr lang="zh-CN" altLang="en-US" sz="900" dirty="0">
                        <a:solidFill>
                          <a:schemeClr val="tx1"/>
                        </a:solidFill>
                        <a:latin typeface="Arial" pitchFamily="34" charset="0"/>
                        <a:cs typeface="Arial" pitchFamily="34" charset="0"/>
                      </a:endParaRPr>
                    </a:p>
                  </a:txBody>
                  <a:tcPr marL="68562" marR="68562" marT="34290" marB="34290"/>
                </a:tc>
                <a:tc hMerge="1">
                  <a:txBody>
                    <a:bodyPr/>
                    <a:lstStyle/>
                    <a:p>
                      <a:endParaRPr lang="zh-CN" altLang="en-US" sz="8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zh-CN" altLang="en-US" sz="1100" b="0" dirty="0" smtClean="0">
                          <a:solidFill>
                            <a:schemeClr val="tx1"/>
                          </a:solidFill>
                          <a:latin typeface="Huawei Sans" panose="020C0503030203020204" pitchFamily="34" charset="0"/>
                          <a:ea typeface="方正兰亭黑简体" panose="02000000000000000000" pitchFamily="2" charset="-122"/>
                          <a:cs typeface="Arial" pitchFamily="34" charset="0"/>
                        </a:rPr>
                        <a:t>封装</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kern="1200" baseline="0" dirty="0" smtClean="0">
                          <a:solidFill>
                            <a:schemeClr val="tx1"/>
                          </a:solidFill>
                          <a:latin typeface="Huawei Sans" panose="020C0503030203020204" pitchFamily="34" charset="0"/>
                          <a:ea typeface="方正兰亭黑简体" panose="02000000000000000000" pitchFamily="2" charset="-122"/>
                          <a:cs typeface="Arial" pitchFamily="34" charset="0"/>
                        </a:rPr>
                        <a:t>60mm*75mm</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latin typeface="Huawei Sans" panose="020C0503030203020204" pitchFamily="34" charset="0"/>
                          <a:ea typeface="方正兰亭黑简体" panose="02000000000000000000" pitchFamily="2" charset="-122"/>
                          <a:cs typeface="Arial" pitchFamily="34" charset="0"/>
                        </a:rPr>
                        <a:t>53mm*53mm</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latin typeface="Huawei Sans" panose="020C0503030203020204" pitchFamily="34" charset="0"/>
                          <a:ea typeface="方正兰亭黑简体" panose="02000000000000000000" pitchFamily="2" charset="-122"/>
                          <a:cs typeface="Arial" pitchFamily="34" charset="0"/>
                        </a:rPr>
                        <a:t>37.5mm*37.5mm</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r>
              <a:tr h="0">
                <a:tc>
                  <a:txBody>
                    <a:bodyPr/>
                    <a:lstStyle/>
                    <a:p>
                      <a:pPr algn="ctr"/>
                      <a:r>
                        <a:rPr lang="zh-CN" altLang="en-US" sz="1100" b="0" dirty="0" smtClean="0">
                          <a:solidFill>
                            <a:schemeClr val="tx1"/>
                          </a:solidFill>
                          <a:latin typeface="Huawei Sans" panose="020C0503030203020204" pitchFamily="34" charset="0"/>
                          <a:ea typeface="方正兰亭黑简体" panose="02000000000000000000" pitchFamily="2" charset="-122"/>
                          <a:cs typeface="Arial" pitchFamily="34" charset="0"/>
                        </a:rPr>
                        <a:t>功耗</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kern="1200" baseline="0" dirty="0" smtClean="0">
                          <a:solidFill>
                            <a:schemeClr val="tx1"/>
                          </a:solidFill>
                          <a:latin typeface="Huawei Sans" panose="020C0503030203020204" pitchFamily="34" charset="0"/>
                          <a:ea typeface="方正兰亭黑简体" panose="02000000000000000000" pitchFamily="2" charset="-122"/>
                          <a:cs typeface="Arial" pitchFamily="34" charset="0"/>
                        </a:rPr>
                        <a:t>158W</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kern="1200" baseline="0" dirty="0" smtClean="0">
                          <a:solidFill>
                            <a:schemeClr val="tx1"/>
                          </a:solidFill>
                          <a:latin typeface="Huawei Sans" panose="020C0503030203020204" pitchFamily="34" charset="0"/>
                          <a:ea typeface="方正兰亭黑简体" panose="02000000000000000000" pitchFamily="2" charset="-122"/>
                          <a:cs typeface="Arial" pitchFamily="34" charset="0"/>
                        </a:rPr>
                        <a:t>97W</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kern="1200" baseline="0" dirty="0" smtClean="0">
                          <a:solidFill>
                            <a:schemeClr val="tx1"/>
                          </a:solidFill>
                          <a:latin typeface="Huawei Sans" panose="020C0503030203020204" pitchFamily="34" charset="0"/>
                          <a:ea typeface="方正兰亭黑简体" panose="02000000000000000000" pitchFamily="2" charset="-122"/>
                          <a:cs typeface="Arial" pitchFamily="34" charset="0"/>
                        </a:rPr>
                        <a:t>40W</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r>
            </a:tbl>
          </a:graphicData>
        </a:graphic>
      </p:graphicFrame>
      <p:sp>
        <p:nvSpPr>
          <p:cNvPr id="29" name="文本框 28"/>
          <p:cNvSpPr txBox="1"/>
          <p:nvPr/>
        </p:nvSpPr>
        <p:spPr>
          <a:xfrm>
            <a:off x="1217564" y="3763950"/>
            <a:ext cx="1760027" cy="964303"/>
          </a:xfrm>
          <a:prstGeom prst="rect">
            <a:avLst/>
          </a:prstGeom>
          <a:noFill/>
        </p:spPr>
        <p:txBody>
          <a:bodyPr wrap="square" rtlCol="0">
            <a:spAutoFit/>
          </a:bodyPr>
          <a:lstStyle>
            <a:defPPr>
              <a:defRPr lang="zh-CN"/>
            </a:defPPr>
            <a:lvl1pPr algn="l">
              <a:defRPr sz="1000">
                <a:latin typeface="微软雅黑" panose="020B0503020204020204" pitchFamily="34" charset="-122"/>
                <a:ea typeface="微软雅黑" panose="020B0503020204020204" pitchFamily="34" charset="-122"/>
              </a:defRPr>
            </a:lvl1pPr>
          </a:lstStyle>
          <a:p>
            <a:pPr>
              <a:buClr>
                <a:srgbClr val="A2A2A2"/>
              </a:buClr>
              <a:buSzPct val="70000"/>
              <a:buFont typeface="Monotype Sorts" pitchFamily="2" charset="2"/>
              <a:buNone/>
            </a:pPr>
            <a:r>
              <a:rPr lang="zh-CN" altLang="en-US" sz="1333" dirty="0">
                <a:latin typeface="Huawei Sans" panose="020C0503030203020204" pitchFamily="34" charset="0"/>
                <a:ea typeface="方正兰亭黑简体" panose="02000000000000000000" pitchFamily="2" charset="-122"/>
              </a:rPr>
              <a:t>场景：</a:t>
            </a:r>
            <a:endParaRPr lang="en-US" altLang="zh-CN" sz="1333"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SDI</a:t>
            </a: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NOF JBOF</a:t>
            </a: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IP JBOF</a:t>
            </a:r>
          </a:p>
          <a:p>
            <a:pPr marL="180000" indent="-180000">
              <a:lnSpc>
                <a:spcPts val="1300"/>
              </a:lnSpc>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入门级存储</a:t>
            </a:r>
            <a:endParaRPr lang="en-US" altLang="zh-CN" sz="1200" dirty="0">
              <a:latin typeface="Huawei Sans" panose="020C0503030203020204" pitchFamily="34" charset="0"/>
              <a:ea typeface="方正兰亭黑简体" panose="02000000000000000000" pitchFamily="2" charset="-122"/>
            </a:endParaRPr>
          </a:p>
        </p:txBody>
      </p:sp>
      <p:sp>
        <p:nvSpPr>
          <p:cNvPr id="30" name="文本框 29"/>
          <p:cNvSpPr txBox="1"/>
          <p:nvPr/>
        </p:nvSpPr>
        <p:spPr>
          <a:xfrm>
            <a:off x="1217013" y="1922535"/>
            <a:ext cx="1760027" cy="1297728"/>
          </a:xfrm>
          <a:prstGeom prst="rect">
            <a:avLst/>
          </a:prstGeom>
          <a:noFill/>
        </p:spPr>
        <p:txBody>
          <a:bodyPr wrap="square" rtlCol="0">
            <a:spAutoFit/>
          </a:bodyPr>
          <a:lstStyle/>
          <a:p>
            <a:pPr>
              <a:buClr>
                <a:srgbClr val="A2A2A2"/>
              </a:buClr>
              <a:buSzPct val="70000"/>
              <a:buFont typeface="Monotype Sorts" pitchFamily="2" charset="2"/>
              <a:buNone/>
            </a:pPr>
            <a:r>
              <a:rPr lang="zh-CN" altLang="en-US" sz="1333" dirty="0">
                <a:latin typeface="Huawei Sans" panose="020C0503030203020204" pitchFamily="34" charset="0"/>
                <a:ea typeface="方正兰亭黑简体" panose="02000000000000000000" pitchFamily="2" charset="-122"/>
              </a:rPr>
              <a:t>场景：</a:t>
            </a:r>
            <a:endParaRPr lang="en-US" altLang="zh-CN" sz="1333"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Dorado </a:t>
            </a:r>
          </a:p>
          <a:p>
            <a:pPr marL="180000" indent="-180000">
              <a:lnSpc>
                <a:spcPts val="1300"/>
              </a:lnSpc>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中高端融合存储</a:t>
            </a:r>
            <a:endParaRPr lang="en-US" altLang="zh-CN" sz="1200"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en-US" altLang="zh-CN" sz="1200" dirty="0" smtClean="0">
                <a:latin typeface="Huawei Sans" panose="020C0503030203020204" pitchFamily="34" charset="0"/>
                <a:ea typeface="方正兰亭黑简体" panose="02000000000000000000" pitchFamily="2" charset="-122"/>
              </a:rPr>
              <a:t>TaiShan</a:t>
            </a:r>
            <a:r>
              <a:rPr lang="zh-CN" altLang="en-US" sz="1200" dirty="0">
                <a:latin typeface="Huawei Sans" panose="020C0503030203020204" pitchFamily="34" charset="0"/>
                <a:ea typeface="方正兰亭黑简体" panose="02000000000000000000" pitchFamily="2" charset="-122"/>
              </a:rPr>
              <a:t>服务器</a:t>
            </a:r>
            <a:endParaRPr lang="en-US" altLang="zh-CN" sz="1200"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云存储</a:t>
            </a:r>
            <a:endParaRPr lang="en-US" altLang="zh-CN" sz="1200"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大数据</a:t>
            </a:r>
            <a:endParaRPr lang="en-US" altLang="zh-CN" sz="1200"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HPC</a:t>
            </a:r>
          </a:p>
        </p:txBody>
      </p:sp>
      <p:sp>
        <p:nvSpPr>
          <p:cNvPr id="16" name="圆角矩形 15"/>
          <p:cNvSpPr/>
          <p:nvPr/>
        </p:nvSpPr>
        <p:spPr bwMode="auto">
          <a:xfrm>
            <a:off x="1294549" y="4999782"/>
            <a:ext cx="1377012" cy="388699"/>
          </a:xfrm>
          <a:prstGeom prst="roundRect">
            <a:avLst>
              <a:gd name="adj" fmla="val 0"/>
            </a:avLst>
          </a:prstGeom>
          <a:solidFill>
            <a:srgbClr val="FFCC99">
              <a:lumMod val="90000"/>
            </a:srgbClr>
          </a:solidFill>
          <a:ln w="6350">
            <a:solidFill>
              <a:srgbClr val="9B5B55"/>
            </a:solidFill>
          </a:ln>
          <a:effectLst>
            <a:outerShdw blurRad="50800" dist="38100" dir="2700000" algn="tl" rotWithShape="0">
              <a:prstClr val="black">
                <a:alpha val="40000"/>
              </a:prstClr>
            </a:outerShdw>
          </a:effectLst>
          <a:extLst/>
        </p:spPr>
        <p:txBody>
          <a:bodyPr vert="horz" wrap="square" lIns="0" tIns="0" rIns="0" bIns="0" numCol="1" rtlCol="0" anchor="ctr" anchorCtr="0" compatLnSpc="1">
            <a:prstTxWarp prst="textNoShape">
              <a:avLst/>
            </a:prstTxWarp>
          </a:bodyPr>
          <a:lstStyle/>
          <a:p>
            <a:pPr algn="ctr">
              <a:defRPr/>
            </a:pPr>
            <a:endParaRPr lang="zh-CN" altLang="en-US" sz="2132"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7" name="矩形 26"/>
          <p:cNvSpPr/>
          <p:nvPr/>
        </p:nvSpPr>
        <p:spPr bwMode="auto">
          <a:xfrm>
            <a:off x="1757696" y="5068411"/>
            <a:ext cx="377346" cy="278328"/>
          </a:xfrm>
          <a:prstGeom prst="rect">
            <a:avLst/>
          </a:prstGeom>
          <a:solidFill>
            <a:srgbClr val="00B0F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endParaRPr lang="zh-CN" altLang="en-US" sz="1866"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31" name="TextBox 124"/>
          <p:cNvSpPr txBox="1"/>
          <p:nvPr/>
        </p:nvSpPr>
        <p:spPr>
          <a:xfrm>
            <a:off x="1272029" y="4738750"/>
            <a:ext cx="1397553" cy="318017"/>
          </a:xfrm>
          <a:prstGeom prst="rect">
            <a:avLst/>
          </a:prstGeom>
          <a:noFill/>
        </p:spPr>
        <p:txBody>
          <a:bodyPr wrap="square" rtlCol="0">
            <a:spAutoFit/>
          </a:bodyPr>
          <a:lstStyle/>
          <a:p>
            <a:pPr algn="ctr">
              <a:buClrTx/>
              <a:buFontTx/>
              <a:buNone/>
            </a:pPr>
            <a:r>
              <a:rPr lang="en-US" altLang="zh-CN" sz="1467" b="1" dirty="0">
                <a:solidFill>
                  <a:srgbClr val="000000"/>
                </a:solidFill>
                <a:latin typeface="Huawei Sans" panose="020C0503030203020204" pitchFamily="34" charset="0"/>
                <a:ea typeface="方正兰亭黑简体" panose="02000000000000000000" pitchFamily="2" charset="-122"/>
                <a:cs typeface="Arial" pitchFamily="34" charset="0"/>
              </a:rPr>
              <a:t>Hi1601</a:t>
            </a:r>
            <a:endParaRPr lang="zh-CN" altLang="en-US" sz="1467"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32" name="文本框 31"/>
          <p:cNvSpPr txBox="1"/>
          <p:nvPr/>
        </p:nvSpPr>
        <p:spPr>
          <a:xfrm>
            <a:off x="1245483" y="5388481"/>
            <a:ext cx="1760027" cy="851452"/>
          </a:xfrm>
          <a:prstGeom prst="rect">
            <a:avLst/>
          </a:prstGeom>
          <a:noFill/>
        </p:spPr>
        <p:txBody>
          <a:bodyPr wrap="square" rtlCol="0">
            <a:spAutoFit/>
          </a:bodyPr>
          <a:lstStyle>
            <a:defPPr>
              <a:defRPr lang="zh-CN"/>
            </a:defPPr>
            <a:lvl1pPr algn="l">
              <a:defRPr sz="1000">
                <a:latin typeface="微软雅黑" panose="020B0503020204020204" pitchFamily="34" charset="-122"/>
                <a:ea typeface="微软雅黑" panose="020B0503020204020204" pitchFamily="34" charset="-122"/>
              </a:defRPr>
            </a:lvl1pPr>
          </a:lstStyle>
          <a:p>
            <a:pPr>
              <a:buClr>
                <a:srgbClr val="A2A2A2"/>
              </a:buClr>
              <a:buSzPct val="70000"/>
              <a:buFont typeface="Monotype Sorts" pitchFamily="2" charset="2"/>
              <a:buNone/>
            </a:pPr>
            <a:r>
              <a:rPr lang="zh-CN" altLang="en-US" sz="1333" dirty="0">
                <a:latin typeface="Huawei Sans" panose="020C0503030203020204" pitchFamily="34" charset="0"/>
                <a:ea typeface="方正兰亭黑简体" panose="02000000000000000000" pitchFamily="2" charset="-122"/>
              </a:rPr>
              <a:t>场景：</a:t>
            </a:r>
            <a:endParaRPr lang="en-US" altLang="zh-CN" sz="1333" dirty="0">
              <a:latin typeface="Huawei Sans" panose="020C0503030203020204" pitchFamily="34" charset="0"/>
              <a:ea typeface="方正兰亭黑简体" panose="02000000000000000000" pitchFamily="2" charset="-122"/>
            </a:endParaRPr>
          </a:p>
          <a:p>
            <a:pPr marL="180000" indent="-180000">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NOF JBOF</a:t>
            </a:r>
          </a:p>
          <a:p>
            <a:pPr marL="180000" indent="-180000">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IP JBOF</a:t>
            </a:r>
          </a:p>
          <a:p>
            <a:pPr marL="180000" indent="-180000">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入门级存储</a:t>
            </a:r>
            <a:endParaRPr lang="en-US" altLang="zh-CN" sz="1200" dirty="0">
              <a:latin typeface="Huawei Sans" panose="020C0503030203020204" pitchFamily="34" charset="0"/>
              <a:ea typeface="方正兰亭黑简体" panose="02000000000000000000" pitchFamily="2" charset="-122"/>
            </a:endParaRPr>
          </a:p>
        </p:txBody>
      </p:sp>
      <p:sp>
        <p:nvSpPr>
          <p:cNvPr id="39" name="矩形 38"/>
          <p:cNvSpPr/>
          <p:nvPr/>
        </p:nvSpPr>
        <p:spPr bwMode="auto">
          <a:xfrm>
            <a:off x="938359" y="971268"/>
            <a:ext cx="883738" cy="278028"/>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algn="ctr" defTabSz="913563">
              <a:defRPr/>
            </a:pP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CPU DIE</a:t>
            </a:r>
            <a:endPar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40" name="矩形 39"/>
          <p:cNvSpPr/>
          <p:nvPr/>
        </p:nvSpPr>
        <p:spPr bwMode="auto">
          <a:xfrm>
            <a:off x="2136422" y="971268"/>
            <a:ext cx="883738" cy="278028"/>
          </a:xfrm>
          <a:prstGeom prst="rect">
            <a:avLst/>
          </a:prstGeom>
          <a:solidFill>
            <a:srgbClr val="00B0F0"/>
          </a:solidFill>
          <a:ln>
            <a:noFill/>
          </a:ln>
          <a:effectLst/>
          <a:extLst/>
        </p:spPr>
        <p:txBody>
          <a:bodyPr vert="horz" wrap="square" lIns="121888" tIns="60944" rIns="121888" bIns="60944" numCol="1" rtlCol="0" anchor="t" anchorCtr="0" compatLnSpc="1">
            <a:prstTxWarp prst="textNoShape">
              <a:avLst/>
            </a:prstTxWarp>
          </a:bodyPr>
          <a:lstStyle/>
          <a:p>
            <a:pPr algn="ctr" defTabSz="913563">
              <a:defRPr/>
            </a:pP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IO DIE</a:t>
            </a:r>
            <a:endPar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Tree>
    <p:extLst>
      <p:ext uri="{BB962C8B-B14F-4D97-AF65-F5344CB8AC3E}">
        <p14:creationId xmlns:p14="http://schemas.microsoft.com/office/powerpoint/2010/main" val="3837090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a:xfrm>
            <a:off x="1019175" y="1844675"/>
            <a:ext cx="10153650" cy="4356100"/>
          </a:xfrm>
        </p:spPr>
        <p:txBody>
          <a:bodyPr/>
          <a:lstStyle/>
          <a:p>
            <a:pPr>
              <a:lnSpc>
                <a:spcPts val="2700"/>
              </a:lnSpc>
            </a:pPr>
            <a:r>
              <a:rPr lang="zh-CN" altLang="en-US" dirty="0" smtClean="0">
                <a:solidFill>
                  <a:schemeClr val="bg1">
                    <a:lumMod val="65000"/>
                  </a:schemeClr>
                </a:solidFill>
              </a:rPr>
              <a:t>计算机系统概述</a:t>
            </a:r>
            <a:endParaRPr lang="en-US" altLang="zh-CN" dirty="0" smtClean="0">
              <a:solidFill>
                <a:schemeClr val="bg1">
                  <a:lumMod val="65000"/>
                </a:schemeClr>
              </a:solidFill>
            </a:endParaRPr>
          </a:p>
          <a:p>
            <a:pPr>
              <a:lnSpc>
                <a:spcPts val="2700"/>
              </a:lnSpc>
            </a:pPr>
            <a:r>
              <a:rPr lang="en-US" altLang="zh-CN" dirty="0" smtClean="0">
                <a:solidFill>
                  <a:schemeClr val="bg1">
                    <a:lumMod val="65000"/>
                  </a:schemeClr>
                </a:solidFill>
              </a:rPr>
              <a:t>ARM</a:t>
            </a:r>
            <a:r>
              <a:rPr lang="zh-CN" altLang="en-US" dirty="0" smtClean="0">
                <a:solidFill>
                  <a:schemeClr val="bg1">
                    <a:lumMod val="65000"/>
                  </a:schemeClr>
                </a:solidFill>
              </a:rPr>
              <a:t>处理器体系结构</a:t>
            </a:r>
          </a:p>
          <a:p>
            <a:pPr>
              <a:lnSpc>
                <a:spcPts val="2700"/>
              </a:lnSpc>
            </a:pPr>
            <a:r>
              <a:rPr lang="zh-CN" altLang="en-US" b="1" dirty="0" smtClean="0"/>
              <a:t>鲲鹏系列处理器</a:t>
            </a:r>
            <a:endParaRPr lang="en-US" altLang="zh-CN" b="1" dirty="0" smtClean="0"/>
          </a:p>
          <a:p>
            <a:pPr lvl="1">
              <a:lnSpc>
                <a:spcPts val="2700"/>
              </a:lnSpc>
            </a:pPr>
            <a:r>
              <a:rPr lang="zh-CN" altLang="en-US" dirty="0" smtClean="0">
                <a:solidFill>
                  <a:schemeClr val="bg1">
                    <a:lumMod val="65000"/>
                  </a:schemeClr>
                </a:solidFill>
              </a:rPr>
              <a:t>什么是鲲鹏</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系列芯片概览</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系列芯片规格</a:t>
            </a:r>
          </a:p>
          <a:p>
            <a:pPr lvl="1">
              <a:lnSpc>
                <a:spcPts val="2700"/>
              </a:lnSpc>
            </a:pPr>
            <a:r>
              <a:rPr lang="zh-CN" altLang="en-US" b="1" dirty="0" smtClean="0"/>
              <a:t>鲲鹏</a:t>
            </a:r>
            <a:r>
              <a:rPr lang="en-US" altLang="zh-CN" b="1" dirty="0" smtClean="0"/>
              <a:t>920</a:t>
            </a:r>
            <a:r>
              <a:rPr lang="zh-CN" altLang="en-US" b="1" dirty="0" smtClean="0"/>
              <a:t>系列芯片架构</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系列芯片加速器引擎功能</a:t>
            </a:r>
          </a:p>
          <a:p>
            <a:pPr>
              <a:lnSpc>
                <a:spcPts val="2700"/>
              </a:lnSpc>
            </a:pPr>
            <a:r>
              <a:rPr lang="zh-CN" altLang="en-US" dirty="0" smtClean="0">
                <a:solidFill>
                  <a:schemeClr val="bg1">
                    <a:lumMod val="65000"/>
                  </a:schemeClr>
                </a:solidFill>
              </a:rPr>
              <a:t>鲲鹏计算典型应用场景</a:t>
            </a:r>
          </a:p>
          <a:p>
            <a:pPr>
              <a:lnSpc>
                <a:spcPts val="2700"/>
              </a:lnSpc>
            </a:pPr>
            <a:r>
              <a:rPr lang="zh-CN" altLang="en-US" dirty="0" smtClean="0">
                <a:solidFill>
                  <a:schemeClr val="bg1">
                    <a:lumMod val="65000"/>
                  </a:schemeClr>
                </a:solidFill>
              </a:rPr>
              <a:t>鲲鹏软件开发工具链</a:t>
            </a:r>
            <a:endParaRPr lang="zh-CN" altLang="en-US" dirty="0">
              <a:solidFill>
                <a:schemeClr val="bg1">
                  <a:lumMod val="65000"/>
                </a:schemeClr>
              </a:solidFill>
            </a:endParaRPr>
          </a:p>
        </p:txBody>
      </p:sp>
    </p:spTree>
    <p:extLst>
      <p:ext uri="{BB962C8B-B14F-4D97-AF65-F5344CB8AC3E}">
        <p14:creationId xmlns:p14="http://schemas.microsoft.com/office/powerpoint/2010/main" val="21898086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鲲鹏</a:t>
            </a:r>
            <a:r>
              <a:rPr lang="en-US" altLang="zh-CN" dirty="0" smtClean="0"/>
              <a:t>920</a:t>
            </a:r>
            <a:r>
              <a:rPr lang="zh-CN" altLang="zh-CN" dirty="0" smtClean="0"/>
              <a:t>系列</a:t>
            </a:r>
            <a:r>
              <a:rPr lang="zh-CN" altLang="en-US" dirty="0" smtClean="0"/>
              <a:t>芯片架构 </a:t>
            </a:r>
            <a:r>
              <a:rPr lang="en-US" altLang="zh-CN" dirty="0" smtClean="0"/>
              <a:t>– </a:t>
            </a:r>
            <a:r>
              <a:rPr lang="zh-CN" altLang="en-US" dirty="0" smtClean="0"/>
              <a:t>乐高架构</a:t>
            </a:r>
            <a:r>
              <a:rPr lang="en-US" altLang="zh-CN" dirty="0"/>
              <a:t> </a:t>
            </a:r>
            <a:r>
              <a:rPr lang="en-US" altLang="zh-CN" dirty="0" smtClean="0"/>
              <a:t>(1)</a:t>
            </a:r>
            <a:endParaRPr lang="zh-CN" altLang="en-US" dirty="0"/>
          </a:p>
        </p:txBody>
      </p:sp>
      <p:sp>
        <p:nvSpPr>
          <p:cNvPr id="4" name="日期占位符 3"/>
          <p:cNvSpPr>
            <a:spLocks noGrp="1"/>
          </p:cNvSpPr>
          <p:nvPr>
            <p:ph type="dt" sz="half" idx="4294967295"/>
          </p:nvPr>
        </p:nvSpPr>
        <p:spPr>
          <a:xfrm>
            <a:off x="10783888" y="6402388"/>
            <a:ext cx="1408112" cy="1101725"/>
          </a:xfrm>
          <a:prstGeom prst="rect">
            <a:avLst/>
          </a:prstGeom>
        </p:spPr>
        <p:txBody>
          <a:bodyPr/>
          <a:lstStyle/>
          <a:p>
            <a:endParaRPr lang="de-DE" altLang="zh-CN" smtClean="0">
              <a:latin typeface="Huawei Sans" panose="020C0503030203020204" pitchFamily="34" charset="0"/>
              <a:ea typeface="方正兰亭黑简体" panose="02000000000000000000" pitchFamily="2" charset="-122"/>
            </a:endParaRPr>
          </a:p>
          <a:p>
            <a:r>
              <a:rPr lang="de-DE" altLang="zh-CN" smtClean="0">
                <a:latin typeface="Huawei Sans" panose="020C0503030203020204" pitchFamily="34" charset="0"/>
                <a:ea typeface="方正兰亭黑简体" panose="02000000000000000000" pitchFamily="2" charset="-122"/>
              </a:rPr>
              <a:t>Page </a:t>
            </a:r>
            <a:fld id="{96928786-0BA1-4E41-A94E-15DD66ED3DA9}" type="slidenum">
              <a:rPr lang="de-DE" altLang="zh-CN" smtClean="0">
                <a:latin typeface="Huawei Sans" panose="020C0503030203020204" pitchFamily="34" charset="0"/>
                <a:ea typeface="方正兰亭黑简体" panose="02000000000000000000" pitchFamily="2" charset="-122"/>
              </a:rPr>
              <a:pPr/>
              <a:t>51</a:t>
            </a:fld>
            <a:endParaRPr lang="en-GB" altLang="zh-CN">
              <a:latin typeface="Huawei Sans" panose="020C0503030203020204" pitchFamily="34" charset="0"/>
              <a:ea typeface="方正兰亭黑简体" panose="02000000000000000000" pitchFamily="2" charset="-122"/>
            </a:endParaRPr>
          </a:p>
        </p:txBody>
      </p:sp>
      <p:sp>
        <p:nvSpPr>
          <p:cNvPr id="6" name="文本框 5"/>
          <p:cNvSpPr txBox="1"/>
          <p:nvPr/>
        </p:nvSpPr>
        <p:spPr>
          <a:xfrm>
            <a:off x="711014" y="1257745"/>
            <a:ext cx="4135949" cy="707886"/>
          </a:xfrm>
          <a:prstGeom prst="rect">
            <a:avLst/>
          </a:prstGeom>
          <a:noFill/>
        </p:spPr>
        <p:txBody>
          <a:bodyPr wrap="square" rtlCol="0">
            <a:spAutoFit/>
          </a:bodyPr>
          <a:lstStyle/>
          <a:p>
            <a:r>
              <a:rPr lang="en-US" altLang="zh-CN" sz="2000" dirty="0">
                <a:latin typeface="Huawei Sans" panose="020C0503030203020204" pitchFamily="34" charset="0"/>
                <a:ea typeface="方正兰亭黑简体" panose="02000000000000000000" pitchFamily="2" charset="-122"/>
              </a:rPr>
              <a:t>Intel Skylake</a:t>
            </a:r>
            <a:r>
              <a:rPr lang="zh-CN" altLang="en-US" sz="2000" dirty="0">
                <a:latin typeface="Huawei Sans" panose="020C0503030203020204" pitchFamily="34" charset="0"/>
                <a:ea typeface="方正兰亭黑简体" panose="02000000000000000000" pitchFamily="2" charset="-122"/>
              </a:rPr>
              <a:t>芯片为一个</a:t>
            </a:r>
            <a:r>
              <a:rPr lang="en-US" altLang="zh-CN" sz="2000" dirty="0">
                <a:latin typeface="Huawei Sans" panose="020C0503030203020204" pitchFamily="34" charset="0"/>
                <a:ea typeface="方正兰亭黑简体" panose="02000000000000000000" pitchFamily="2" charset="-122"/>
              </a:rPr>
              <a:t>die</a:t>
            </a:r>
            <a:r>
              <a:rPr lang="zh-CN" altLang="en-US" sz="2000" dirty="0">
                <a:latin typeface="Huawei Sans" panose="020C0503030203020204" pitchFamily="34" charset="0"/>
                <a:ea typeface="方正兰亭黑简体" panose="02000000000000000000" pitchFamily="2" charset="-122"/>
              </a:rPr>
              <a:t>，片内通过</a:t>
            </a:r>
            <a:r>
              <a:rPr lang="en-US" altLang="zh-CN" sz="2000" dirty="0">
                <a:latin typeface="Huawei Sans" panose="020C0503030203020204" pitchFamily="34" charset="0"/>
                <a:ea typeface="方正兰亭黑简体" panose="02000000000000000000" pitchFamily="2" charset="-122"/>
              </a:rPr>
              <a:t>mesh</a:t>
            </a:r>
            <a:r>
              <a:rPr lang="zh-CN" altLang="en-US" sz="2000" dirty="0">
                <a:latin typeface="Huawei Sans" panose="020C0503030203020204" pitchFamily="34" charset="0"/>
                <a:ea typeface="方正兰亭黑简体" panose="02000000000000000000" pitchFamily="2" charset="-122"/>
              </a:rPr>
              <a:t>相互通信</a:t>
            </a:r>
          </a:p>
        </p:txBody>
      </p:sp>
      <p:grpSp>
        <p:nvGrpSpPr>
          <p:cNvPr id="19" name="组合 18"/>
          <p:cNvGrpSpPr/>
          <p:nvPr/>
        </p:nvGrpSpPr>
        <p:grpSpPr>
          <a:xfrm>
            <a:off x="5837915" y="2064326"/>
            <a:ext cx="5622247" cy="3140337"/>
            <a:chOff x="5839436" y="2152092"/>
            <a:chExt cx="5713778" cy="3030900"/>
          </a:xfrm>
        </p:grpSpPr>
        <p:pic>
          <p:nvPicPr>
            <p:cNvPr id="8" name="图片 7"/>
            <p:cNvPicPr>
              <a:picLocks noChangeAspect="1"/>
            </p:cNvPicPr>
            <p:nvPr/>
          </p:nvPicPr>
          <p:blipFill>
            <a:blip r:embed="rId2"/>
            <a:stretch>
              <a:fillRect/>
            </a:stretch>
          </p:blipFill>
          <p:spPr>
            <a:xfrm>
              <a:off x="6986588" y="2152095"/>
              <a:ext cx="1709737" cy="3030897"/>
            </a:xfrm>
            <a:prstGeom prst="rect">
              <a:avLst/>
            </a:prstGeom>
            <a:ln>
              <a:solidFill>
                <a:schemeClr val="tx1"/>
              </a:solidFill>
            </a:ln>
          </p:spPr>
        </p:pic>
        <p:pic>
          <p:nvPicPr>
            <p:cNvPr id="9" name="图片 8"/>
            <p:cNvPicPr>
              <a:picLocks noChangeAspect="1"/>
            </p:cNvPicPr>
            <p:nvPr/>
          </p:nvPicPr>
          <p:blipFill>
            <a:blip r:embed="rId2"/>
            <a:stretch>
              <a:fillRect/>
            </a:stretch>
          </p:blipFill>
          <p:spPr>
            <a:xfrm>
              <a:off x="8696325" y="2152094"/>
              <a:ext cx="1709737" cy="3030897"/>
            </a:xfrm>
            <a:prstGeom prst="rect">
              <a:avLst/>
            </a:prstGeom>
            <a:ln>
              <a:solidFill>
                <a:schemeClr val="tx1"/>
              </a:solidFill>
            </a:ln>
          </p:spPr>
        </p:pic>
        <p:pic>
          <p:nvPicPr>
            <p:cNvPr id="10" name="图片 9"/>
            <p:cNvPicPr>
              <a:picLocks noChangeAspect="1"/>
            </p:cNvPicPr>
            <p:nvPr/>
          </p:nvPicPr>
          <p:blipFill>
            <a:blip r:embed="rId3"/>
            <a:stretch>
              <a:fillRect/>
            </a:stretch>
          </p:blipFill>
          <p:spPr>
            <a:xfrm>
              <a:off x="10406062" y="2152093"/>
              <a:ext cx="1147152" cy="3030897"/>
            </a:xfrm>
            <a:prstGeom prst="rect">
              <a:avLst/>
            </a:prstGeom>
            <a:ln>
              <a:solidFill>
                <a:schemeClr val="tx1"/>
              </a:solidFill>
            </a:ln>
          </p:spPr>
        </p:pic>
        <p:pic>
          <p:nvPicPr>
            <p:cNvPr id="11" name="图片 10"/>
            <p:cNvPicPr>
              <a:picLocks noChangeAspect="1"/>
            </p:cNvPicPr>
            <p:nvPr/>
          </p:nvPicPr>
          <p:blipFill>
            <a:blip r:embed="rId3"/>
            <a:stretch>
              <a:fillRect/>
            </a:stretch>
          </p:blipFill>
          <p:spPr>
            <a:xfrm rot="10800000">
              <a:off x="5839436" y="2152092"/>
              <a:ext cx="1147152" cy="3030897"/>
            </a:xfrm>
            <a:prstGeom prst="rect">
              <a:avLst/>
            </a:prstGeom>
            <a:ln>
              <a:solidFill>
                <a:schemeClr val="tx1"/>
              </a:solidFill>
            </a:ln>
          </p:spPr>
        </p:pic>
      </p:grpSp>
      <p:sp>
        <p:nvSpPr>
          <p:cNvPr id="12" name="文本框 11"/>
          <p:cNvSpPr txBox="1"/>
          <p:nvPr/>
        </p:nvSpPr>
        <p:spPr>
          <a:xfrm>
            <a:off x="5771440" y="1257745"/>
            <a:ext cx="5778766" cy="707886"/>
          </a:xfrm>
          <a:prstGeom prst="rect">
            <a:avLst/>
          </a:prstGeom>
          <a:noFill/>
        </p:spPr>
        <p:txBody>
          <a:bodyPr wrap="square" rtlCol="0">
            <a:spAutoFit/>
          </a:bodyPr>
          <a:lstStyle/>
          <a:p>
            <a:r>
              <a:rPr lang="zh-CN" altLang="en-US" sz="2000" dirty="0">
                <a:latin typeface="Huawei Sans" panose="020C0503030203020204" pitchFamily="34" charset="0"/>
                <a:ea typeface="方正兰亭黑简体" panose="02000000000000000000" pitchFamily="2" charset="-122"/>
              </a:rPr>
              <a:t>鲲鹏</a:t>
            </a:r>
            <a:r>
              <a:rPr lang="en-US" altLang="zh-CN" sz="2000" dirty="0">
                <a:latin typeface="Huawei Sans" panose="020C0503030203020204" pitchFamily="34" charset="0"/>
                <a:ea typeface="方正兰亭黑简体" panose="02000000000000000000" pitchFamily="2" charset="-122"/>
              </a:rPr>
              <a:t>920</a:t>
            </a:r>
            <a:r>
              <a:rPr lang="zh-CN" altLang="en-US" sz="2000" dirty="0">
                <a:latin typeface="Huawei Sans" panose="020C0503030203020204" pitchFamily="34" charset="0"/>
                <a:ea typeface="方正兰亭黑简体" panose="02000000000000000000" pitchFamily="2" charset="-122"/>
              </a:rPr>
              <a:t>芯片采用乐高架构封装而成，</a:t>
            </a:r>
            <a:r>
              <a:rPr lang="en-US" altLang="zh-CN" sz="2000" dirty="0">
                <a:latin typeface="Huawei Sans" panose="020C0503030203020204" pitchFamily="34" charset="0"/>
                <a:ea typeface="方正兰亭黑简体" panose="02000000000000000000" pitchFamily="2" charset="-122"/>
              </a:rPr>
              <a:t>die</a:t>
            </a:r>
            <a:r>
              <a:rPr lang="zh-CN" altLang="en-US" sz="2000" dirty="0">
                <a:latin typeface="Huawei Sans" panose="020C0503030203020204" pitchFamily="34" charset="0"/>
                <a:ea typeface="方正兰亭黑简体" panose="02000000000000000000" pitchFamily="2" charset="-122"/>
              </a:rPr>
              <a:t>内有</a:t>
            </a:r>
            <a:r>
              <a:rPr lang="en-US" altLang="zh-CN" sz="2000" dirty="0">
                <a:latin typeface="Huawei Sans" panose="020C0503030203020204" pitchFamily="34" charset="0"/>
                <a:ea typeface="方正兰亭黑简体" panose="02000000000000000000" pitchFamily="2" charset="-122"/>
              </a:rPr>
              <a:t>ring</a:t>
            </a:r>
            <a:r>
              <a:rPr lang="zh-CN" altLang="en-US" sz="2000" dirty="0">
                <a:latin typeface="Huawei Sans" panose="020C0503030203020204" pitchFamily="34" charset="0"/>
                <a:ea typeface="方正兰亭黑简体" panose="02000000000000000000" pitchFamily="2" charset="-122"/>
              </a:rPr>
              <a:t>通信，而</a:t>
            </a:r>
            <a:r>
              <a:rPr lang="en-US" altLang="zh-CN" sz="2000" dirty="0">
                <a:latin typeface="Huawei Sans" panose="020C0503030203020204" pitchFamily="34" charset="0"/>
                <a:ea typeface="方正兰亭黑简体" panose="02000000000000000000" pitchFamily="2" charset="-122"/>
              </a:rPr>
              <a:t>die</a:t>
            </a:r>
            <a:r>
              <a:rPr lang="zh-CN" altLang="en-US" sz="2000" dirty="0">
                <a:latin typeface="Huawei Sans" panose="020C0503030203020204" pitchFamily="34" charset="0"/>
                <a:ea typeface="方正兰亭黑简体" panose="02000000000000000000" pitchFamily="2" charset="-122"/>
              </a:rPr>
              <a:t>间需要通过</a:t>
            </a:r>
            <a:r>
              <a:rPr lang="en-US" altLang="zh-CN" sz="2000" dirty="0">
                <a:latin typeface="Huawei Sans" panose="020C0503030203020204" pitchFamily="34" charset="0"/>
                <a:ea typeface="方正兰亭黑简体" panose="02000000000000000000" pitchFamily="2" charset="-122"/>
              </a:rPr>
              <a:t>SLLC</a:t>
            </a:r>
            <a:r>
              <a:rPr lang="zh-CN" altLang="en-US" sz="2000" dirty="0">
                <a:latin typeface="Huawei Sans" panose="020C0503030203020204" pitchFamily="34" charset="0"/>
                <a:ea typeface="方正兰亭黑简体" panose="02000000000000000000" pitchFamily="2" charset="-122"/>
              </a:rPr>
              <a:t>接口进行通信</a:t>
            </a:r>
          </a:p>
        </p:txBody>
      </p:sp>
      <p:pic>
        <p:nvPicPr>
          <p:cNvPr id="3" name="图片 2"/>
          <p:cNvPicPr>
            <a:picLocks noChangeAspect="1"/>
          </p:cNvPicPr>
          <p:nvPr/>
        </p:nvPicPr>
        <p:blipFill>
          <a:blip r:embed="rId4"/>
          <a:stretch>
            <a:fillRect/>
          </a:stretch>
        </p:blipFill>
        <p:spPr>
          <a:xfrm>
            <a:off x="711014" y="2064326"/>
            <a:ext cx="4795481" cy="3471084"/>
          </a:xfrm>
          <a:prstGeom prst="rect">
            <a:avLst/>
          </a:prstGeom>
        </p:spPr>
      </p:pic>
    </p:spTree>
    <p:extLst>
      <p:ext uri="{BB962C8B-B14F-4D97-AF65-F5344CB8AC3E}">
        <p14:creationId xmlns:p14="http://schemas.microsoft.com/office/powerpoint/2010/main" val="2732594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44"/>
          <p:cNvGrpSpPr/>
          <p:nvPr/>
        </p:nvGrpSpPr>
        <p:grpSpPr>
          <a:xfrm>
            <a:off x="2185942" y="2524728"/>
            <a:ext cx="7820116" cy="2920897"/>
            <a:chOff x="4258220" y="3160011"/>
            <a:chExt cx="7610352" cy="1933916"/>
          </a:xfrm>
        </p:grpSpPr>
        <p:grpSp>
          <p:nvGrpSpPr>
            <p:cNvPr id="54" name="组合 53"/>
            <p:cNvGrpSpPr/>
            <p:nvPr/>
          </p:nvGrpSpPr>
          <p:grpSpPr>
            <a:xfrm>
              <a:off x="4258220" y="3164116"/>
              <a:ext cx="7610351" cy="887224"/>
              <a:chOff x="4346472" y="2632331"/>
              <a:chExt cx="12218835" cy="733244"/>
            </a:xfrm>
          </p:grpSpPr>
          <p:sp>
            <p:nvSpPr>
              <p:cNvPr id="38" name="矩形 37"/>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39" name="矩形 38"/>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0" name="矩形 39"/>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1" name="矩形 40"/>
              <p:cNvSpPr/>
              <p:nvPr/>
            </p:nvSpPr>
            <p:spPr bwMode="auto">
              <a:xfrm>
                <a:off x="4346472" y="3175733"/>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4" name="矩形 43"/>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45" name="矩形 44"/>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6" name="矩形 45"/>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7" name="矩形 46"/>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48" name="矩形 47"/>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9" name="矩形 48"/>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0" name="矩形 49"/>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51" name="矩形 50"/>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2" name="矩形 51"/>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24" name="矩形 123"/>
              <p:cNvSpPr/>
              <p:nvPr/>
            </p:nvSpPr>
            <p:spPr bwMode="auto">
              <a:xfrm>
                <a:off x="5023356" y="3174409"/>
                <a:ext cx="663666" cy="19116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30" name="矩形 129"/>
              <p:cNvSpPr/>
              <p:nvPr/>
            </p:nvSpPr>
            <p:spPr bwMode="auto">
              <a:xfrm>
                <a:off x="5693545" y="3176095"/>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32" name="矩形 131"/>
              <p:cNvSpPr/>
              <p:nvPr/>
            </p:nvSpPr>
            <p:spPr bwMode="auto">
              <a:xfrm>
                <a:off x="6365791" y="317572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37" name="矩形 136"/>
              <p:cNvSpPr/>
              <p:nvPr/>
            </p:nvSpPr>
            <p:spPr bwMode="auto">
              <a:xfrm>
                <a:off x="7200854" y="3174418"/>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0" name="矩形 139"/>
              <p:cNvSpPr/>
              <p:nvPr/>
            </p:nvSpPr>
            <p:spPr bwMode="auto">
              <a:xfrm>
                <a:off x="8547928" y="3174783"/>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2" name="矩形 141"/>
              <p:cNvSpPr/>
              <p:nvPr/>
            </p:nvSpPr>
            <p:spPr bwMode="auto">
              <a:xfrm>
                <a:off x="9220172" y="3174408"/>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3" name="矩形 142"/>
              <p:cNvSpPr/>
              <p:nvPr/>
            </p:nvSpPr>
            <p:spPr bwMode="auto">
              <a:xfrm>
                <a:off x="7881310" y="3174686"/>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4" name="矩形 143"/>
              <p:cNvSpPr/>
              <p:nvPr/>
            </p:nvSpPr>
            <p:spPr bwMode="auto">
              <a:xfrm>
                <a:off x="11036956" y="3169672"/>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7" name="矩形 146"/>
              <p:cNvSpPr/>
              <p:nvPr/>
            </p:nvSpPr>
            <p:spPr bwMode="auto">
              <a:xfrm>
                <a:off x="11713842" y="3171754"/>
                <a:ext cx="663666" cy="18776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0" name="矩形 149"/>
              <p:cNvSpPr/>
              <p:nvPr/>
            </p:nvSpPr>
            <p:spPr bwMode="auto">
              <a:xfrm>
                <a:off x="12384030" y="3170034"/>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2" name="矩形 151"/>
              <p:cNvSpPr/>
              <p:nvPr/>
            </p:nvSpPr>
            <p:spPr bwMode="auto">
              <a:xfrm>
                <a:off x="13056276" y="316966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3" name="矩形 152"/>
              <p:cNvSpPr/>
              <p:nvPr/>
            </p:nvSpPr>
            <p:spPr bwMode="auto">
              <a:xfrm>
                <a:off x="13873579" y="3171764"/>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4" name="矩形 153"/>
              <p:cNvSpPr/>
              <p:nvPr/>
            </p:nvSpPr>
            <p:spPr bwMode="auto">
              <a:xfrm>
                <a:off x="15220653" y="3172129"/>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5" name="矩形 154"/>
              <p:cNvSpPr/>
              <p:nvPr/>
            </p:nvSpPr>
            <p:spPr bwMode="auto">
              <a:xfrm>
                <a:off x="15892897" y="3171754"/>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6" name="矩形 155"/>
              <p:cNvSpPr/>
              <p:nvPr/>
            </p:nvSpPr>
            <p:spPr bwMode="auto">
              <a:xfrm>
                <a:off x="14554035" y="3172032"/>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grpSp>
          <p:nvGrpSpPr>
            <p:cNvPr id="55" name="组合 54"/>
            <p:cNvGrpSpPr/>
            <p:nvPr/>
          </p:nvGrpSpPr>
          <p:grpSpPr>
            <a:xfrm>
              <a:off x="6034142" y="3164119"/>
              <a:ext cx="1672237" cy="657517"/>
              <a:chOff x="4353332" y="2632331"/>
              <a:chExt cx="2684869" cy="543403"/>
            </a:xfrm>
          </p:grpSpPr>
          <p:sp>
            <p:nvSpPr>
              <p:cNvPr id="56" name="矩形 55"/>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57" name="矩形 56"/>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8" name="矩形 57"/>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0" name="矩形 59"/>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1" name="矩形 60"/>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2" name="矩形 61"/>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3" name="矩形 62"/>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4" name="矩形 63"/>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5" name="矩形 64"/>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6" name="矩形 65"/>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7" name="矩形 66"/>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8" name="矩形 67"/>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sp>
          <p:nvSpPr>
            <p:cNvPr id="69" name="左右箭头 68"/>
            <p:cNvSpPr/>
            <p:nvPr/>
          </p:nvSpPr>
          <p:spPr bwMode="auto">
            <a:xfrm>
              <a:off x="4258930" y="4205561"/>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endParaRPr lang="zh-CN" altLang="en-US" sz="400" b="1" dirty="0">
                <a:solidFill>
                  <a:srgbClr val="000000"/>
                </a:solidFill>
                <a:latin typeface="Huawei Sans" panose="020C0503030203020204" pitchFamily="34" charset="0"/>
                <a:ea typeface="方正兰亭黑简体" panose="02000000000000000000" pitchFamily="2" charset="-122"/>
              </a:endParaRPr>
            </a:p>
          </p:txBody>
        </p:sp>
        <p:sp>
          <p:nvSpPr>
            <p:cNvPr id="70" name="文本框 69"/>
            <p:cNvSpPr txBox="1"/>
            <p:nvPr/>
          </p:nvSpPr>
          <p:spPr>
            <a:xfrm>
              <a:off x="5690436" y="4245697"/>
              <a:ext cx="613281" cy="162980"/>
            </a:xfrm>
            <a:prstGeom prst="rect">
              <a:avLst/>
            </a:prstGeom>
            <a:noFill/>
          </p:spPr>
          <p:txBody>
            <a:bodyPr wrap="square" rtlCol="0">
              <a:spAutoFit/>
            </a:bodyPr>
            <a:lstStyle/>
            <a:p>
              <a:pPr algn="ctr" fontAlgn="t">
                <a:spcBef>
                  <a:spcPct val="0"/>
                </a:spcBef>
                <a:spcAft>
                  <a:spcPct val="0"/>
                </a:spcAft>
              </a:pPr>
              <a:r>
                <a:rPr lang="en-US" altLang="zh-CN" sz="1000" dirty="0">
                  <a:solidFill>
                    <a:srgbClr val="000000"/>
                  </a:solidFill>
                  <a:latin typeface="Huawei Sans" panose="020C0503030203020204" pitchFamily="34" charset="0"/>
                  <a:ea typeface="方正兰亭黑简体" panose="02000000000000000000" pitchFamily="2" charset="-122"/>
                </a:rPr>
                <a:t>ring</a:t>
              </a:r>
              <a:endParaRPr lang="zh-CN" altLang="en-US" sz="1000" dirty="0">
                <a:solidFill>
                  <a:srgbClr val="000000"/>
                </a:solidFill>
                <a:latin typeface="Huawei Sans" panose="020C0503030203020204" pitchFamily="34" charset="0"/>
                <a:ea typeface="方正兰亭黑简体" panose="02000000000000000000" pitchFamily="2" charset="-122"/>
              </a:endParaRPr>
            </a:p>
          </p:txBody>
        </p:sp>
        <p:sp>
          <p:nvSpPr>
            <p:cNvPr id="71" name="矩形 70"/>
            <p:cNvSpPr/>
            <p:nvPr/>
          </p:nvSpPr>
          <p:spPr bwMode="auto">
            <a:xfrm>
              <a:off x="4318788" y="4700223"/>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2" name="矩形 71"/>
            <p:cNvSpPr/>
            <p:nvPr/>
          </p:nvSpPr>
          <p:spPr bwMode="auto">
            <a:xfrm>
              <a:off x="5176465"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3" name="矩形 72"/>
            <p:cNvSpPr/>
            <p:nvPr/>
          </p:nvSpPr>
          <p:spPr bwMode="auto">
            <a:xfrm>
              <a:off x="6034142"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4" name="矩形 73"/>
            <p:cNvSpPr/>
            <p:nvPr/>
          </p:nvSpPr>
          <p:spPr bwMode="auto">
            <a:xfrm>
              <a:off x="6891820"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nvGrpSpPr>
            <p:cNvPr id="75" name="组合 74"/>
            <p:cNvGrpSpPr/>
            <p:nvPr/>
          </p:nvGrpSpPr>
          <p:grpSpPr>
            <a:xfrm>
              <a:off x="8424685" y="3160011"/>
              <a:ext cx="1672237" cy="657517"/>
              <a:chOff x="4353332" y="2632331"/>
              <a:chExt cx="2684869" cy="543403"/>
            </a:xfrm>
          </p:grpSpPr>
          <p:sp>
            <p:nvSpPr>
              <p:cNvPr id="76" name="矩形 75"/>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77" name="矩形 76"/>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8" name="矩形 77"/>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0" name="矩形 79"/>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81" name="矩形 80"/>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2" name="矩形 81"/>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3" name="矩形 82"/>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84" name="矩形 83"/>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5" name="矩形 84"/>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6" name="矩形 85"/>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87" name="矩形 86"/>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8" name="矩形 87"/>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grpSp>
          <p:nvGrpSpPr>
            <p:cNvPr id="89" name="组合 88"/>
            <p:cNvGrpSpPr/>
            <p:nvPr/>
          </p:nvGrpSpPr>
          <p:grpSpPr>
            <a:xfrm>
              <a:off x="10196335" y="3160011"/>
              <a:ext cx="1672237" cy="657517"/>
              <a:chOff x="4353332" y="2632331"/>
              <a:chExt cx="2684869" cy="543403"/>
            </a:xfrm>
          </p:grpSpPr>
          <p:sp>
            <p:nvSpPr>
              <p:cNvPr id="90" name="矩形 89"/>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91" name="矩形 90"/>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2" name="矩形 91"/>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4" name="矩形 93"/>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95" name="矩形 94"/>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6" name="矩形 95"/>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7" name="矩形 96"/>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98" name="矩形 97"/>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9" name="矩形 98"/>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0" name="矩形 99"/>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101" name="矩形 100"/>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2" name="矩形 101"/>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sp>
          <p:nvSpPr>
            <p:cNvPr id="103" name="左右箭头 102"/>
            <p:cNvSpPr/>
            <p:nvPr/>
          </p:nvSpPr>
          <p:spPr bwMode="auto">
            <a:xfrm>
              <a:off x="8421123" y="4201453"/>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endParaRPr lang="zh-CN" altLang="en-US" sz="400" b="1" dirty="0">
                <a:solidFill>
                  <a:srgbClr val="000000"/>
                </a:solidFill>
                <a:latin typeface="Huawei Sans" panose="020C0503030203020204" pitchFamily="34" charset="0"/>
                <a:ea typeface="方正兰亭黑简体" panose="02000000000000000000" pitchFamily="2" charset="-122"/>
              </a:endParaRPr>
            </a:p>
          </p:txBody>
        </p:sp>
        <p:sp>
          <p:nvSpPr>
            <p:cNvPr id="104" name="文本框 103"/>
            <p:cNvSpPr txBox="1"/>
            <p:nvPr/>
          </p:nvSpPr>
          <p:spPr>
            <a:xfrm>
              <a:off x="9748409" y="4251077"/>
              <a:ext cx="657275" cy="162980"/>
            </a:xfrm>
            <a:prstGeom prst="rect">
              <a:avLst/>
            </a:prstGeom>
            <a:noFill/>
          </p:spPr>
          <p:txBody>
            <a:bodyPr wrap="square" rtlCol="0">
              <a:spAutoFit/>
            </a:bodyPr>
            <a:lstStyle/>
            <a:p>
              <a:pPr algn="ctr" fontAlgn="t">
                <a:spcBef>
                  <a:spcPct val="0"/>
                </a:spcBef>
                <a:spcAft>
                  <a:spcPct val="0"/>
                </a:spcAft>
              </a:pPr>
              <a:r>
                <a:rPr lang="en-US" altLang="zh-CN" sz="1000" dirty="0">
                  <a:solidFill>
                    <a:srgbClr val="000000"/>
                  </a:solidFill>
                  <a:latin typeface="Huawei Sans" panose="020C0503030203020204" pitchFamily="34" charset="0"/>
                  <a:ea typeface="方正兰亭黑简体" panose="02000000000000000000" pitchFamily="2" charset="-122"/>
                </a:rPr>
                <a:t>ring</a:t>
              </a:r>
              <a:endParaRPr lang="zh-CN" altLang="en-US" sz="1000" dirty="0">
                <a:solidFill>
                  <a:srgbClr val="000000"/>
                </a:solidFill>
                <a:latin typeface="Huawei Sans" panose="020C0503030203020204" pitchFamily="34" charset="0"/>
                <a:ea typeface="方正兰亭黑简体" panose="02000000000000000000" pitchFamily="2" charset="-122"/>
              </a:endParaRPr>
            </a:p>
          </p:txBody>
        </p:sp>
        <p:sp>
          <p:nvSpPr>
            <p:cNvPr id="105" name="矩形 104"/>
            <p:cNvSpPr/>
            <p:nvPr/>
          </p:nvSpPr>
          <p:spPr bwMode="auto">
            <a:xfrm>
              <a:off x="8480981"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6" name="矩形 105"/>
            <p:cNvSpPr/>
            <p:nvPr/>
          </p:nvSpPr>
          <p:spPr bwMode="auto">
            <a:xfrm>
              <a:off x="9338658"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7" name="矩形 106"/>
            <p:cNvSpPr/>
            <p:nvPr/>
          </p:nvSpPr>
          <p:spPr bwMode="auto">
            <a:xfrm>
              <a:off x="10196335"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8" name="矩形 107"/>
            <p:cNvSpPr/>
            <p:nvPr/>
          </p:nvSpPr>
          <p:spPr bwMode="auto">
            <a:xfrm>
              <a:off x="11054013"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9" name="十字箭头 108"/>
            <p:cNvSpPr/>
            <p:nvPr/>
          </p:nvSpPr>
          <p:spPr bwMode="auto">
            <a:xfrm>
              <a:off x="7749497" y="4008000"/>
              <a:ext cx="638238" cy="715417"/>
            </a:xfrm>
            <a:prstGeom prst="quad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anose="05000000000000000000" pitchFamily="2" charset="2"/>
                <a:buChar char="n"/>
              </a:pPr>
              <a:endParaRPr lang="zh-CN" altLang="en-US" sz="1799" b="1">
                <a:solidFill>
                  <a:srgbClr val="000000"/>
                </a:solidFill>
                <a:latin typeface="Huawei Sans" panose="020C0503030203020204" pitchFamily="34" charset="0"/>
                <a:ea typeface="方正兰亭黑简体" panose="02000000000000000000" pitchFamily="2" charset="-122"/>
              </a:endParaRPr>
            </a:p>
          </p:txBody>
        </p:sp>
        <p:sp>
          <p:nvSpPr>
            <p:cNvPr id="110" name="文本框 109"/>
            <p:cNvSpPr txBox="1"/>
            <p:nvPr/>
          </p:nvSpPr>
          <p:spPr>
            <a:xfrm>
              <a:off x="7717252" y="4263825"/>
              <a:ext cx="735878" cy="168073"/>
            </a:xfrm>
            <a:prstGeom prst="rect">
              <a:avLst/>
            </a:prstGeom>
            <a:noFill/>
          </p:spPr>
          <p:txBody>
            <a:bodyPr wrap="square" rtlCol="0">
              <a:spAutoFit/>
            </a:bodyPr>
            <a:lstStyle/>
            <a:p>
              <a:pPr algn="ctr" fontAlgn="t">
                <a:spcBef>
                  <a:spcPct val="0"/>
                </a:spcBef>
                <a:spcAft>
                  <a:spcPct val="0"/>
                </a:spcAft>
              </a:pPr>
              <a:r>
                <a:rPr lang="en-US" altLang="zh-CN" sz="1050" dirty="0">
                  <a:solidFill>
                    <a:srgbClr val="000000"/>
                  </a:solidFill>
                  <a:latin typeface="Huawei Sans" panose="020C0503030203020204" pitchFamily="34" charset="0"/>
                  <a:ea typeface="方正兰亭黑简体" panose="02000000000000000000" pitchFamily="2" charset="-122"/>
                </a:rPr>
                <a:t>SLLC</a:t>
              </a:r>
              <a:endParaRPr lang="zh-CN" altLang="en-US" sz="1050" dirty="0">
                <a:solidFill>
                  <a:srgbClr val="000000"/>
                </a:solidFill>
                <a:latin typeface="Huawei Sans" panose="020C0503030203020204" pitchFamily="34" charset="0"/>
                <a:ea typeface="方正兰亭黑简体" panose="02000000000000000000" pitchFamily="2" charset="-122"/>
              </a:endParaRPr>
            </a:p>
          </p:txBody>
        </p:sp>
        <p:cxnSp>
          <p:nvCxnSpPr>
            <p:cNvPr id="116" name="直接连接符 115"/>
            <p:cNvCxnSpPr>
              <a:stCxn id="41" idx="2"/>
            </p:cNvCxnSpPr>
            <p:nvPr/>
          </p:nvCxnSpPr>
          <p:spPr bwMode="auto">
            <a:xfrm>
              <a:off x="4471790" y="4050900"/>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连接符 120"/>
            <p:cNvCxnSpPr>
              <a:stCxn id="71" idx="0"/>
            </p:cNvCxnSpPr>
            <p:nvPr/>
          </p:nvCxnSpPr>
          <p:spPr bwMode="auto">
            <a:xfrm flipH="1" flipV="1">
              <a:off x="4649212" y="4466846"/>
              <a:ext cx="5698" cy="23337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接连接符 122"/>
            <p:cNvCxnSpPr>
              <a:stCxn id="72" idx="0"/>
            </p:cNvCxnSpPr>
            <p:nvPr/>
          </p:nvCxnSpPr>
          <p:spPr bwMode="auto">
            <a:xfrm flipH="1" flipV="1">
              <a:off x="5505002" y="4476184"/>
              <a:ext cx="7585"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连接符 124"/>
            <p:cNvCxnSpPr>
              <a:stCxn id="73" idx="0"/>
            </p:cNvCxnSpPr>
            <p:nvPr/>
          </p:nvCxnSpPr>
          <p:spPr bwMode="auto">
            <a:xfrm flipH="1" flipV="1">
              <a:off x="6364275" y="4476184"/>
              <a:ext cx="5989"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接连接符 126"/>
            <p:cNvCxnSpPr>
              <a:stCxn id="74" idx="0"/>
            </p:cNvCxnSpPr>
            <p:nvPr/>
          </p:nvCxnSpPr>
          <p:spPr bwMode="auto">
            <a:xfrm flipH="1" flipV="1">
              <a:off x="7220634" y="4466846"/>
              <a:ext cx="7308" cy="22926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接连接符 132"/>
            <p:cNvCxnSpPr>
              <a:stCxn id="105" idx="0"/>
            </p:cNvCxnSpPr>
            <p:nvPr/>
          </p:nvCxnSpPr>
          <p:spPr bwMode="auto">
            <a:xfrm flipV="1">
              <a:off x="8817103" y="4457406"/>
              <a:ext cx="0" cy="23870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接连接符 134"/>
            <p:cNvCxnSpPr>
              <a:stCxn id="106" idx="0"/>
            </p:cNvCxnSpPr>
            <p:nvPr/>
          </p:nvCxnSpPr>
          <p:spPr bwMode="auto">
            <a:xfrm flipH="1" flipV="1">
              <a:off x="9673951" y="4476184"/>
              <a:ext cx="829" cy="21582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a:stCxn id="107" idx="0"/>
            </p:cNvCxnSpPr>
            <p:nvPr/>
          </p:nvCxnSpPr>
          <p:spPr bwMode="auto">
            <a:xfrm flipH="1" flipV="1">
              <a:off x="10531627" y="4466846"/>
              <a:ext cx="830" cy="22516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a:stCxn id="108" idx="0"/>
            </p:cNvCxnSpPr>
            <p:nvPr/>
          </p:nvCxnSpPr>
          <p:spPr bwMode="auto">
            <a:xfrm flipH="1" flipV="1">
              <a:off x="11389304" y="4457406"/>
              <a:ext cx="831" cy="23460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接连接符 125"/>
            <p:cNvCxnSpPr/>
            <p:nvPr/>
          </p:nvCxnSpPr>
          <p:spPr bwMode="auto">
            <a:xfrm>
              <a:off x="4876322" y="4047554"/>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直接连接符 156"/>
            <p:cNvCxnSpPr/>
            <p:nvPr/>
          </p:nvCxnSpPr>
          <p:spPr bwMode="auto">
            <a:xfrm>
              <a:off x="5298879" y="4048797"/>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直接连接符 158"/>
            <p:cNvCxnSpPr/>
            <p:nvPr/>
          </p:nvCxnSpPr>
          <p:spPr bwMode="auto">
            <a:xfrm>
              <a:off x="5725329" y="405294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连接符 159"/>
            <p:cNvCxnSpPr/>
            <p:nvPr/>
          </p:nvCxnSpPr>
          <p:spPr bwMode="auto">
            <a:xfrm>
              <a:off x="6243492" y="405183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直接连接符 161"/>
            <p:cNvCxnSpPr/>
            <p:nvPr/>
          </p:nvCxnSpPr>
          <p:spPr bwMode="auto">
            <a:xfrm>
              <a:off x="6668252" y="405307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连接符 167"/>
            <p:cNvCxnSpPr/>
            <p:nvPr/>
          </p:nvCxnSpPr>
          <p:spPr bwMode="auto">
            <a:xfrm>
              <a:off x="7074058" y="4052938"/>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直接连接符 168"/>
            <p:cNvCxnSpPr/>
            <p:nvPr/>
          </p:nvCxnSpPr>
          <p:spPr bwMode="auto">
            <a:xfrm flipH="1">
              <a:off x="7342345" y="4052941"/>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直接连接符 169"/>
            <p:cNvCxnSpPr/>
            <p:nvPr/>
          </p:nvCxnSpPr>
          <p:spPr bwMode="auto">
            <a:xfrm>
              <a:off x="8643088" y="4046812"/>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直接连接符 170"/>
            <p:cNvCxnSpPr/>
            <p:nvPr/>
          </p:nvCxnSpPr>
          <p:spPr bwMode="auto">
            <a:xfrm>
              <a:off x="9047619" y="404346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直接连接符 171"/>
            <p:cNvCxnSpPr/>
            <p:nvPr/>
          </p:nvCxnSpPr>
          <p:spPr bwMode="auto">
            <a:xfrm>
              <a:off x="9470176" y="404471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直接连接符 172"/>
            <p:cNvCxnSpPr/>
            <p:nvPr/>
          </p:nvCxnSpPr>
          <p:spPr bwMode="auto">
            <a:xfrm>
              <a:off x="9896626" y="4048853"/>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直接连接符 173"/>
            <p:cNvCxnSpPr/>
            <p:nvPr/>
          </p:nvCxnSpPr>
          <p:spPr bwMode="auto">
            <a:xfrm>
              <a:off x="10414789" y="404774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174"/>
            <p:cNvCxnSpPr/>
            <p:nvPr/>
          </p:nvCxnSpPr>
          <p:spPr bwMode="auto">
            <a:xfrm>
              <a:off x="10839550" y="4048992"/>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直接连接符 175"/>
            <p:cNvCxnSpPr/>
            <p:nvPr/>
          </p:nvCxnSpPr>
          <p:spPr bwMode="auto">
            <a:xfrm>
              <a:off x="11245355" y="404885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 name="直接连接符 176"/>
            <p:cNvCxnSpPr/>
            <p:nvPr/>
          </p:nvCxnSpPr>
          <p:spPr bwMode="auto">
            <a:xfrm flipH="1">
              <a:off x="11513642" y="4048853"/>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48" name="直接箭头连接符 147"/>
          <p:cNvCxnSpPr/>
          <p:nvPr/>
        </p:nvCxnSpPr>
        <p:spPr bwMode="auto">
          <a:xfrm>
            <a:off x="2587969" y="2812910"/>
            <a:ext cx="0" cy="381818"/>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48"/>
          <p:cNvCxnSpPr/>
          <p:nvPr/>
        </p:nvCxnSpPr>
        <p:spPr bwMode="auto">
          <a:xfrm>
            <a:off x="3020963" y="2806427"/>
            <a:ext cx="0" cy="779253"/>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箭头连接符 150"/>
          <p:cNvCxnSpPr/>
          <p:nvPr/>
        </p:nvCxnSpPr>
        <p:spPr bwMode="auto">
          <a:xfrm>
            <a:off x="3474537" y="2835360"/>
            <a:ext cx="0" cy="1884008"/>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4" name="组合 163"/>
          <p:cNvGrpSpPr/>
          <p:nvPr/>
        </p:nvGrpSpPr>
        <p:grpSpPr>
          <a:xfrm>
            <a:off x="3881433" y="2836831"/>
            <a:ext cx="4149466" cy="1982524"/>
            <a:chOff x="5848709" y="3116537"/>
            <a:chExt cx="3620164" cy="2012676"/>
          </a:xfrm>
        </p:grpSpPr>
        <p:cxnSp>
          <p:nvCxnSpPr>
            <p:cNvPr id="158" name="直接箭头连接符 157"/>
            <p:cNvCxnSpPr/>
            <p:nvPr/>
          </p:nvCxnSpPr>
          <p:spPr bwMode="auto">
            <a:xfrm flipV="1">
              <a:off x="5848709" y="3116537"/>
              <a:ext cx="0" cy="135112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直接连接符 160"/>
            <p:cNvCxnSpPr/>
            <p:nvPr/>
          </p:nvCxnSpPr>
          <p:spPr bwMode="auto">
            <a:xfrm>
              <a:off x="5848709" y="4467660"/>
              <a:ext cx="3620164" cy="0"/>
            </a:xfrm>
            <a:prstGeom prst="lin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箭头连接符 162"/>
            <p:cNvCxnSpPr/>
            <p:nvPr/>
          </p:nvCxnSpPr>
          <p:spPr bwMode="auto">
            <a:xfrm>
              <a:off x="9468873" y="4467660"/>
              <a:ext cx="0" cy="66155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标题 1"/>
          <p:cNvSpPr>
            <a:spLocks noGrp="1"/>
          </p:cNvSpPr>
          <p:nvPr>
            <p:ph type="title"/>
          </p:nvPr>
        </p:nvSpPr>
        <p:spPr/>
        <p:txBody>
          <a:bodyPr/>
          <a:lstStyle/>
          <a:p>
            <a:r>
              <a:rPr lang="zh-CN" altLang="zh-CN" dirty="0" smtClean="0"/>
              <a:t>鲲鹏</a:t>
            </a:r>
            <a:r>
              <a:rPr lang="en-US" altLang="zh-CN" dirty="0" smtClean="0"/>
              <a:t>920</a:t>
            </a:r>
            <a:r>
              <a:rPr lang="zh-CN" altLang="zh-CN" dirty="0" smtClean="0"/>
              <a:t>系列</a:t>
            </a:r>
            <a:r>
              <a:rPr lang="zh-CN" altLang="en-US" dirty="0" smtClean="0"/>
              <a:t>芯片架构 </a:t>
            </a:r>
            <a:r>
              <a:rPr lang="en-US" altLang="zh-CN" dirty="0" smtClean="0"/>
              <a:t>– </a:t>
            </a:r>
            <a:r>
              <a:rPr lang="zh-CN" altLang="en-US" dirty="0" smtClean="0"/>
              <a:t>乐高架构 </a:t>
            </a:r>
            <a:r>
              <a:rPr lang="en-US" altLang="zh-CN" dirty="0" smtClean="0"/>
              <a:t>(2)</a:t>
            </a:r>
            <a:endParaRPr lang="zh-CN" altLang="en-US" dirty="0"/>
          </a:p>
        </p:txBody>
      </p:sp>
      <p:sp>
        <p:nvSpPr>
          <p:cNvPr id="8" name="文本占位符 7"/>
          <p:cNvSpPr>
            <a:spLocks noGrp="1"/>
          </p:cNvSpPr>
          <p:nvPr>
            <p:ph type="body" sz="quarter" idx="10"/>
          </p:nvPr>
        </p:nvSpPr>
        <p:spPr/>
        <p:txBody>
          <a:bodyPr/>
          <a:lstStyle/>
          <a:p>
            <a:r>
              <a:rPr lang="en-US" altLang="zh-CN" sz="2400" dirty="0">
                <a:solidFill>
                  <a:srgbClr val="000000"/>
                </a:solidFill>
              </a:rPr>
              <a:t>ARM </a:t>
            </a:r>
            <a:r>
              <a:rPr lang="zh-CN" altLang="en-US" sz="2400" dirty="0">
                <a:solidFill>
                  <a:srgbClr val="000000"/>
                </a:solidFill>
              </a:rPr>
              <a:t>独享</a:t>
            </a:r>
            <a:r>
              <a:rPr lang="en-US" altLang="zh-CN" sz="2400" dirty="0">
                <a:solidFill>
                  <a:srgbClr val="000000"/>
                </a:solidFill>
              </a:rPr>
              <a:t>L1Cache</a:t>
            </a:r>
            <a:r>
              <a:rPr lang="zh-CN" altLang="en-US" sz="2400" dirty="0">
                <a:solidFill>
                  <a:srgbClr val="000000"/>
                </a:solidFill>
              </a:rPr>
              <a:t>和</a:t>
            </a:r>
            <a:r>
              <a:rPr lang="en-US" altLang="zh-CN" sz="2400" dirty="0">
                <a:solidFill>
                  <a:srgbClr val="000000"/>
                </a:solidFill>
              </a:rPr>
              <a:t>L2Cache</a:t>
            </a:r>
            <a:r>
              <a:rPr lang="zh-CN" altLang="en-US" sz="2400" dirty="0">
                <a:solidFill>
                  <a:srgbClr val="000000"/>
                </a:solidFill>
              </a:rPr>
              <a:t>，</a:t>
            </a:r>
            <a:r>
              <a:rPr lang="en-US" altLang="zh-CN" sz="2400" dirty="0">
                <a:solidFill>
                  <a:srgbClr val="000000"/>
                </a:solidFill>
              </a:rPr>
              <a:t>4</a:t>
            </a:r>
            <a:r>
              <a:rPr lang="zh-CN" altLang="en-US" sz="2400" dirty="0">
                <a:solidFill>
                  <a:srgbClr val="000000"/>
                </a:solidFill>
              </a:rPr>
              <a:t>个</a:t>
            </a:r>
            <a:r>
              <a:rPr lang="en-US" altLang="zh-CN" sz="2400" dirty="0">
                <a:solidFill>
                  <a:srgbClr val="000000"/>
                </a:solidFill>
              </a:rPr>
              <a:t>Core</a:t>
            </a:r>
            <a:r>
              <a:rPr lang="zh-CN" altLang="en-US" sz="2400" dirty="0">
                <a:solidFill>
                  <a:srgbClr val="000000"/>
                </a:solidFill>
              </a:rPr>
              <a:t>和</a:t>
            </a:r>
            <a:r>
              <a:rPr lang="en-US" altLang="zh-CN" sz="2400" dirty="0">
                <a:solidFill>
                  <a:srgbClr val="000000"/>
                </a:solidFill>
              </a:rPr>
              <a:t>1</a:t>
            </a:r>
            <a:r>
              <a:rPr lang="zh-CN" altLang="en-US" sz="2400" dirty="0">
                <a:solidFill>
                  <a:srgbClr val="000000"/>
                </a:solidFill>
              </a:rPr>
              <a:t>个</a:t>
            </a:r>
            <a:r>
              <a:rPr lang="en-US" altLang="zh-CN" sz="2400" dirty="0">
                <a:solidFill>
                  <a:srgbClr val="000000"/>
                </a:solidFill>
              </a:rPr>
              <a:t>L3 Cache tag</a:t>
            </a:r>
            <a:r>
              <a:rPr lang="zh-CN" altLang="en-US" sz="2400" dirty="0">
                <a:solidFill>
                  <a:srgbClr val="000000"/>
                </a:solidFill>
              </a:rPr>
              <a:t>组成一个</a:t>
            </a:r>
            <a:r>
              <a:rPr lang="en-US" altLang="zh-CN" sz="2400" dirty="0">
                <a:solidFill>
                  <a:srgbClr val="000000"/>
                </a:solidFill>
              </a:rPr>
              <a:t>Cluster</a:t>
            </a:r>
            <a:r>
              <a:rPr lang="zh-CN" altLang="en-US" sz="2400" dirty="0">
                <a:solidFill>
                  <a:srgbClr val="000000"/>
                </a:solidFill>
              </a:rPr>
              <a:t>，</a:t>
            </a:r>
            <a:r>
              <a:rPr lang="en-US" altLang="zh-CN" sz="2400" dirty="0">
                <a:solidFill>
                  <a:srgbClr val="000000"/>
                </a:solidFill>
              </a:rPr>
              <a:t>6~8</a:t>
            </a:r>
            <a:r>
              <a:rPr lang="zh-CN" altLang="en-US" sz="2400" dirty="0">
                <a:solidFill>
                  <a:srgbClr val="000000"/>
                </a:solidFill>
              </a:rPr>
              <a:t>个</a:t>
            </a:r>
            <a:r>
              <a:rPr lang="en-US" altLang="zh-CN" sz="2400" dirty="0">
                <a:solidFill>
                  <a:srgbClr val="000000"/>
                </a:solidFill>
              </a:rPr>
              <a:t>Cluster</a:t>
            </a:r>
            <a:r>
              <a:rPr lang="zh-CN" altLang="en-US" sz="2400" dirty="0">
                <a:solidFill>
                  <a:srgbClr val="000000"/>
                </a:solidFill>
              </a:rPr>
              <a:t>组成一个</a:t>
            </a:r>
            <a:r>
              <a:rPr lang="en-US" altLang="zh-CN" sz="2400" dirty="0">
                <a:solidFill>
                  <a:srgbClr val="000000"/>
                </a:solidFill>
              </a:rPr>
              <a:t>CPU Die</a:t>
            </a:r>
            <a:r>
              <a:rPr lang="zh-CN" altLang="en-US" sz="2400" dirty="0">
                <a:solidFill>
                  <a:srgbClr val="000000"/>
                </a:solidFill>
              </a:rPr>
              <a:t>，合封后的两个</a:t>
            </a:r>
            <a:r>
              <a:rPr lang="en-US" altLang="zh-CN" sz="2400" dirty="0">
                <a:solidFill>
                  <a:srgbClr val="000000"/>
                </a:solidFill>
              </a:rPr>
              <a:t>CPU Die</a:t>
            </a:r>
            <a:r>
              <a:rPr lang="zh-CN" altLang="en-US" sz="2400" dirty="0">
                <a:solidFill>
                  <a:srgbClr val="000000"/>
                </a:solidFill>
              </a:rPr>
              <a:t>共享</a:t>
            </a:r>
            <a:r>
              <a:rPr lang="en-US" altLang="zh-CN" sz="2400" dirty="0">
                <a:solidFill>
                  <a:srgbClr val="000000"/>
                </a:solidFill>
              </a:rPr>
              <a:t>LLC</a:t>
            </a:r>
            <a:r>
              <a:rPr lang="zh-CN" altLang="en-US" sz="2400" dirty="0">
                <a:solidFill>
                  <a:srgbClr val="000000"/>
                </a:solidFill>
              </a:rPr>
              <a:t>。</a:t>
            </a:r>
            <a:endParaRPr lang="zh-CN" altLang="en-US" dirty="0"/>
          </a:p>
        </p:txBody>
      </p:sp>
    </p:spTree>
    <p:extLst>
      <p:ext uri="{BB962C8B-B14F-4D97-AF65-F5344CB8AC3E}">
        <p14:creationId xmlns:p14="http://schemas.microsoft.com/office/powerpoint/2010/main" val="331332933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芯片架构</a:t>
            </a:r>
            <a:r>
              <a:rPr lang="en-US" altLang="zh-CN" dirty="0" smtClean="0"/>
              <a:t>-</a:t>
            </a:r>
            <a:r>
              <a:rPr lang="zh-CN" altLang="en-US" dirty="0" smtClean="0"/>
              <a:t>乐高</a:t>
            </a:r>
            <a:r>
              <a:rPr lang="zh-CN" altLang="en-US" dirty="0" smtClean="0"/>
              <a:t>架构 </a:t>
            </a:r>
            <a:r>
              <a:rPr lang="en-US" altLang="zh-CN" dirty="0" smtClean="0"/>
              <a:t>(</a:t>
            </a:r>
            <a:r>
              <a:rPr lang="en-US" altLang="zh-CN" dirty="0" smtClean="0"/>
              <a:t>3) - </a:t>
            </a:r>
            <a:r>
              <a:rPr lang="zh-CN" altLang="en-US" dirty="0" smtClean="0"/>
              <a:t>可</a:t>
            </a:r>
            <a:r>
              <a:rPr lang="zh-CN" altLang="en-US" dirty="0"/>
              <a:t>支持多种封装</a:t>
            </a:r>
            <a:r>
              <a:rPr lang="zh-CN" altLang="en-US" dirty="0" smtClean="0"/>
              <a:t>形态</a:t>
            </a:r>
            <a:endParaRPr lang="zh-CN" altLang="en-US" dirty="0"/>
          </a:p>
        </p:txBody>
      </p:sp>
      <p:sp>
        <p:nvSpPr>
          <p:cNvPr id="181" name="文本框 180"/>
          <p:cNvSpPr txBox="1"/>
          <p:nvPr/>
        </p:nvSpPr>
        <p:spPr>
          <a:xfrm>
            <a:off x="902924" y="1315640"/>
            <a:ext cx="3560796" cy="400110"/>
          </a:xfrm>
          <a:prstGeom prst="rect">
            <a:avLst/>
          </a:prstGeom>
          <a:noFill/>
        </p:spPr>
        <p:txBody>
          <a:bodyPr wrap="square" rtlCol="0">
            <a:spAutoFit/>
          </a:bodyPr>
          <a:lstStyle/>
          <a:p>
            <a:pPr>
              <a:buNone/>
            </a:pPr>
            <a:r>
              <a:rPr lang="en-US" altLang="zh-CN" sz="2000" dirty="0">
                <a:latin typeface="Huawei Sans" panose="020C0503030203020204" pitchFamily="34" charset="0"/>
                <a:ea typeface="方正兰亭黑简体" panose="02000000000000000000" pitchFamily="2" charset="-122"/>
              </a:rPr>
              <a:t>Hi1620:2 CPU DIE+1 </a:t>
            </a:r>
            <a:r>
              <a:rPr lang="en-US" altLang="zh-CN" sz="2000" dirty="0" smtClean="0">
                <a:latin typeface="Huawei Sans" panose="020C0503030203020204" pitchFamily="34" charset="0"/>
                <a:ea typeface="方正兰亭黑简体" panose="02000000000000000000" pitchFamily="2" charset="-122"/>
              </a:rPr>
              <a:t>I/O </a:t>
            </a:r>
            <a:r>
              <a:rPr lang="en-US" altLang="zh-CN" sz="2000" dirty="0">
                <a:latin typeface="Huawei Sans" panose="020C0503030203020204" pitchFamily="34" charset="0"/>
                <a:ea typeface="方正兰亭黑简体" panose="02000000000000000000" pitchFamily="2" charset="-122"/>
              </a:rPr>
              <a:t>DIE </a:t>
            </a:r>
            <a:endParaRPr lang="zh-CN" altLang="en-US" sz="2000" dirty="0">
              <a:latin typeface="Huawei Sans" panose="020C0503030203020204" pitchFamily="34" charset="0"/>
              <a:ea typeface="方正兰亭黑简体" panose="02000000000000000000" pitchFamily="2" charset="-122"/>
            </a:endParaRPr>
          </a:p>
        </p:txBody>
      </p:sp>
      <p:sp>
        <p:nvSpPr>
          <p:cNvPr id="3" name="Rectangle 2"/>
          <p:cNvSpPr>
            <a:spLocks noChangeArrowheads="1"/>
          </p:cNvSpPr>
          <p:nvPr/>
        </p:nvSpPr>
        <p:spPr bwMode="auto">
          <a:xfrm>
            <a:off x="902924" y="1715750"/>
            <a:ext cx="6814086" cy="36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207911781"/>
              </p:ext>
            </p:extLst>
          </p:nvPr>
        </p:nvGraphicFramePr>
        <p:xfrm>
          <a:off x="961412" y="1877451"/>
          <a:ext cx="3348839" cy="4158000"/>
        </p:xfrm>
        <a:graphic>
          <a:graphicData uri="http://schemas.openxmlformats.org/presentationml/2006/ole">
            <mc:AlternateContent xmlns:mc="http://schemas.openxmlformats.org/markup-compatibility/2006">
              <mc:Choice xmlns:v="urn:schemas-microsoft-com:vml" Requires="v">
                <p:oleObj spid="_x0000_s1236" name="Visio" r:id="rId3" imgW="5506688" imgH="5434679" progId="Visio.Drawing.11">
                  <p:embed/>
                </p:oleObj>
              </mc:Choice>
              <mc:Fallback>
                <p:oleObj name="Visio" r:id="rId3" imgW="5506688" imgH="543467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412" y="1877451"/>
                        <a:ext cx="3348839" cy="4158000"/>
                      </a:xfrm>
                      <a:prstGeom prst="rect">
                        <a:avLst/>
                      </a:prstGeom>
                      <a:noFill/>
                    </p:spPr>
                  </p:pic>
                </p:oleObj>
              </mc:Fallback>
            </mc:AlternateContent>
          </a:graphicData>
        </a:graphic>
      </p:graphicFrame>
      <p:sp>
        <p:nvSpPr>
          <p:cNvPr id="6" name="Rectangle 4"/>
          <p:cNvSpPr>
            <a:spLocks noChangeArrowheads="1"/>
          </p:cNvSpPr>
          <p:nvPr/>
        </p:nvSpPr>
        <p:spPr bwMode="auto">
          <a:xfrm>
            <a:off x="927864" y="3317189"/>
            <a:ext cx="10028508" cy="36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081606585"/>
              </p:ext>
            </p:extLst>
          </p:nvPr>
        </p:nvGraphicFramePr>
        <p:xfrm>
          <a:off x="4863503" y="1877449"/>
          <a:ext cx="3167736" cy="4156800"/>
        </p:xfrm>
        <a:graphic>
          <a:graphicData uri="http://schemas.openxmlformats.org/presentationml/2006/ole">
            <mc:AlternateContent xmlns:mc="http://schemas.openxmlformats.org/markup-compatibility/2006">
              <mc:Choice xmlns:v="urn:schemas-microsoft-com:vml" Requires="v">
                <p:oleObj spid="_x0000_s1237" name="Visio" r:id="rId5" imgW="3814762" imgH="5434679" progId="Visio.Drawing.11">
                  <p:embed/>
                </p:oleObj>
              </mc:Choice>
              <mc:Fallback>
                <p:oleObj name="Visio" r:id="rId5" imgW="3814762" imgH="543467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3503" y="1877449"/>
                        <a:ext cx="3167736" cy="4156800"/>
                      </a:xfrm>
                      <a:prstGeom prst="rect">
                        <a:avLst/>
                      </a:prstGeom>
                      <a:noFill/>
                    </p:spPr>
                  </p:pic>
                </p:oleObj>
              </mc:Fallback>
            </mc:AlternateContent>
          </a:graphicData>
        </a:graphic>
      </p:graphicFrame>
      <p:sp>
        <p:nvSpPr>
          <p:cNvPr id="8" name="Rectangle 6"/>
          <p:cNvSpPr>
            <a:spLocks noChangeArrowheads="1"/>
          </p:cNvSpPr>
          <p:nvPr/>
        </p:nvSpPr>
        <p:spPr bwMode="auto">
          <a:xfrm>
            <a:off x="1" y="4983142"/>
            <a:ext cx="184683" cy="36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959097322"/>
              </p:ext>
            </p:extLst>
          </p:nvPr>
        </p:nvGraphicFramePr>
        <p:xfrm>
          <a:off x="7908578" y="1870707"/>
          <a:ext cx="3667325" cy="4158000"/>
        </p:xfrm>
        <a:graphic>
          <a:graphicData uri="http://schemas.openxmlformats.org/presentationml/2006/ole">
            <mc:AlternateContent xmlns:mc="http://schemas.openxmlformats.org/markup-compatibility/2006">
              <mc:Choice xmlns:v="urn:schemas-microsoft-com:vml" Requires="v">
                <p:oleObj spid="_x0000_s1238" name="Visio" r:id="rId7" imgW="3814762" imgH="5434679" progId="Visio.Drawing.11">
                  <p:embed/>
                </p:oleObj>
              </mc:Choice>
              <mc:Fallback>
                <p:oleObj name="Visio" r:id="rId7" imgW="3814762" imgH="5434679"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8578" y="1870707"/>
                        <a:ext cx="3667325" cy="4158000"/>
                      </a:xfrm>
                      <a:prstGeom prst="rect">
                        <a:avLst/>
                      </a:prstGeom>
                      <a:noFill/>
                    </p:spPr>
                  </p:pic>
                </p:oleObj>
              </mc:Fallback>
            </mc:AlternateContent>
          </a:graphicData>
        </a:graphic>
      </p:graphicFrame>
      <p:sp>
        <p:nvSpPr>
          <p:cNvPr id="128" name="文本框 127"/>
          <p:cNvSpPr txBox="1"/>
          <p:nvPr/>
        </p:nvSpPr>
        <p:spPr>
          <a:xfrm>
            <a:off x="4795697" y="1320048"/>
            <a:ext cx="3583532" cy="400110"/>
          </a:xfrm>
          <a:prstGeom prst="rect">
            <a:avLst/>
          </a:prstGeom>
          <a:noFill/>
        </p:spPr>
        <p:txBody>
          <a:bodyPr wrap="square" rtlCol="0">
            <a:spAutoFit/>
          </a:bodyPr>
          <a:lstStyle/>
          <a:p>
            <a:pPr>
              <a:buNone/>
            </a:pPr>
            <a:r>
              <a:rPr lang="en-US" altLang="zh-CN" sz="2000" dirty="0">
                <a:latin typeface="Huawei Sans" panose="020C0503030203020204" pitchFamily="34" charset="0"/>
                <a:ea typeface="方正兰亭黑简体" panose="02000000000000000000" pitchFamily="2" charset="-122"/>
              </a:rPr>
              <a:t>Hi1620s:1 CPU DIE+1 </a:t>
            </a:r>
            <a:r>
              <a:rPr lang="en-US" altLang="zh-CN" sz="2000" dirty="0" smtClean="0">
                <a:latin typeface="Huawei Sans" panose="020C0503030203020204" pitchFamily="34" charset="0"/>
                <a:ea typeface="方正兰亭黑简体" panose="02000000000000000000" pitchFamily="2" charset="-122"/>
              </a:rPr>
              <a:t>I/O </a:t>
            </a:r>
            <a:r>
              <a:rPr lang="en-US" altLang="zh-CN" sz="2000" dirty="0">
                <a:latin typeface="Huawei Sans" panose="020C0503030203020204" pitchFamily="34" charset="0"/>
                <a:ea typeface="方正兰亭黑简体" panose="02000000000000000000" pitchFamily="2" charset="-122"/>
              </a:rPr>
              <a:t>DIE </a:t>
            </a:r>
            <a:endParaRPr lang="zh-CN" altLang="en-US" sz="2000" dirty="0">
              <a:latin typeface="Huawei Sans" panose="020C0503030203020204" pitchFamily="34" charset="0"/>
              <a:ea typeface="方正兰亭黑简体" panose="02000000000000000000" pitchFamily="2" charset="-122"/>
            </a:endParaRPr>
          </a:p>
        </p:txBody>
      </p:sp>
      <p:sp>
        <p:nvSpPr>
          <p:cNvPr id="129" name="文本框 128"/>
          <p:cNvSpPr txBox="1"/>
          <p:nvPr/>
        </p:nvSpPr>
        <p:spPr>
          <a:xfrm>
            <a:off x="8711206" y="1320048"/>
            <a:ext cx="2226554" cy="400110"/>
          </a:xfrm>
          <a:prstGeom prst="rect">
            <a:avLst/>
          </a:prstGeom>
          <a:noFill/>
        </p:spPr>
        <p:txBody>
          <a:bodyPr wrap="square" rtlCol="0">
            <a:spAutoFit/>
          </a:bodyPr>
          <a:lstStyle/>
          <a:p>
            <a:pPr>
              <a:buNone/>
            </a:pPr>
            <a:r>
              <a:rPr lang="en-US" altLang="zh-CN" sz="2000" dirty="0">
                <a:latin typeface="Huawei Sans" panose="020C0503030203020204" pitchFamily="34" charset="0"/>
                <a:ea typeface="方正兰亭黑简体" panose="02000000000000000000" pitchFamily="2" charset="-122"/>
              </a:rPr>
              <a:t>Hi1601:1 </a:t>
            </a:r>
            <a:r>
              <a:rPr lang="en-US" altLang="zh-CN" sz="2000" dirty="0" smtClean="0">
                <a:latin typeface="Huawei Sans" panose="020C0503030203020204" pitchFamily="34" charset="0"/>
                <a:ea typeface="方正兰亭黑简体" panose="02000000000000000000" pitchFamily="2" charset="-122"/>
              </a:rPr>
              <a:t>I/O </a:t>
            </a:r>
            <a:r>
              <a:rPr lang="en-US" altLang="zh-CN" sz="2000" dirty="0">
                <a:latin typeface="Huawei Sans" panose="020C0503030203020204" pitchFamily="34" charset="0"/>
                <a:ea typeface="方正兰亭黑简体" panose="02000000000000000000" pitchFamily="2" charset="-122"/>
              </a:rPr>
              <a:t>DIE </a:t>
            </a:r>
            <a:endParaRPr lang="zh-CN" altLang="en-US" sz="20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340627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zh-CN" smtClean="0"/>
              <a:t>鲲鹏</a:t>
            </a:r>
            <a:r>
              <a:rPr lang="en-US" altLang="zh-CN" smtClean="0"/>
              <a:t>920</a:t>
            </a:r>
            <a:r>
              <a:rPr lang="zh-CN" altLang="zh-CN" smtClean="0"/>
              <a:t>系列芯片</a:t>
            </a:r>
            <a:r>
              <a:rPr lang="zh-CN" altLang="en-US" smtClean="0"/>
              <a:t>架构</a:t>
            </a:r>
            <a:endParaRPr lang="zh-CN" altLang="en-US" dirty="0"/>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1235460" y="1404937"/>
            <a:ext cx="4219575" cy="4048125"/>
          </a:xfrm>
          <a:prstGeom prst="rect">
            <a:avLst/>
          </a:prstGeom>
          <a:noFill/>
          <a:ln>
            <a:noFill/>
          </a:ln>
        </p:spPr>
      </p:pic>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403062"/>
            <a:ext cx="4219200" cy="4050000"/>
          </a:xfrm>
          <a:prstGeom prst="rect">
            <a:avLst/>
          </a:prstGeom>
          <a:noFill/>
          <a:ln>
            <a:noFill/>
          </a:ln>
        </p:spPr>
      </p:pic>
      <p:sp>
        <p:nvSpPr>
          <p:cNvPr id="5" name="矩形 4"/>
          <p:cNvSpPr/>
          <p:nvPr/>
        </p:nvSpPr>
        <p:spPr>
          <a:xfrm>
            <a:off x="1541708" y="5567494"/>
            <a:ext cx="3607078" cy="400110"/>
          </a:xfrm>
          <a:prstGeom prst="rect">
            <a:avLst/>
          </a:prstGeom>
        </p:spPr>
        <p:txBody>
          <a:bodyPr wrap="none">
            <a:spAutoFit/>
          </a:bodyPr>
          <a:lstStyle/>
          <a:p>
            <a:pPr marL="171450" indent="-171450" fontAlgn="t">
              <a:spcBef>
                <a:spcPct val="0"/>
              </a:spcBef>
              <a:spcAft>
                <a:spcPct val="0"/>
              </a:spcAft>
              <a:buFont typeface="Arial" panose="020B0604020202020204" pitchFamily="34" charset="0"/>
              <a:buChar char="•"/>
            </a:pPr>
            <a:r>
              <a:rPr lang="zh-CN" altLang="en-US" sz="2000" dirty="0" smtClean="0">
                <a:solidFill>
                  <a:srgbClr val="000000"/>
                </a:solidFill>
                <a:latin typeface="Huawei Sans" panose="020C0503030203020204" pitchFamily="34" charset="0"/>
                <a:ea typeface="方正兰亭黑简体" panose="02000000000000000000" pitchFamily="2" charset="-122"/>
              </a:rPr>
              <a:t>鲲鹏</a:t>
            </a:r>
            <a:r>
              <a:rPr lang="en-US" altLang="zh-CN" sz="2000" dirty="0" smtClean="0">
                <a:solidFill>
                  <a:srgbClr val="000000"/>
                </a:solidFill>
                <a:latin typeface="Huawei Sans" panose="020C0503030203020204" pitchFamily="34" charset="0"/>
                <a:ea typeface="方正兰亭黑简体" panose="02000000000000000000" pitchFamily="2" charset="-122"/>
              </a:rPr>
              <a:t>920</a:t>
            </a:r>
            <a:r>
              <a:rPr lang="zh-CN" altLang="en-US" sz="2000" dirty="0" smtClean="0">
                <a:solidFill>
                  <a:srgbClr val="000000"/>
                </a:solidFill>
                <a:latin typeface="Huawei Sans" panose="020C0503030203020204" pitchFamily="34" charset="0"/>
                <a:ea typeface="方正兰亭黑简体" panose="02000000000000000000" pitchFamily="2" charset="-122"/>
              </a:rPr>
              <a:t>处理器</a:t>
            </a:r>
            <a:r>
              <a:rPr lang="zh-CN" altLang="en-US" sz="2000" dirty="0">
                <a:solidFill>
                  <a:srgbClr val="000000"/>
                </a:solidFill>
                <a:latin typeface="Huawei Sans" panose="020C0503030203020204" pitchFamily="34" charset="0"/>
                <a:ea typeface="方正兰亭黑简体" panose="02000000000000000000" pitchFamily="2" charset="-122"/>
              </a:rPr>
              <a:t>片</a:t>
            </a:r>
            <a:r>
              <a:rPr lang="zh-CN" altLang="en-US" sz="2000" dirty="0" smtClean="0">
                <a:solidFill>
                  <a:srgbClr val="000000"/>
                </a:solidFill>
                <a:latin typeface="Huawei Sans" panose="020C0503030203020204" pitchFamily="34" charset="0"/>
                <a:ea typeface="方正兰亭黑简体" panose="02000000000000000000" pitchFamily="2" charset="-122"/>
              </a:rPr>
              <a:t>上系统组成</a:t>
            </a:r>
            <a:endParaRPr lang="zh-CN" altLang="en-US" sz="2000" dirty="0">
              <a:solidFill>
                <a:srgbClr val="000000"/>
              </a:solidFill>
              <a:latin typeface="Huawei Sans" panose="020C0503030203020204" pitchFamily="34" charset="0"/>
              <a:ea typeface="方正兰亭黑简体" panose="02000000000000000000" pitchFamily="2" charset="-122"/>
            </a:endParaRPr>
          </a:p>
        </p:txBody>
      </p:sp>
      <p:sp>
        <p:nvSpPr>
          <p:cNvPr id="6" name="矩形 5"/>
          <p:cNvSpPr/>
          <p:nvPr/>
        </p:nvSpPr>
        <p:spPr>
          <a:xfrm>
            <a:off x="6847608" y="5567494"/>
            <a:ext cx="3724096" cy="400110"/>
          </a:xfrm>
          <a:prstGeom prst="rect">
            <a:avLst/>
          </a:prstGeom>
        </p:spPr>
        <p:txBody>
          <a:bodyPr wrap="none">
            <a:spAutoFit/>
          </a:bodyPr>
          <a:lstStyle/>
          <a:p>
            <a:pPr marL="171450" indent="-171450" fontAlgn="t">
              <a:spcBef>
                <a:spcPct val="0"/>
              </a:spcBef>
              <a:spcAft>
                <a:spcPct val="0"/>
              </a:spcAft>
              <a:buFont typeface="Arial" panose="020B0604020202020204" pitchFamily="34" charset="0"/>
              <a:buChar char="•"/>
            </a:pPr>
            <a:r>
              <a:rPr lang="en-US" altLang="zh-CN" sz="20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2P</a:t>
            </a:r>
            <a:r>
              <a:rPr lang="zh-CN" altLang="zh-CN" sz="20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服务器处理器多片互联方案</a:t>
            </a:r>
            <a:endParaRPr lang="zh-CN" altLang="en-US" sz="200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3490259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鲲鹏</a:t>
            </a:r>
            <a:r>
              <a:rPr lang="en-US" altLang="zh-CN" dirty="0"/>
              <a:t>920</a:t>
            </a:r>
            <a:r>
              <a:rPr lang="zh-CN" altLang="zh-CN" dirty="0"/>
              <a:t>系列芯片</a:t>
            </a:r>
            <a:r>
              <a:rPr lang="zh-CN" altLang="en-US" dirty="0" smtClean="0"/>
              <a:t>架构 </a:t>
            </a:r>
            <a:r>
              <a:rPr lang="en-US" altLang="zh-CN" dirty="0" smtClean="0"/>
              <a:t>(2)</a:t>
            </a:r>
            <a:endParaRPr lang="zh-CN" altLang="en-US" dirty="0"/>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6637580" y="1052513"/>
            <a:ext cx="4314293" cy="5055016"/>
          </a:xfrm>
          <a:prstGeom prst="rect">
            <a:avLst/>
          </a:prstGeom>
          <a:noFill/>
          <a:ln>
            <a:noFill/>
          </a:ln>
        </p:spPr>
      </p:pic>
      <p:sp>
        <p:nvSpPr>
          <p:cNvPr id="4" name="圆角矩形 3"/>
          <p:cNvSpPr/>
          <p:nvPr/>
        </p:nvSpPr>
        <p:spPr>
          <a:xfrm>
            <a:off x="736946" y="2034342"/>
            <a:ext cx="5292588" cy="3091357"/>
          </a:xfrm>
          <a:prstGeom prst="roundRect">
            <a:avLst>
              <a:gd name="adj" fmla="val 1942"/>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108000" tIns="0" rIns="108000" bIns="0" numCol="1" anchor="ctr" anchorCtr="1" compatLnSpc="1">
            <a:prstTxWarp prst="textNoShape">
              <a:avLst/>
            </a:prstTxWarp>
          </a:bodyPr>
          <a:lstStyle/>
          <a:p>
            <a:pPr marL="378900" indent="-342900" fontAlgn="t">
              <a:lnSpc>
                <a:spcPct val="200000"/>
              </a:lnSpc>
              <a:spcAft>
                <a:spcPct val="0"/>
              </a:spcAft>
              <a:buSzPct val="60000"/>
              <a:buFont typeface="Wingdings" panose="05000000000000000000" pitchFamily="2" charset="2"/>
              <a:buChar char="l"/>
            </a:pP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4P</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服务器处理器多片互联方案示例如</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右</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图所示</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每颗芯片各提供</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2</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SCCL</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和</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1</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SICL</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。芯片之间通过片间缓存一致接口连接，片间带宽高达</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240Gbps</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a:t>
            </a:r>
          </a:p>
        </p:txBody>
      </p:sp>
    </p:spTree>
    <p:extLst>
      <p:ext uri="{BB962C8B-B14F-4D97-AF65-F5344CB8AC3E}">
        <p14:creationId xmlns:p14="http://schemas.microsoft.com/office/powerpoint/2010/main" val="42476211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鲲鹏</a:t>
            </a:r>
            <a:r>
              <a:rPr lang="en-US" altLang="zh-CN" dirty="0"/>
              <a:t>920</a:t>
            </a:r>
            <a:r>
              <a:rPr lang="zh-CN" altLang="zh-CN" dirty="0"/>
              <a:t>系列芯片</a:t>
            </a:r>
            <a:r>
              <a:rPr lang="zh-CN" altLang="en-US" dirty="0" smtClean="0"/>
              <a:t>架构 </a:t>
            </a:r>
            <a:r>
              <a:rPr lang="en-US" altLang="zh-CN" dirty="0" smtClean="0"/>
              <a:t>(3)</a:t>
            </a:r>
            <a:endParaRPr lang="zh-CN" altLang="en-US" dirty="0"/>
          </a:p>
        </p:txBody>
      </p:sp>
      <p:sp>
        <p:nvSpPr>
          <p:cNvPr id="4" name="圆角矩形 3"/>
          <p:cNvSpPr/>
          <p:nvPr/>
        </p:nvSpPr>
        <p:spPr>
          <a:xfrm>
            <a:off x="5450723" y="2092634"/>
            <a:ext cx="5292588" cy="2672731"/>
          </a:xfrm>
          <a:prstGeom prst="roundRect">
            <a:avLst>
              <a:gd name="adj" fmla="val 0"/>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108000" tIns="0" rIns="108000" bIns="0" numCol="1" anchor="t" anchorCtr="0" compatLnSpc="1">
            <a:prstTxWarp prst="textNoShape">
              <a:avLst/>
            </a:prstTxWarp>
          </a:bodyPr>
          <a:lstStyle/>
          <a:p>
            <a:pPr marL="378900" indent="-342900" fontAlgn="t">
              <a:lnSpc>
                <a:spcPct val="200000"/>
              </a:lnSpc>
              <a:spcAft>
                <a:spcPct val="0"/>
              </a:spcAft>
              <a:buSzPct val="60000"/>
              <a:buFont typeface="Wingdings" panose="05000000000000000000" pitchFamily="2" charset="2"/>
              <a:buChar char="l"/>
            </a:pP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鲲鹏</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处理器</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超级</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I/O</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集群：</a:t>
            </a:r>
            <a:endPar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742990" lvl="1" indent="-285750">
              <a:buSzPct val="60000"/>
              <a:buFont typeface="Wingdings" panose="05000000000000000000" pitchFamily="2" charset="2"/>
              <a:buChar char="p"/>
            </a:pPr>
            <a:r>
              <a:rPr lang="zh-CN" altLang="en-US" dirty="0"/>
              <a:t>网络</a:t>
            </a:r>
            <a:r>
              <a:rPr lang="en-US" altLang="zh-CN" dirty="0"/>
              <a:t>ICL</a:t>
            </a:r>
          </a:p>
          <a:p>
            <a:pPr marL="742990" lvl="1" indent="-285750">
              <a:buSzPct val="60000"/>
              <a:buFont typeface="Wingdings" panose="05000000000000000000" pitchFamily="2" charset="2"/>
              <a:buChar char="p"/>
            </a:pPr>
            <a:r>
              <a:rPr lang="en-US" altLang="zh-CN" dirty="0"/>
              <a:t>PCIe ICL</a:t>
            </a:r>
          </a:p>
          <a:p>
            <a:pPr marL="742990" lvl="1" indent="-285750">
              <a:buSzPct val="60000"/>
              <a:buFont typeface="Wingdings" panose="05000000000000000000" pitchFamily="2" charset="2"/>
              <a:buChar char="p"/>
            </a:pPr>
            <a:r>
              <a:rPr lang="en-US" altLang="zh-CN" dirty="0"/>
              <a:t>Hydra</a:t>
            </a:r>
            <a:r>
              <a:rPr lang="zh-CN" altLang="en-US" dirty="0"/>
              <a:t>接口</a:t>
            </a:r>
            <a:endParaRPr lang="en-US" altLang="zh-CN" dirty="0"/>
          </a:p>
          <a:p>
            <a:pPr marL="742990" lvl="1" indent="-285750">
              <a:buSzPct val="60000"/>
              <a:buFont typeface="Wingdings" panose="05000000000000000000" pitchFamily="2" charset="2"/>
              <a:buChar char="p"/>
            </a:pPr>
            <a:r>
              <a:rPr lang="en-US" altLang="zh-CN" dirty="0"/>
              <a:t>HAC_ICL</a:t>
            </a:r>
          </a:p>
          <a:p>
            <a:pPr marL="742990" lvl="1" indent="-285750">
              <a:buSzPct val="60000"/>
              <a:buFont typeface="Wingdings" panose="05000000000000000000" pitchFamily="2" charset="2"/>
              <a:buChar char="p"/>
            </a:pPr>
            <a:r>
              <a:rPr lang="en-US" altLang="zh-CN" dirty="0"/>
              <a:t>IO_MGMT_ICL</a:t>
            </a:r>
            <a:endParaRPr lang="zh-CN" altLang="en-US" dirty="0"/>
          </a:p>
        </p:txBody>
      </p:sp>
      <p:pic>
        <p:nvPicPr>
          <p:cNvPr id="2" name="图片 1"/>
          <p:cNvPicPr>
            <a:picLocks noChangeAspect="1"/>
          </p:cNvPicPr>
          <p:nvPr/>
        </p:nvPicPr>
        <p:blipFill>
          <a:blip r:embed="rId2"/>
          <a:stretch>
            <a:fillRect/>
          </a:stretch>
        </p:blipFill>
        <p:spPr>
          <a:xfrm>
            <a:off x="1433235" y="1052513"/>
            <a:ext cx="3462208" cy="5071115"/>
          </a:xfrm>
          <a:prstGeom prst="rect">
            <a:avLst/>
          </a:prstGeom>
        </p:spPr>
      </p:pic>
    </p:spTree>
    <p:extLst>
      <p:ext uri="{BB962C8B-B14F-4D97-AF65-F5344CB8AC3E}">
        <p14:creationId xmlns:p14="http://schemas.microsoft.com/office/powerpoint/2010/main" val="2749457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bwMode="auto">
          <a:xfrm rot="224822">
            <a:off x="7663772" y="4733398"/>
            <a:ext cx="592676" cy="978958"/>
          </a:xfrm>
          <a:custGeom>
            <a:avLst/>
            <a:gdLst>
              <a:gd name="connsiteX0" fmla="*/ 1019305 w 1076455"/>
              <a:gd name="connsiteY0" fmla="*/ 1562100 h 1562100"/>
              <a:gd name="connsiteX1" fmla="*/ 130 w 1076455"/>
              <a:gd name="connsiteY1" fmla="*/ 809625 h 1562100"/>
              <a:gd name="connsiteX2" fmla="*/ 1076455 w 1076455"/>
              <a:gd name="connsiteY2" fmla="*/ 0 h 1562100"/>
            </a:gdLst>
            <a:ahLst/>
            <a:cxnLst>
              <a:cxn ang="0">
                <a:pos x="connsiteX0" y="connsiteY0"/>
              </a:cxn>
              <a:cxn ang="0">
                <a:pos x="connsiteX1" y="connsiteY1"/>
              </a:cxn>
              <a:cxn ang="0">
                <a:pos x="connsiteX2" y="connsiteY2"/>
              </a:cxn>
            </a:cxnLst>
            <a:rect l="l" t="t" r="r" b="b"/>
            <a:pathLst>
              <a:path w="1076455" h="1562100">
                <a:moveTo>
                  <a:pt x="1019305" y="1562100"/>
                </a:moveTo>
                <a:cubicBezTo>
                  <a:pt x="504955" y="1316037"/>
                  <a:pt x="-9395" y="1069975"/>
                  <a:pt x="130" y="809625"/>
                </a:cubicBezTo>
                <a:cubicBezTo>
                  <a:pt x="9655" y="549275"/>
                  <a:pt x="943105" y="136525"/>
                  <a:pt x="1076455" y="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latin typeface="Huawei Sans" panose="020C0503030203020204" pitchFamily="34" charset="0"/>
              <a:ea typeface="方正兰亭黑简体" panose="02000000000000000000" pitchFamily="2" charset="-122"/>
            </a:endParaRPr>
          </a:p>
        </p:txBody>
      </p:sp>
      <p:sp>
        <p:nvSpPr>
          <p:cNvPr id="181" name="文本框 180"/>
          <p:cNvSpPr txBox="1"/>
          <p:nvPr/>
        </p:nvSpPr>
        <p:spPr>
          <a:xfrm>
            <a:off x="731838" y="1052513"/>
            <a:ext cx="4990405" cy="752498"/>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en-US" altLang="zh-CN" sz="1600" dirty="0">
                <a:solidFill>
                  <a:srgbClr val="000000"/>
                </a:solidFill>
                <a:latin typeface="Huawei Sans" panose="020C0503030203020204" pitchFamily="34" charset="0"/>
                <a:ea typeface="方正兰亭黑简体" panose="02000000000000000000" pitchFamily="2" charset="-122"/>
              </a:rPr>
              <a:t>Share Cache</a:t>
            </a:r>
            <a:r>
              <a:rPr lang="zh-CN" altLang="en-US" sz="1600" dirty="0">
                <a:solidFill>
                  <a:srgbClr val="000000"/>
                </a:solidFill>
                <a:latin typeface="Huawei Sans" panose="020C0503030203020204" pitchFamily="34" charset="0"/>
                <a:ea typeface="方正兰亭黑简体" panose="02000000000000000000" pitchFamily="2" charset="-122"/>
              </a:rPr>
              <a:t>：对所有的</a:t>
            </a:r>
            <a:r>
              <a:rPr lang="en-US" altLang="zh-CN" sz="1600" dirty="0">
                <a:solidFill>
                  <a:srgbClr val="000000"/>
                </a:solidFill>
                <a:latin typeface="Huawei Sans" panose="020C0503030203020204" pitchFamily="34" charset="0"/>
                <a:ea typeface="方正兰亭黑简体" panose="02000000000000000000" pitchFamily="2" charset="-122"/>
              </a:rPr>
              <a:t>L2</a:t>
            </a:r>
            <a:r>
              <a:rPr lang="zh-CN" altLang="en-US" sz="1600" dirty="0">
                <a:solidFill>
                  <a:srgbClr val="000000"/>
                </a:solidFill>
                <a:latin typeface="Huawei Sans" panose="020C0503030203020204" pitchFamily="34" charset="0"/>
                <a:ea typeface="方正兰亭黑简体" panose="02000000000000000000" pitchFamily="2" charset="-122"/>
              </a:rPr>
              <a:t>来说</a:t>
            </a:r>
            <a:r>
              <a:rPr lang="en-US" altLang="zh-CN" sz="1600" dirty="0">
                <a:solidFill>
                  <a:srgbClr val="000000"/>
                </a:solidFill>
                <a:latin typeface="Huawei Sans" panose="020C0503030203020204" pitchFamily="34" charset="0"/>
                <a:ea typeface="方正兰亭黑简体" panose="02000000000000000000" pitchFamily="2" charset="-122"/>
              </a:rPr>
              <a:t>L3 cache</a:t>
            </a:r>
            <a:r>
              <a:rPr lang="zh-CN" altLang="en-US" sz="1600" dirty="0">
                <a:solidFill>
                  <a:srgbClr val="000000"/>
                </a:solidFill>
                <a:latin typeface="Huawei Sans" panose="020C0503030203020204" pitchFamily="34" charset="0"/>
                <a:ea typeface="方正兰亭黑简体" panose="02000000000000000000" pitchFamily="2" charset="-122"/>
              </a:rPr>
              <a:t>是共享的，一个进程可以使用整个</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的容量</a:t>
            </a:r>
          </a:p>
        </p:txBody>
      </p:sp>
      <p:sp>
        <p:nvSpPr>
          <p:cNvPr id="3" name="矩形 2"/>
          <p:cNvSpPr/>
          <p:nvPr/>
        </p:nvSpPr>
        <p:spPr bwMode="auto">
          <a:xfrm>
            <a:off x="968098" y="2136724"/>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22" name="矩形 121"/>
          <p:cNvSpPr/>
          <p:nvPr/>
        </p:nvSpPr>
        <p:spPr bwMode="auto">
          <a:xfrm>
            <a:off x="1615630" y="2136723"/>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28" name="矩形 127"/>
          <p:cNvSpPr/>
          <p:nvPr/>
        </p:nvSpPr>
        <p:spPr bwMode="auto">
          <a:xfrm>
            <a:off x="2339038" y="2136723"/>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29" name="矩形 128"/>
          <p:cNvSpPr/>
          <p:nvPr/>
        </p:nvSpPr>
        <p:spPr bwMode="auto">
          <a:xfrm>
            <a:off x="2986569" y="2136723"/>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sz="1799" dirty="0">
                <a:solidFill>
                  <a:srgbClr val="000000"/>
                </a:solidFill>
                <a:latin typeface="Huawei Sans" panose="020C0503030203020204" pitchFamily="34" charset="0"/>
                <a:ea typeface="方正兰亭黑简体" panose="02000000000000000000" pitchFamily="2" charset="-122"/>
              </a:rPr>
              <a:t>…</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31" name="矩形 130"/>
          <p:cNvSpPr/>
          <p:nvPr/>
        </p:nvSpPr>
        <p:spPr bwMode="auto">
          <a:xfrm>
            <a:off x="3719804" y="2136722"/>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34" name="矩形 133"/>
          <p:cNvSpPr/>
          <p:nvPr/>
        </p:nvSpPr>
        <p:spPr bwMode="auto">
          <a:xfrm>
            <a:off x="4367335" y="2136721"/>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36" name="矩形 135"/>
          <p:cNvSpPr/>
          <p:nvPr/>
        </p:nvSpPr>
        <p:spPr bwMode="auto">
          <a:xfrm>
            <a:off x="5014866" y="2136720"/>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65" name="矩形 164"/>
          <p:cNvSpPr/>
          <p:nvPr/>
        </p:nvSpPr>
        <p:spPr bwMode="auto">
          <a:xfrm>
            <a:off x="968098" y="2655654"/>
            <a:ext cx="453241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66" name="文本框 165"/>
          <p:cNvSpPr txBox="1"/>
          <p:nvPr/>
        </p:nvSpPr>
        <p:spPr>
          <a:xfrm>
            <a:off x="724023" y="3236278"/>
            <a:ext cx="4990405" cy="1269076"/>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en-US" altLang="zh-CN" sz="1600" dirty="0">
                <a:solidFill>
                  <a:srgbClr val="000000"/>
                </a:solidFill>
                <a:latin typeface="Huawei Sans" panose="020C0503030203020204" pitchFamily="34" charset="0"/>
                <a:ea typeface="方正兰亭黑简体" panose="02000000000000000000" pitchFamily="2" charset="-122"/>
              </a:rPr>
              <a:t>Private Cache</a:t>
            </a:r>
            <a:r>
              <a:rPr lang="zh-CN" altLang="en-US" sz="1600" dirty="0">
                <a:solidFill>
                  <a:srgbClr val="000000"/>
                </a:solidFill>
                <a:latin typeface="Huawei Sans" panose="020C0503030203020204" pitchFamily="34" charset="0"/>
                <a:ea typeface="方正兰亭黑简体" panose="02000000000000000000" pitchFamily="2" charset="-122"/>
              </a:rPr>
              <a:t>：有</a:t>
            </a:r>
            <a:r>
              <a:rPr lang="en-US" altLang="zh-CN" sz="1600" dirty="0">
                <a:solidFill>
                  <a:srgbClr val="000000"/>
                </a:solidFill>
                <a:latin typeface="Huawei Sans" panose="020C0503030203020204" pitchFamily="34" charset="0"/>
                <a:ea typeface="方正兰亭黑简体" panose="02000000000000000000" pitchFamily="2" charset="-122"/>
              </a:rPr>
              <a:t>N</a:t>
            </a:r>
            <a:r>
              <a:rPr lang="zh-CN" altLang="en-US" sz="1600" dirty="0">
                <a:solidFill>
                  <a:srgbClr val="000000"/>
                </a:solidFill>
                <a:latin typeface="Huawei Sans" panose="020C0503030203020204" pitchFamily="34" charset="0"/>
                <a:ea typeface="方正兰亭黑简体" panose="02000000000000000000" pitchFamily="2" charset="-122"/>
              </a:rPr>
              <a:t>个</a:t>
            </a:r>
            <a:r>
              <a:rPr lang="en-US" altLang="zh-CN" sz="1600" dirty="0">
                <a:solidFill>
                  <a:srgbClr val="000000"/>
                </a:solidFill>
                <a:latin typeface="Huawei Sans" panose="020C0503030203020204" pitchFamily="34" charset="0"/>
                <a:ea typeface="方正兰亭黑简体" panose="02000000000000000000" pitchFamily="2" charset="-122"/>
              </a:rPr>
              <a:t>Private</a:t>
            </a:r>
            <a:r>
              <a:rPr lang="zh-CN" altLang="en-US" sz="1600" dirty="0">
                <a:solidFill>
                  <a:srgbClr val="000000"/>
                </a:solidFill>
                <a:latin typeface="Huawei Sans" panose="020C0503030203020204" pitchFamily="34" charset="0"/>
                <a:ea typeface="方正兰亭黑简体" panose="02000000000000000000" pitchFamily="2" charset="-122"/>
              </a:rPr>
              <a:t>的</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，每个</a:t>
            </a:r>
            <a:r>
              <a:rPr lang="en-US" altLang="zh-CN" sz="1600" dirty="0">
                <a:solidFill>
                  <a:srgbClr val="000000"/>
                </a:solidFill>
                <a:latin typeface="Huawei Sans" panose="020C0503030203020204" pitchFamily="34" charset="0"/>
                <a:ea typeface="方正兰亭黑简体" panose="02000000000000000000" pitchFamily="2" charset="-122"/>
              </a:rPr>
              <a:t>Private L3</a:t>
            </a:r>
            <a:r>
              <a:rPr lang="zh-CN" altLang="en-US" sz="1600" dirty="0">
                <a:solidFill>
                  <a:srgbClr val="000000"/>
                </a:solidFill>
                <a:latin typeface="Huawei Sans" panose="020C0503030203020204" pitchFamily="34" charset="0"/>
                <a:ea typeface="方正兰亭黑简体" panose="02000000000000000000" pitchFamily="2" charset="-122"/>
              </a:rPr>
              <a:t>只缓存对应的</a:t>
            </a:r>
            <a:r>
              <a:rPr lang="en-US" altLang="zh-CN" sz="1600" dirty="0">
                <a:solidFill>
                  <a:srgbClr val="000000"/>
                </a:solidFill>
                <a:latin typeface="Huawei Sans" panose="020C0503030203020204" pitchFamily="34" charset="0"/>
                <a:ea typeface="方正兰亭黑简体" panose="02000000000000000000" pitchFamily="2" charset="-122"/>
              </a:rPr>
              <a:t>L2</a:t>
            </a:r>
            <a:r>
              <a:rPr lang="zh-CN" altLang="en-US" sz="1600" dirty="0">
                <a:solidFill>
                  <a:srgbClr val="000000"/>
                </a:solidFill>
                <a:latin typeface="Huawei Sans" panose="020C0503030203020204" pitchFamily="34" charset="0"/>
                <a:ea typeface="方正兰亭黑简体" panose="02000000000000000000" pitchFamily="2" charset="-122"/>
              </a:rPr>
              <a:t>的数据。即一个进程只能使用对应的部分</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的容量，无法使用全部</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的容量，</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和</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之间不通信</a:t>
            </a:r>
          </a:p>
        </p:txBody>
      </p:sp>
      <p:sp>
        <p:nvSpPr>
          <p:cNvPr id="167" name="矩形 166"/>
          <p:cNvSpPr/>
          <p:nvPr/>
        </p:nvSpPr>
        <p:spPr bwMode="auto">
          <a:xfrm>
            <a:off x="967258" y="4795915"/>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78" name="矩形 177"/>
          <p:cNvSpPr/>
          <p:nvPr/>
        </p:nvSpPr>
        <p:spPr bwMode="auto">
          <a:xfrm>
            <a:off x="1614790" y="4795914"/>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79" name="矩形 178"/>
          <p:cNvSpPr/>
          <p:nvPr/>
        </p:nvSpPr>
        <p:spPr bwMode="auto">
          <a:xfrm>
            <a:off x="2338198" y="4795914"/>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2" name="矩形 181"/>
          <p:cNvSpPr/>
          <p:nvPr/>
        </p:nvSpPr>
        <p:spPr bwMode="auto">
          <a:xfrm>
            <a:off x="2985729" y="4795914"/>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sz="1799" dirty="0">
                <a:solidFill>
                  <a:srgbClr val="000000"/>
                </a:solidFill>
                <a:latin typeface="Huawei Sans" panose="020C0503030203020204" pitchFamily="34" charset="0"/>
                <a:ea typeface="方正兰亭黑简体" panose="02000000000000000000" pitchFamily="2" charset="-122"/>
              </a:rPr>
              <a:t>…</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3" name="矩形 182"/>
          <p:cNvSpPr/>
          <p:nvPr/>
        </p:nvSpPr>
        <p:spPr bwMode="auto">
          <a:xfrm>
            <a:off x="3718964" y="4795913"/>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4" name="矩形 183"/>
          <p:cNvSpPr/>
          <p:nvPr/>
        </p:nvSpPr>
        <p:spPr bwMode="auto">
          <a:xfrm>
            <a:off x="4366495" y="4795912"/>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5" name="矩形 184"/>
          <p:cNvSpPr/>
          <p:nvPr/>
        </p:nvSpPr>
        <p:spPr bwMode="auto">
          <a:xfrm>
            <a:off x="5014026" y="4795911"/>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6" name="矩形 185"/>
          <p:cNvSpPr/>
          <p:nvPr/>
        </p:nvSpPr>
        <p:spPr bwMode="auto">
          <a:xfrm>
            <a:off x="941796" y="5315475"/>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87" name="矩形 186"/>
          <p:cNvSpPr/>
          <p:nvPr/>
        </p:nvSpPr>
        <p:spPr bwMode="auto">
          <a:xfrm>
            <a:off x="2341304" y="5315475"/>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88" name="矩形 187"/>
          <p:cNvSpPr/>
          <p:nvPr/>
        </p:nvSpPr>
        <p:spPr bwMode="auto">
          <a:xfrm>
            <a:off x="3683677" y="5311613"/>
            <a:ext cx="562132"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sz="1799" dirty="0">
                <a:solidFill>
                  <a:srgbClr val="FFFFFF"/>
                </a:solidFill>
                <a:latin typeface="Huawei Sans" panose="020C0503030203020204" pitchFamily="34" charset="0"/>
                <a:ea typeface="方正兰亭黑简体" panose="02000000000000000000" pitchFamily="2" charset="-122"/>
              </a:rPr>
              <a:t>…</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89" name="矩形 188"/>
          <p:cNvSpPr/>
          <p:nvPr/>
        </p:nvSpPr>
        <p:spPr bwMode="auto">
          <a:xfrm>
            <a:off x="4341033" y="5325215"/>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90" name="文本框 189"/>
          <p:cNvSpPr txBox="1"/>
          <p:nvPr/>
        </p:nvSpPr>
        <p:spPr>
          <a:xfrm>
            <a:off x="6001934" y="1041863"/>
            <a:ext cx="5442561" cy="1388396"/>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en-US"/>
            </a:defPPr>
            <a:lvl1pPr marL="342748" indent="-342748" fontAlgn="t">
              <a:spcBef>
                <a:spcPct val="20000"/>
              </a:spcBef>
              <a:spcAft>
                <a:spcPct val="0"/>
              </a:spcAft>
              <a:buClrTx/>
              <a:buSzPct val="80000"/>
              <a:buFont typeface="Wingdings" panose="05000000000000000000" pitchFamily="2" charset="2"/>
              <a:buChar char="p"/>
              <a:defRPr kern="0">
                <a:solidFill>
                  <a:srgbClr val="000000"/>
                </a:solidFill>
                <a:latin typeface="Huawei Sans" panose="020C0503030203020204" pitchFamily="34" charset="0"/>
                <a:ea typeface="方正兰亭黑简体" panose="02000000000000000000" pitchFamily="2" charset="-122"/>
                <a:cs typeface="Arial" pitchFamily="34" charset="0"/>
              </a:defRPr>
            </a:lvl1pPr>
          </a:lstStyle>
          <a:p>
            <a:pPr>
              <a:buSzPct val="60000"/>
              <a:buFont typeface="Wingdings" panose="05000000000000000000" pitchFamily="2" charset="2"/>
              <a:buChar char="l"/>
            </a:pPr>
            <a:r>
              <a:rPr lang="en-US" altLang="zh-CN" sz="1600" dirty="0"/>
              <a:t>Partitioned Cache</a:t>
            </a:r>
            <a:r>
              <a:rPr lang="zh-CN" altLang="en-US" sz="1600" dirty="0"/>
              <a:t>：与</a:t>
            </a:r>
            <a:r>
              <a:rPr lang="en-US" altLang="zh-CN" sz="1600" dirty="0"/>
              <a:t>Private</a:t>
            </a:r>
            <a:r>
              <a:rPr lang="zh-CN" altLang="en-US" sz="1600" dirty="0"/>
              <a:t>相同的是，一个进程只能使用对应的部分</a:t>
            </a:r>
            <a:r>
              <a:rPr lang="en-US" altLang="zh-CN" sz="1600" dirty="0"/>
              <a:t>L3</a:t>
            </a:r>
            <a:r>
              <a:rPr lang="zh-CN" altLang="en-US" sz="1600" dirty="0"/>
              <a:t>容量；与</a:t>
            </a:r>
            <a:r>
              <a:rPr lang="en-US" altLang="zh-CN" sz="1600" dirty="0"/>
              <a:t>Private</a:t>
            </a:r>
            <a:r>
              <a:rPr lang="zh-CN" altLang="en-US" sz="1600" dirty="0"/>
              <a:t>不同的是，</a:t>
            </a:r>
            <a:r>
              <a:rPr lang="en-US" altLang="zh-CN" sz="1600" dirty="0"/>
              <a:t>L3</a:t>
            </a:r>
            <a:r>
              <a:rPr lang="zh-CN" altLang="en-US" sz="1600" dirty="0"/>
              <a:t>细分为一个</a:t>
            </a:r>
            <a:r>
              <a:rPr lang="en-US" altLang="zh-CN" sz="1600" dirty="0"/>
              <a:t>Home</a:t>
            </a:r>
            <a:r>
              <a:rPr lang="zh-CN" altLang="en-US" sz="1600" dirty="0"/>
              <a:t>的</a:t>
            </a:r>
            <a:r>
              <a:rPr lang="en-US" altLang="zh-CN" sz="1600" dirty="0"/>
              <a:t>L3</a:t>
            </a:r>
            <a:r>
              <a:rPr lang="zh-CN" altLang="en-US" sz="1600" dirty="0"/>
              <a:t>和</a:t>
            </a:r>
            <a:r>
              <a:rPr lang="en-US" altLang="zh-CN" sz="1600" dirty="0"/>
              <a:t>N</a:t>
            </a:r>
            <a:r>
              <a:rPr lang="zh-CN" altLang="en-US" sz="1600" dirty="0"/>
              <a:t>个</a:t>
            </a:r>
            <a:r>
              <a:rPr lang="en-US" altLang="zh-CN" sz="1600" dirty="0"/>
              <a:t>Remote</a:t>
            </a:r>
            <a:r>
              <a:rPr lang="zh-CN" altLang="en-US" sz="1600" dirty="0"/>
              <a:t>的</a:t>
            </a:r>
            <a:r>
              <a:rPr lang="en-US" altLang="zh-CN" sz="1600" dirty="0"/>
              <a:t>L3</a:t>
            </a:r>
            <a:r>
              <a:rPr lang="zh-CN" altLang="en-US" sz="1600" dirty="0"/>
              <a:t>，</a:t>
            </a:r>
            <a:r>
              <a:rPr lang="en-US" altLang="zh-CN" sz="1600" dirty="0"/>
              <a:t>Home</a:t>
            </a:r>
            <a:r>
              <a:rPr lang="zh-CN" altLang="en-US" sz="1600" dirty="0"/>
              <a:t>的</a:t>
            </a:r>
            <a:r>
              <a:rPr lang="en-US" altLang="zh-CN" sz="1600" dirty="0"/>
              <a:t>L3</a:t>
            </a:r>
            <a:r>
              <a:rPr lang="zh-CN" altLang="en-US" sz="1600" dirty="0"/>
              <a:t>类似</a:t>
            </a:r>
            <a:r>
              <a:rPr lang="en-US" altLang="zh-CN" sz="1600" dirty="0"/>
              <a:t>L4</a:t>
            </a:r>
            <a:r>
              <a:rPr lang="zh-CN" altLang="en-US" sz="1600" dirty="0"/>
              <a:t>，所以</a:t>
            </a:r>
            <a:r>
              <a:rPr lang="en-US" altLang="zh-CN" sz="1600" dirty="0"/>
              <a:t>L3</a:t>
            </a:r>
            <a:r>
              <a:rPr lang="zh-CN" altLang="en-US" sz="1600" dirty="0"/>
              <a:t>和</a:t>
            </a:r>
            <a:r>
              <a:rPr lang="en-US" altLang="zh-CN" sz="1600" dirty="0"/>
              <a:t>L3</a:t>
            </a:r>
            <a:r>
              <a:rPr lang="zh-CN" altLang="en-US" sz="1600" dirty="0"/>
              <a:t>之间会通信，由</a:t>
            </a:r>
            <a:r>
              <a:rPr lang="en-US" altLang="zh-CN" sz="1600" dirty="0"/>
              <a:t>Home</a:t>
            </a:r>
            <a:r>
              <a:rPr lang="zh-CN" altLang="en-US" sz="1600" dirty="0"/>
              <a:t>的</a:t>
            </a:r>
            <a:r>
              <a:rPr lang="en-US" altLang="zh-CN" sz="1600" dirty="0"/>
              <a:t>L3</a:t>
            </a:r>
            <a:r>
              <a:rPr lang="zh-CN" altLang="en-US" sz="1600" dirty="0"/>
              <a:t>来维护多个</a:t>
            </a:r>
            <a:r>
              <a:rPr lang="en-US" altLang="zh-CN" sz="1600" dirty="0"/>
              <a:t>Partitioned L3</a:t>
            </a:r>
            <a:r>
              <a:rPr lang="zh-CN" altLang="en-US" sz="1600" dirty="0"/>
              <a:t>之间的一致性</a:t>
            </a:r>
          </a:p>
        </p:txBody>
      </p:sp>
      <p:sp>
        <p:nvSpPr>
          <p:cNvPr id="191" name="矩形 190"/>
          <p:cNvSpPr/>
          <p:nvPr/>
        </p:nvSpPr>
        <p:spPr bwMode="auto">
          <a:xfrm>
            <a:off x="6556791" y="2574351"/>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2" name="矩形 191"/>
          <p:cNvSpPr/>
          <p:nvPr/>
        </p:nvSpPr>
        <p:spPr bwMode="auto">
          <a:xfrm>
            <a:off x="7204323" y="2574350"/>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3" name="矩形 192"/>
          <p:cNvSpPr/>
          <p:nvPr/>
        </p:nvSpPr>
        <p:spPr bwMode="auto">
          <a:xfrm>
            <a:off x="7927731" y="2574350"/>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4" name="矩形 193"/>
          <p:cNvSpPr/>
          <p:nvPr/>
        </p:nvSpPr>
        <p:spPr bwMode="auto">
          <a:xfrm>
            <a:off x="8575263" y="2574350"/>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sz="1799" dirty="0">
                <a:solidFill>
                  <a:srgbClr val="000000"/>
                </a:solidFill>
                <a:latin typeface="Huawei Sans" panose="020C0503030203020204" pitchFamily="34" charset="0"/>
                <a:ea typeface="方正兰亭黑简体" panose="02000000000000000000" pitchFamily="2" charset="-122"/>
              </a:rPr>
              <a:t>…</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5" name="矩形 194"/>
          <p:cNvSpPr/>
          <p:nvPr/>
        </p:nvSpPr>
        <p:spPr bwMode="auto">
          <a:xfrm>
            <a:off x="9308497" y="2574349"/>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6" name="矩形 195"/>
          <p:cNvSpPr/>
          <p:nvPr/>
        </p:nvSpPr>
        <p:spPr bwMode="auto">
          <a:xfrm>
            <a:off x="9956028" y="2574348"/>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7" name="矩形 196"/>
          <p:cNvSpPr/>
          <p:nvPr/>
        </p:nvSpPr>
        <p:spPr bwMode="auto">
          <a:xfrm>
            <a:off x="10603559" y="2574347"/>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8" name="矩形 197"/>
          <p:cNvSpPr/>
          <p:nvPr/>
        </p:nvSpPr>
        <p:spPr bwMode="auto">
          <a:xfrm>
            <a:off x="6490133" y="3104881"/>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600" dirty="0">
                <a:solidFill>
                  <a:srgbClr val="FFFFFF"/>
                </a:solidFill>
                <a:latin typeface="Huawei Sans" panose="020C0503030203020204" pitchFamily="34" charset="0"/>
                <a:ea typeface="方正兰亭黑简体" panose="02000000000000000000" pitchFamily="2" charset="-122"/>
              </a:rPr>
              <a:t>Remote L3</a:t>
            </a:r>
            <a:endParaRPr lang="en-US" sz="1600" dirty="0">
              <a:solidFill>
                <a:srgbClr val="FFFFFF"/>
              </a:solidFill>
              <a:latin typeface="Huawei Sans" panose="020C0503030203020204" pitchFamily="34" charset="0"/>
              <a:ea typeface="方正兰亭黑简体" panose="02000000000000000000" pitchFamily="2" charset="-122"/>
            </a:endParaRPr>
          </a:p>
        </p:txBody>
      </p:sp>
      <p:sp>
        <p:nvSpPr>
          <p:cNvPr id="199" name="矩形 198"/>
          <p:cNvSpPr/>
          <p:nvPr/>
        </p:nvSpPr>
        <p:spPr bwMode="auto">
          <a:xfrm>
            <a:off x="7889641" y="3104881"/>
            <a:ext cx="1247149"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fontAlgn="t">
              <a:spcBef>
                <a:spcPct val="0"/>
              </a:spcBef>
              <a:spcAft>
                <a:spcPct val="0"/>
              </a:spcAft>
            </a:pPr>
            <a:r>
              <a:rPr lang="en-US" altLang="zh-CN" sz="1600" dirty="0">
                <a:solidFill>
                  <a:srgbClr val="FFFFFF"/>
                </a:solidFill>
                <a:latin typeface="Huawei Sans" panose="020C0503030203020204" pitchFamily="34" charset="0"/>
                <a:ea typeface="方正兰亭黑简体" panose="02000000000000000000" pitchFamily="2" charset="-122"/>
              </a:rPr>
              <a:t>Remote L3</a:t>
            </a:r>
            <a:endParaRPr lang="en-US" sz="1600" dirty="0">
              <a:solidFill>
                <a:srgbClr val="FFFFFF"/>
              </a:solidFill>
              <a:latin typeface="Huawei Sans" panose="020C0503030203020204" pitchFamily="34" charset="0"/>
              <a:ea typeface="方正兰亭黑简体" panose="02000000000000000000" pitchFamily="2" charset="-122"/>
            </a:endParaRPr>
          </a:p>
        </p:txBody>
      </p:sp>
      <p:sp>
        <p:nvSpPr>
          <p:cNvPr id="200" name="矩形 199"/>
          <p:cNvSpPr/>
          <p:nvPr/>
        </p:nvSpPr>
        <p:spPr bwMode="auto">
          <a:xfrm>
            <a:off x="9232014" y="3101019"/>
            <a:ext cx="562132"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sz="1799" dirty="0">
                <a:solidFill>
                  <a:srgbClr val="FFFFFF"/>
                </a:solidFill>
                <a:latin typeface="Huawei Sans" panose="020C0503030203020204" pitchFamily="34" charset="0"/>
                <a:ea typeface="方正兰亭黑简体" panose="02000000000000000000" pitchFamily="2" charset="-122"/>
              </a:rPr>
              <a:t>…</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201" name="矩形 200"/>
          <p:cNvSpPr/>
          <p:nvPr/>
        </p:nvSpPr>
        <p:spPr bwMode="auto">
          <a:xfrm>
            <a:off x="9889370" y="3114620"/>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600" dirty="0">
                <a:solidFill>
                  <a:srgbClr val="FFFFFF"/>
                </a:solidFill>
                <a:latin typeface="Huawei Sans" panose="020C0503030203020204" pitchFamily="34" charset="0"/>
                <a:ea typeface="方正兰亭黑简体" panose="02000000000000000000" pitchFamily="2" charset="-122"/>
              </a:rPr>
              <a:t>Home L3</a:t>
            </a:r>
            <a:endParaRPr lang="en-US" sz="1600" dirty="0">
              <a:solidFill>
                <a:srgbClr val="FFFFFF"/>
              </a:solidFill>
              <a:latin typeface="Huawei Sans" panose="020C0503030203020204" pitchFamily="34" charset="0"/>
              <a:ea typeface="方正兰亭黑简体" panose="02000000000000000000" pitchFamily="2" charset="-122"/>
            </a:endParaRPr>
          </a:p>
        </p:txBody>
      </p:sp>
      <p:sp>
        <p:nvSpPr>
          <p:cNvPr id="202" name="文本框 201"/>
          <p:cNvSpPr txBox="1"/>
          <p:nvPr/>
        </p:nvSpPr>
        <p:spPr>
          <a:xfrm>
            <a:off x="6041132" y="3758813"/>
            <a:ext cx="5364163" cy="639589"/>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en-US" altLang="zh-CN" sz="1600" dirty="0">
                <a:solidFill>
                  <a:srgbClr val="000000"/>
                </a:solidFill>
                <a:latin typeface="Huawei Sans" panose="020C0503030203020204" pitchFamily="34" charset="0"/>
                <a:ea typeface="方正兰亭黑简体" panose="02000000000000000000" pitchFamily="2" charset="-122"/>
              </a:rPr>
              <a:t>Non-inclusive L3</a:t>
            </a:r>
            <a:r>
              <a:rPr lang="zh-CN" altLang="en-US" sz="1600" dirty="0">
                <a:solidFill>
                  <a:srgbClr val="000000"/>
                </a:solidFill>
                <a:latin typeface="Huawei Sans" panose="020C0503030203020204" pitchFamily="34" charset="0"/>
                <a:ea typeface="方正兰亭黑简体" panose="02000000000000000000" pitchFamily="2" charset="-122"/>
              </a:rPr>
              <a:t>：</a:t>
            </a:r>
            <a:r>
              <a:rPr lang="zh-CN" altLang="en-US" sz="1600" dirty="0" smtClean="0">
                <a:solidFill>
                  <a:srgbClr val="000000"/>
                </a:solidFill>
                <a:latin typeface="Huawei Sans" panose="020C0503030203020204" pitchFamily="34" charset="0"/>
                <a:ea typeface="方正兰亭黑简体" panose="02000000000000000000" pitchFamily="2" charset="-122"/>
              </a:rPr>
              <a:t>支持</a:t>
            </a:r>
            <a:r>
              <a:rPr lang="en-US" altLang="zh-CN" sz="1600" dirty="0" smtClean="0">
                <a:solidFill>
                  <a:srgbClr val="000000"/>
                </a:solidFill>
                <a:latin typeface="Huawei Sans" panose="020C0503030203020204" pitchFamily="34" charset="0"/>
                <a:ea typeface="方正兰亭黑简体" panose="02000000000000000000" pitchFamily="2" charset="-122"/>
              </a:rPr>
              <a:t>Non-inclusive</a:t>
            </a:r>
            <a:r>
              <a:rPr lang="zh-CN" altLang="en-US" sz="1600" dirty="0">
                <a:solidFill>
                  <a:srgbClr val="000000"/>
                </a:solidFill>
                <a:latin typeface="Huawei Sans" panose="020C0503030203020204" pitchFamily="34" charset="0"/>
                <a:ea typeface="方正兰亭黑简体" panose="02000000000000000000" pitchFamily="2" charset="-122"/>
              </a:rPr>
              <a:t>模式，</a:t>
            </a:r>
            <a:r>
              <a:rPr lang="en-US" altLang="zh-CN" sz="1600" dirty="0">
                <a:solidFill>
                  <a:srgbClr val="000000"/>
                </a:solidFill>
                <a:latin typeface="Huawei Sans" panose="020C0503030203020204" pitchFamily="34" charset="0"/>
                <a:ea typeface="方正兰亭黑简体" panose="02000000000000000000" pitchFamily="2" charset="-122"/>
              </a:rPr>
              <a:t>Memory</a:t>
            </a:r>
            <a:r>
              <a:rPr lang="zh-CN" altLang="en-US" sz="1600" dirty="0">
                <a:solidFill>
                  <a:srgbClr val="000000"/>
                </a:solidFill>
                <a:latin typeface="Huawei Sans" panose="020C0503030203020204" pitchFamily="34" charset="0"/>
                <a:ea typeface="方正兰亭黑简体" panose="02000000000000000000" pitchFamily="2" charset="-122"/>
              </a:rPr>
              <a:t>和</a:t>
            </a:r>
            <a:r>
              <a:rPr lang="en-US" altLang="zh-CN" sz="1600" dirty="0">
                <a:solidFill>
                  <a:srgbClr val="000000"/>
                </a:solidFill>
                <a:latin typeface="Huawei Sans" panose="020C0503030203020204" pitchFamily="34" charset="0"/>
                <a:ea typeface="方正兰亭黑简体" panose="02000000000000000000" pitchFamily="2" charset="-122"/>
              </a:rPr>
              <a:t>L2</a:t>
            </a:r>
            <a:r>
              <a:rPr lang="zh-CN" altLang="en-US" sz="1600" dirty="0">
                <a:solidFill>
                  <a:srgbClr val="000000"/>
                </a:solidFill>
                <a:latin typeface="Huawei Sans" panose="020C0503030203020204" pitchFamily="34" charset="0"/>
                <a:ea typeface="方正兰亭黑简体" panose="02000000000000000000" pitchFamily="2" charset="-122"/>
              </a:rPr>
              <a:t>间直接数据访问</a:t>
            </a:r>
          </a:p>
        </p:txBody>
      </p:sp>
      <p:sp>
        <p:nvSpPr>
          <p:cNvPr id="203" name="矩形 202"/>
          <p:cNvSpPr/>
          <p:nvPr/>
        </p:nvSpPr>
        <p:spPr bwMode="auto">
          <a:xfrm>
            <a:off x="8285825" y="4458142"/>
            <a:ext cx="878400" cy="385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204" name="矩形 203"/>
          <p:cNvSpPr/>
          <p:nvPr/>
        </p:nvSpPr>
        <p:spPr bwMode="auto">
          <a:xfrm>
            <a:off x="8284413" y="5030593"/>
            <a:ext cx="877604" cy="384567"/>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205" name="矩形 204"/>
          <p:cNvSpPr/>
          <p:nvPr/>
        </p:nvSpPr>
        <p:spPr bwMode="auto">
          <a:xfrm>
            <a:off x="8214889" y="5602411"/>
            <a:ext cx="1100683" cy="57245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sz="1600" dirty="0">
                <a:solidFill>
                  <a:srgbClr val="000000"/>
                </a:solidFill>
                <a:latin typeface="Huawei Sans" panose="020C0503030203020204" pitchFamily="34" charset="0"/>
                <a:ea typeface="方正兰亭黑简体" panose="02000000000000000000" pitchFamily="2" charset="-122"/>
              </a:rPr>
              <a:t>Main</a:t>
            </a:r>
          </a:p>
          <a:p>
            <a:pPr algn="ctr" defTabSz="914126" fontAlgn="base">
              <a:spcBef>
                <a:spcPct val="0"/>
              </a:spcBef>
              <a:spcAft>
                <a:spcPct val="0"/>
              </a:spcAft>
              <a:buClr>
                <a:srgbClr val="CC9900"/>
              </a:buClr>
            </a:pPr>
            <a:r>
              <a:rPr lang="en-US" sz="1600" dirty="0">
                <a:solidFill>
                  <a:srgbClr val="000000"/>
                </a:solidFill>
                <a:latin typeface="Huawei Sans" panose="020C0503030203020204" pitchFamily="34" charset="0"/>
                <a:ea typeface="方正兰亭黑简体" panose="02000000000000000000" pitchFamily="2" charset="-122"/>
              </a:rPr>
              <a:t>Memory</a:t>
            </a:r>
          </a:p>
        </p:txBody>
      </p:sp>
      <p:sp>
        <p:nvSpPr>
          <p:cNvPr id="2" name="标题 1"/>
          <p:cNvSpPr>
            <a:spLocks noGrp="1"/>
          </p:cNvSpPr>
          <p:nvPr>
            <p:ph type="title"/>
          </p:nvPr>
        </p:nvSpPr>
        <p:spPr/>
        <p:txBody>
          <a:bodyPr/>
          <a:lstStyle/>
          <a:p>
            <a:r>
              <a:rPr lang="zh-CN" altLang="en-US" dirty="0"/>
              <a:t>鲲鹏</a:t>
            </a:r>
            <a:r>
              <a:rPr lang="en-US" altLang="zh-CN" dirty="0"/>
              <a:t>920</a:t>
            </a:r>
            <a:r>
              <a:rPr lang="zh-CN" altLang="en-US" dirty="0"/>
              <a:t>系列芯片</a:t>
            </a:r>
            <a:r>
              <a:rPr lang="zh-CN" altLang="en-US" dirty="0" smtClean="0"/>
              <a:t>架构</a:t>
            </a:r>
            <a:r>
              <a:rPr lang="en-US" altLang="zh-CN" dirty="0" smtClean="0"/>
              <a:t>——Cache</a:t>
            </a:r>
            <a:r>
              <a:rPr lang="zh-CN" altLang="en-US" dirty="0" smtClean="0"/>
              <a:t>模式</a:t>
            </a:r>
            <a:endParaRPr lang="zh-CN" altLang="en-US" dirty="0"/>
          </a:p>
        </p:txBody>
      </p:sp>
    </p:spTree>
    <p:extLst>
      <p:ext uri="{BB962C8B-B14F-4D97-AF65-F5344CB8AC3E}">
        <p14:creationId xmlns:p14="http://schemas.microsoft.com/office/powerpoint/2010/main" val="359961876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芯片架构</a:t>
            </a:r>
            <a:r>
              <a:rPr lang="en-US" altLang="zh-CN" smtClean="0"/>
              <a:t>– Cache </a:t>
            </a:r>
            <a:r>
              <a:rPr lang="zh-CN" altLang="en-US" smtClean="0"/>
              <a:t>时延</a:t>
            </a:r>
            <a:endParaRPr lang="zh-CN" altLang="en-US" dirty="0"/>
          </a:p>
        </p:txBody>
      </p:sp>
      <p:sp>
        <p:nvSpPr>
          <p:cNvPr id="5" name="TextBox 13"/>
          <p:cNvSpPr txBox="1">
            <a:spLocks noGrp="1" noChangeArrowheads="1"/>
          </p:cNvSpPr>
          <p:nvPr>
            <p:ph type="body" sz="quarter" idx="10"/>
          </p:nvPr>
        </p:nvSpPr>
        <p:spPr/>
        <p:txBody>
          <a:bodyPr/>
          <a:lstStyle/>
          <a:p>
            <a:pPr marL="288000" indent="-288000">
              <a:lnSpc>
                <a:spcPts val="2500"/>
              </a:lnSpc>
              <a:spcBef>
                <a:spcPts val="0"/>
              </a:spcBef>
            </a:pPr>
            <a:r>
              <a:rPr lang="zh-CN" altLang="en-US" sz="2000" dirty="0" smtClean="0"/>
              <a:t>前端限制：主要是</a:t>
            </a:r>
            <a:r>
              <a:rPr lang="en-US" altLang="zh-CN" sz="2000" dirty="0" err="1" smtClean="0"/>
              <a:t>iCache</a:t>
            </a:r>
            <a:r>
              <a:rPr lang="en-US" altLang="zh-CN" sz="2000" dirty="0" smtClean="0"/>
              <a:t> Miss, </a:t>
            </a:r>
            <a:r>
              <a:rPr lang="en-US" altLang="zh-CN" sz="2000" dirty="0" err="1" smtClean="0"/>
              <a:t>iTLB</a:t>
            </a:r>
            <a:r>
              <a:rPr lang="en-US" altLang="zh-CN" sz="2000" dirty="0" smtClean="0"/>
              <a:t> Miss</a:t>
            </a:r>
            <a:r>
              <a:rPr lang="zh-CN" altLang="en-US" sz="2000" dirty="0" smtClean="0"/>
              <a:t>。指令解码能力不足也是原因之一，但可能性较低。</a:t>
            </a:r>
            <a:endParaRPr lang="en-US" altLang="zh-CN" sz="2000" dirty="0" smtClean="0"/>
          </a:p>
          <a:p>
            <a:pPr marL="288000" indent="-288000">
              <a:lnSpc>
                <a:spcPts val="2500"/>
              </a:lnSpc>
              <a:spcBef>
                <a:spcPts val="0"/>
              </a:spcBef>
            </a:pPr>
            <a:r>
              <a:rPr lang="zh-CN" altLang="en-US" sz="2000" dirty="0" smtClean="0"/>
              <a:t>后端限制：主要是各级</a:t>
            </a:r>
            <a:r>
              <a:rPr lang="en-US" altLang="zh-CN" sz="2000" dirty="0" smtClean="0"/>
              <a:t>cache </a:t>
            </a:r>
            <a:r>
              <a:rPr lang="zh-CN" altLang="en-US" sz="2000" dirty="0" smtClean="0"/>
              <a:t>包括</a:t>
            </a:r>
            <a:r>
              <a:rPr lang="en-US" altLang="zh-CN" sz="2000" dirty="0" err="1" smtClean="0"/>
              <a:t>dTLB</a:t>
            </a:r>
            <a:r>
              <a:rPr lang="en-US" altLang="zh-CN" sz="2000" dirty="0" smtClean="0"/>
              <a:t> miss</a:t>
            </a:r>
            <a:r>
              <a:rPr lang="zh-CN" altLang="en-US" sz="2000" dirty="0" smtClean="0"/>
              <a:t>。执行单元资源不足也是原因之一，但可能性较低。</a:t>
            </a:r>
            <a:endParaRPr lang="en-US" altLang="zh-CN" sz="2000" dirty="0" smtClean="0"/>
          </a:p>
          <a:p>
            <a:pPr marL="288000" indent="-288000">
              <a:lnSpc>
                <a:spcPts val="2500"/>
              </a:lnSpc>
              <a:spcBef>
                <a:spcPts val="0"/>
              </a:spcBef>
            </a:pPr>
            <a:r>
              <a:rPr lang="zh-CN" altLang="en-US" sz="2000" dirty="0" smtClean="0"/>
              <a:t>错误分支预测：与</a:t>
            </a:r>
            <a:r>
              <a:rPr lang="en-US" altLang="zh-CN" sz="2000" dirty="0" smtClean="0"/>
              <a:t>Cache</a:t>
            </a:r>
            <a:r>
              <a:rPr lang="zh-CN" altLang="en-US" sz="2000" dirty="0" smtClean="0"/>
              <a:t>无关，但好的编码习惯能减少分支预测错误。</a:t>
            </a:r>
            <a:endParaRPr lang="en-US" altLang="zh-CN" sz="2000" dirty="0"/>
          </a:p>
        </p:txBody>
      </p:sp>
      <p:sp>
        <p:nvSpPr>
          <p:cNvPr id="6" name="矩形 5"/>
          <p:cNvSpPr/>
          <p:nvPr/>
        </p:nvSpPr>
        <p:spPr bwMode="auto">
          <a:xfrm>
            <a:off x="9883673" y="3007105"/>
            <a:ext cx="783568" cy="371007"/>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600" dirty="0" err="1">
                <a:solidFill>
                  <a:schemeClr val="tx1"/>
                </a:solidFill>
                <a:latin typeface="Huawei Sans" panose="020C0503030203020204" pitchFamily="34" charset="0"/>
                <a:ea typeface="方正兰亭黑简体" panose="02000000000000000000" pitchFamily="2" charset="-122"/>
              </a:rPr>
              <a:t>Reg</a:t>
            </a:r>
            <a:endParaRPr lang="zh-CN" altLang="en-US" sz="1600" dirty="0">
              <a:solidFill>
                <a:schemeClr val="tx1"/>
              </a:solidFill>
              <a:latin typeface="Huawei Sans" panose="020C0503030203020204" pitchFamily="34" charset="0"/>
              <a:ea typeface="方正兰亭黑简体" panose="02000000000000000000" pitchFamily="2" charset="-122"/>
            </a:endParaRPr>
          </a:p>
        </p:txBody>
      </p:sp>
      <p:sp>
        <p:nvSpPr>
          <p:cNvPr id="8" name="矩形 7"/>
          <p:cNvSpPr/>
          <p:nvPr/>
        </p:nvSpPr>
        <p:spPr bwMode="auto">
          <a:xfrm>
            <a:off x="7829775" y="3640764"/>
            <a:ext cx="1252706" cy="371007"/>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L1 I-cache</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9" name="矩形 8"/>
          <p:cNvSpPr/>
          <p:nvPr/>
        </p:nvSpPr>
        <p:spPr bwMode="auto">
          <a:xfrm>
            <a:off x="9649104" y="3640764"/>
            <a:ext cx="1252706" cy="371007"/>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L1 D-cache</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10" name="矩形 9"/>
          <p:cNvSpPr/>
          <p:nvPr/>
        </p:nvSpPr>
        <p:spPr bwMode="auto">
          <a:xfrm>
            <a:off x="7829776" y="4299430"/>
            <a:ext cx="3072034" cy="371007"/>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L2 cache</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11" name="矩形 10"/>
          <p:cNvSpPr/>
          <p:nvPr/>
        </p:nvSpPr>
        <p:spPr bwMode="auto">
          <a:xfrm>
            <a:off x="7829776" y="4990724"/>
            <a:ext cx="3072034" cy="371007"/>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L3 cache</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12" name="矩形 11"/>
          <p:cNvSpPr/>
          <p:nvPr/>
        </p:nvSpPr>
        <p:spPr bwMode="auto">
          <a:xfrm>
            <a:off x="7829776" y="5829768"/>
            <a:ext cx="3072034" cy="371007"/>
          </a:xfrm>
          <a:prstGeom prst="rect">
            <a:avLst/>
          </a:prstGeom>
          <a:ln>
            <a:headEnd type="none" w="med" len="med"/>
            <a:tailEnd type="none" w="med" len="med"/>
          </a:ln>
          <a:extLst/>
        </p:spPr>
        <p:style>
          <a:lnRef idx="3">
            <a:schemeClr val="lt1"/>
          </a:lnRef>
          <a:fillRef idx="1">
            <a:schemeClr val="accent1"/>
          </a:fillRef>
          <a:effectRef idx="1">
            <a:schemeClr val="accent1"/>
          </a:effectRef>
          <a:fontRef idx="minor">
            <a:schemeClr val="lt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Main Memory</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13" name="矩形 12"/>
          <p:cNvSpPr/>
          <p:nvPr/>
        </p:nvSpPr>
        <p:spPr bwMode="auto">
          <a:xfrm>
            <a:off x="7681558" y="2827559"/>
            <a:ext cx="3371714" cy="2001935"/>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anose="05000000000000000000" pitchFamily="2" charset="2"/>
              <a:buChar char="n"/>
            </a:pPr>
            <a:endParaRPr lang="zh-CN" altLang="en-US" sz="1799" b="1">
              <a:latin typeface="Huawei Sans" panose="020C0503030203020204" pitchFamily="34" charset="0"/>
              <a:ea typeface="方正兰亭黑简体" panose="02000000000000000000" pitchFamily="2" charset="-122"/>
            </a:endParaRPr>
          </a:p>
        </p:txBody>
      </p:sp>
      <p:sp>
        <p:nvSpPr>
          <p:cNvPr id="14" name="矩形 13"/>
          <p:cNvSpPr/>
          <p:nvPr/>
        </p:nvSpPr>
        <p:spPr bwMode="auto">
          <a:xfrm>
            <a:off x="7396624" y="2720547"/>
            <a:ext cx="3977198" cy="308853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anose="05000000000000000000" pitchFamily="2" charset="2"/>
              <a:buChar char="n"/>
            </a:pPr>
            <a:endParaRPr lang="zh-CN" altLang="en-US" sz="1799" b="1">
              <a:latin typeface="Huawei Sans" panose="020C0503030203020204" pitchFamily="34" charset="0"/>
              <a:ea typeface="方正兰亭黑简体" panose="02000000000000000000" pitchFamily="2" charset="-122"/>
            </a:endParaRPr>
          </a:p>
        </p:txBody>
      </p:sp>
      <p:cxnSp>
        <p:nvCxnSpPr>
          <p:cNvPr id="16" name="直接连接符 15"/>
          <p:cNvCxnSpPr>
            <a:stCxn id="8" idx="2"/>
          </p:cNvCxnSpPr>
          <p:nvPr/>
        </p:nvCxnSpPr>
        <p:spPr bwMode="auto">
          <a:xfrm>
            <a:off x="8456128" y="4011772"/>
            <a:ext cx="0" cy="2876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6" idx="2"/>
            <a:endCxn id="9" idx="0"/>
          </p:cNvCxnSpPr>
          <p:nvPr/>
        </p:nvCxnSpPr>
        <p:spPr bwMode="auto">
          <a:xfrm>
            <a:off x="10275457" y="3378112"/>
            <a:ext cx="0" cy="2626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9" idx="2"/>
          </p:cNvCxnSpPr>
          <p:nvPr/>
        </p:nvCxnSpPr>
        <p:spPr bwMode="auto">
          <a:xfrm>
            <a:off x="10275457" y="4011772"/>
            <a:ext cx="0" cy="2876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10" idx="2"/>
            <a:endCxn id="11" idx="0"/>
          </p:cNvCxnSpPr>
          <p:nvPr/>
        </p:nvCxnSpPr>
        <p:spPr bwMode="auto">
          <a:xfrm>
            <a:off x="9365793" y="4670437"/>
            <a:ext cx="0" cy="32028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9365793" y="5006099"/>
            <a:ext cx="0" cy="7940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829776" y="2884912"/>
            <a:ext cx="1084579" cy="307697"/>
          </a:xfrm>
          <a:prstGeom prst="rect">
            <a:avLst/>
          </a:prstGeom>
          <a:noFill/>
        </p:spPr>
        <p:txBody>
          <a:bodyPr wrap="square" rtlCol="0">
            <a:spAutoFit/>
          </a:bodyPr>
          <a:lstStyle/>
          <a:p>
            <a:pPr>
              <a:buNone/>
            </a:pPr>
            <a:r>
              <a:rPr lang="en-US" altLang="zh-CN" sz="1400" dirty="0">
                <a:latin typeface="Huawei Sans" panose="020C0503030203020204" pitchFamily="34" charset="0"/>
                <a:ea typeface="方正兰亭黑简体" panose="02000000000000000000" pitchFamily="2" charset="-122"/>
              </a:rPr>
              <a:t>Core</a:t>
            </a:r>
            <a:endParaRPr lang="zh-CN" altLang="en-US" sz="1400" dirty="0">
              <a:latin typeface="Huawei Sans" panose="020C0503030203020204" pitchFamily="34" charset="0"/>
              <a:ea typeface="方正兰亭黑简体" panose="02000000000000000000" pitchFamily="2" charset="-122"/>
            </a:endParaRPr>
          </a:p>
        </p:txBody>
      </p:sp>
      <p:sp>
        <p:nvSpPr>
          <p:cNvPr id="26" name="文本框 25"/>
          <p:cNvSpPr txBox="1"/>
          <p:nvPr/>
        </p:nvSpPr>
        <p:spPr>
          <a:xfrm>
            <a:off x="7422286" y="5492481"/>
            <a:ext cx="1084579" cy="307697"/>
          </a:xfrm>
          <a:prstGeom prst="rect">
            <a:avLst/>
          </a:prstGeom>
          <a:noFill/>
        </p:spPr>
        <p:txBody>
          <a:bodyPr wrap="square" rtlCol="0">
            <a:spAutoFit/>
          </a:bodyPr>
          <a:lstStyle/>
          <a:p>
            <a:pPr>
              <a:buNone/>
            </a:pPr>
            <a:r>
              <a:rPr lang="en-US" altLang="zh-CN" sz="1400" dirty="0" err="1">
                <a:latin typeface="Huawei Sans" panose="020C0503030203020204" pitchFamily="34" charset="0"/>
                <a:ea typeface="方正兰亭黑简体" panose="02000000000000000000" pitchFamily="2" charset="-122"/>
              </a:rPr>
              <a:t>UnCore</a:t>
            </a:r>
            <a:endParaRPr lang="zh-CN" altLang="en-US" sz="1400" dirty="0">
              <a:latin typeface="Huawei Sans" panose="020C0503030203020204" pitchFamily="34" charset="0"/>
              <a:ea typeface="方正兰亭黑简体" panose="02000000000000000000" pitchFamily="2" charset="-122"/>
            </a:endParaRPr>
          </a:p>
        </p:txBody>
      </p:sp>
      <p:cxnSp>
        <p:nvCxnSpPr>
          <p:cNvPr id="30" name="直接连接符 29"/>
          <p:cNvCxnSpPr/>
          <p:nvPr/>
        </p:nvCxnSpPr>
        <p:spPr bwMode="auto">
          <a:xfrm>
            <a:off x="9256151" y="2253129"/>
            <a:ext cx="9513" cy="3535025"/>
          </a:xfrm>
          <a:prstGeom prst="line">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7528715" y="2307695"/>
            <a:ext cx="1540271" cy="307777"/>
          </a:xfrm>
          <a:prstGeom prst="rect">
            <a:avLst/>
          </a:prstGeom>
          <a:noFill/>
        </p:spPr>
        <p:txBody>
          <a:bodyPr wrap="square" rtlCol="0">
            <a:spAutoFit/>
          </a:bodyPr>
          <a:lstStyle/>
          <a:p>
            <a:pPr>
              <a:buNone/>
            </a:pPr>
            <a:r>
              <a:rPr lang="en-US" altLang="zh-CN" sz="1400" dirty="0">
                <a:latin typeface="Huawei Sans" panose="020C0503030203020204" pitchFamily="34" charset="0"/>
                <a:ea typeface="方正兰亭黑简体" panose="02000000000000000000" pitchFamily="2" charset="-122"/>
              </a:rPr>
              <a:t>Front End stall</a:t>
            </a:r>
            <a:endParaRPr lang="zh-CN" altLang="en-US" sz="1400" dirty="0">
              <a:latin typeface="Huawei Sans" panose="020C0503030203020204" pitchFamily="34" charset="0"/>
              <a:ea typeface="方正兰亭黑简体" panose="02000000000000000000" pitchFamily="2" charset="-122"/>
            </a:endParaRPr>
          </a:p>
        </p:txBody>
      </p:sp>
      <p:sp>
        <p:nvSpPr>
          <p:cNvPr id="32" name="文本框 31"/>
          <p:cNvSpPr txBox="1"/>
          <p:nvPr/>
        </p:nvSpPr>
        <p:spPr>
          <a:xfrm>
            <a:off x="9576701" y="2302703"/>
            <a:ext cx="1397511" cy="307697"/>
          </a:xfrm>
          <a:prstGeom prst="rect">
            <a:avLst/>
          </a:prstGeom>
          <a:noFill/>
        </p:spPr>
        <p:txBody>
          <a:bodyPr wrap="square" rtlCol="0">
            <a:spAutoFit/>
          </a:bodyPr>
          <a:lstStyle/>
          <a:p>
            <a:pPr>
              <a:buNone/>
            </a:pPr>
            <a:r>
              <a:rPr lang="en-US" altLang="zh-CN" sz="1400" dirty="0">
                <a:latin typeface="Huawei Sans" panose="020C0503030203020204" pitchFamily="34" charset="0"/>
                <a:ea typeface="方正兰亭黑简体" panose="02000000000000000000" pitchFamily="2" charset="-122"/>
              </a:rPr>
              <a:t>Back End stall</a:t>
            </a:r>
            <a:endParaRPr lang="zh-CN" altLang="en-US" sz="1400" dirty="0">
              <a:latin typeface="Huawei Sans" panose="020C0503030203020204" pitchFamily="34" charset="0"/>
              <a:ea typeface="方正兰亭黑简体" panose="02000000000000000000" pitchFamily="2" charset="-122"/>
            </a:endParaRPr>
          </a:p>
        </p:txBody>
      </p:sp>
      <p:cxnSp>
        <p:nvCxnSpPr>
          <p:cNvPr id="34" name="直接箭头连接符 33"/>
          <p:cNvCxnSpPr/>
          <p:nvPr/>
        </p:nvCxnSpPr>
        <p:spPr bwMode="auto">
          <a:xfrm>
            <a:off x="8601841" y="4011772"/>
            <a:ext cx="0" cy="1915783"/>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p:nvPr/>
        </p:nvCxnSpPr>
        <p:spPr bwMode="auto">
          <a:xfrm>
            <a:off x="10685235" y="4011772"/>
            <a:ext cx="0" cy="1915783"/>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Box 30"/>
          <p:cNvSpPr txBox="1">
            <a:spLocks noChangeArrowheads="1"/>
          </p:cNvSpPr>
          <p:nvPr/>
        </p:nvSpPr>
        <p:spPr bwMode="auto">
          <a:xfrm>
            <a:off x="710254" y="2376655"/>
            <a:ext cx="6199792" cy="3302764"/>
          </a:xfrm>
          <a:prstGeom prst="rect">
            <a:avLst/>
          </a:prstGeom>
          <a:noFill/>
          <a:ln w="9525">
            <a:noFill/>
            <a:miter lim="800000"/>
            <a:headEnd/>
            <a:tailEnd/>
          </a:ln>
        </p:spPr>
        <p:txBody>
          <a:bodyPr wrap="square">
            <a:spAutoFit/>
          </a:bodyPr>
          <a:lstStyle/>
          <a:p>
            <a:pPr marL="302279"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三类 </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 Misses</a:t>
            </a:r>
          </a:p>
          <a:p>
            <a:pPr marL="302279" indent="-302279" algn="just" defTabSz="914034" fontAlgn="ctr">
              <a:lnSpc>
                <a:spcPts val="2500"/>
              </a:lnSpc>
              <a:buSzPct val="50000"/>
              <a:buFont typeface="Wingdings" panose="05000000000000000000" pitchFamily="2" charset="2"/>
              <a:buChar char="l"/>
            </a:pP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Compulsory Misses</a:t>
            </a:r>
          </a:p>
          <a:p>
            <a:pPr marL="302279" lvl="1"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第一次读取数据时的 </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 miss</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2000" dirty="0">
              <a:latin typeface="Huawei Sans" panose="020C0503030203020204" pitchFamily="34" charset="0"/>
              <a:ea typeface="方正兰亭黑简体" panose="02000000000000000000" pitchFamily="2" charset="-122"/>
              <a:cs typeface="Huawei Sans" panose="020C0503030203020204" pitchFamily="34" charset="0"/>
            </a:endParaRPr>
          </a:p>
          <a:p>
            <a:pPr marL="302279" indent="-302279" algn="just" defTabSz="914034" fontAlgn="ctr">
              <a:lnSpc>
                <a:spcPts val="2500"/>
              </a:lnSpc>
              <a:buSzPct val="50000"/>
              <a:buFont typeface="Wingdings" panose="05000000000000000000" pitchFamily="2" charset="2"/>
              <a:buChar char="l"/>
            </a:pP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Capacity Misses </a:t>
            </a:r>
          </a:p>
          <a:p>
            <a:pPr marL="302279" lvl="2"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没有足够</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空间存储所有热数据</a:t>
            </a:r>
            <a:endParaRPr lang="en-US" altLang="zh-CN" sz="2000" dirty="0">
              <a:latin typeface="Huawei Sans" panose="020C0503030203020204" pitchFamily="34" charset="0"/>
              <a:ea typeface="方正兰亭黑简体" panose="02000000000000000000" pitchFamily="2" charset="-122"/>
              <a:cs typeface="Huawei Sans" panose="020C0503030203020204" pitchFamily="34" charset="0"/>
            </a:endParaRPr>
          </a:p>
          <a:p>
            <a:pPr marL="302279" lvl="2"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在两次连续使用某一</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数据之间，出现了太多的其它数据冲刷。</a:t>
            </a:r>
            <a:endParaRPr lang="en-US" altLang="zh-CN" sz="2000" dirty="0">
              <a:latin typeface="Huawei Sans" panose="020C0503030203020204" pitchFamily="34" charset="0"/>
              <a:ea typeface="方正兰亭黑简体" panose="02000000000000000000" pitchFamily="2" charset="-122"/>
              <a:cs typeface="Huawei Sans" panose="020C0503030203020204" pitchFamily="34" charset="0"/>
            </a:endParaRPr>
          </a:p>
          <a:p>
            <a:pPr marL="302279" indent="-302279" algn="just" defTabSz="914034" fontAlgn="ctr">
              <a:lnSpc>
                <a:spcPts val="2500"/>
              </a:lnSpc>
              <a:buSzPct val="50000"/>
              <a:buFont typeface="Wingdings" panose="05000000000000000000" pitchFamily="2" charset="2"/>
              <a:buChar char="l"/>
            </a:pP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Conflict Misses </a:t>
            </a:r>
          </a:p>
          <a:p>
            <a:pPr marL="302279" lvl="1"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太多（超过</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Associativity Way</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）不同数据映射到同一 </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 Set</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中造成</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碰撞。</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 </a:t>
            </a:r>
          </a:p>
        </p:txBody>
      </p:sp>
    </p:spTree>
    <p:extLst>
      <p:ext uri="{BB962C8B-B14F-4D97-AF65-F5344CB8AC3E}">
        <p14:creationId xmlns:p14="http://schemas.microsoft.com/office/powerpoint/2010/main" val="3869582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冯</a:t>
            </a:r>
            <a:r>
              <a:rPr lang="zh-CN" altLang="en-US" dirty="0" smtClean="0">
                <a:sym typeface="Wingdings" pitchFamily="2" charset="2"/>
              </a:rPr>
              <a:t>诺依曼计算机模型</a:t>
            </a:r>
            <a:endParaRPr lang="zh-CN" altLang="en-US" dirty="0"/>
          </a:p>
        </p:txBody>
      </p:sp>
      <p:pic>
        <p:nvPicPr>
          <p:cNvPr id="4" name="内容占位符 5" descr="00adf41633c29317962b43a4.jpg"/>
          <p:cNvPicPr>
            <a:picLocks noChangeAspect="1"/>
          </p:cNvPicPr>
          <p:nvPr/>
        </p:nvPicPr>
        <p:blipFill>
          <a:blip r:embed="rId3"/>
          <a:srcRect/>
          <a:stretch>
            <a:fillRect/>
          </a:stretch>
        </p:blipFill>
        <p:spPr>
          <a:xfrm>
            <a:off x="8567878" y="2978832"/>
            <a:ext cx="1919421" cy="2442540"/>
          </a:xfrm>
          <a:prstGeom prst="rect">
            <a:avLst/>
          </a:prstGeom>
        </p:spPr>
      </p:pic>
      <p:sp>
        <p:nvSpPr>
          <p:cNvPr id="5" name="标题 1"/>
          <p:cNvSpPr txBox="1">
            <a:spLocks/>
          </p:cNvSpPr>
          <p:nvPr/>
        </p:nvSpPr>
        <p:spPr bwMode="auto">
          <a:xfrm>
            <a:off x="8267448" y="5436751"/>
            <a:ext cx="2880320" cy="487363"/>
          </a:xfrm>
          <a:prstGeom prst="rect">
            <a:avLst/>
          </a:prstGeom>
          <a:noFill/>
          <a:ln w="9525">
            <a:noFill/>
            <a:miter lim="800000"/>
            <a:headEnd/>
            <a:tailEnd/>
          </a:ln>
        </p:spPr>
        <p:txBody>
          <a:bodyPr anchor="ctr"/>
          <a:lstStyle/>
          <a:p>
            <a:r>
              <a:rPr lang="zh-CN" altLang="en-US" sz="1400" dirty="0">
                <a:latin typeface="Huawei Sans" panose="020C0503030203020204" pitchFamily="34" charset="0"/>
                <a:ea typeface="方正兰亭黑简体" panose="02000000000000000000" pitchFamily="2" charset="-122"/>
              </a:rPr>
              <a:t>计算机之父</a:t>
            </a:r>
            <a:r>
              <a:rPr lang="en-US" altLang="zh-CN" sz="1400" dirty="0">
                <a:latin typeface="Huawei Sans" panose="020C0503030203020204" pitchFamily="34" charset="0"/>
                <a:ea typeface="方正兰亭黑简体" panose="02000000000000000000" pitchFamily="2" charset="-122"/>
              </a:rPr>
              <a:t>——</a:t>
            </a:r>
            <a:r>
              <a:rPr lang="zh-CN" altLang="en-US" sz="1400" dirty="0" smtClean="0">
                <a:latin typeface="Huawei Sans" panose="020C0503030203020204" pitchFamily="34" charset="0"/>
                <a:ea typeface="方正兰亭黑简体" panose="02000000000000000000" pitchFamily="2" charset="-122"/>
              </a:rPr>
              <a:t>约翰</a:t>
            </a:r>
            <a:r>
              <a:rPr lang="en-US" altLang="zh-CN" sz="1400" dirty="0" smtClean="0">
                <a:latin typeface="Huawei Sans" panose="020C0503030203020204" pitchFamily="34" charset="0"/>
                <a:ea typeface="方正兰亭黑简体" panose="02000000000000000000" pitchFamily="2" charset="-122"/>
                <a:sym typeface="Wingdings" pitchFamily="2" charset="2"/>
              </a:rPr>
              <a:t>·</a:t>
            </a:r>
            <a:r>
              <a:rPr lang="zh-CN" altLang="en-US" sz="1400" dirty="0" smtClean="0">
                <a:latin typeface="Huawei Sans" panose="020C0503030203020204" pitchFamily="34" charset="0"/>
                <a:ea typeface="方正兰亭黑简体" panose="02000000000000000000" pitchFamily="2" charset="-122"/>
              </a:rPr>
              <a:t>冯</a:t>
            </a:r>
            <a:r>
              <a:rPr lang="en-US" altLang="zh-CN" sz="1400" dirty="0">
                <a:latin typeface="Huawei Sans" panose="020C0503030203020204" pitchFamily="34" charset="0"/>
                <a:ea typeface="方正兰亭黑简体" panose="02000000000000000000" pitchFamily="2" charset="-122"/>
                <a:sym typeface="Wingdings" pitchFamily="2" charset="2"/>
              </a:rPr>
              <a:t>·</a:t>
            </a:r>
            <a:r>
              <a:rPr lang="zh-CN" altLang="en-US" sz="1400" dirty="0" smtClean="0">
                <a:latin typeface="Huawei Sans" panose="020C0503030203020204" pitchFamily="34" charset="0"/>
                <a:ea typeface="方正兰亭黑简体" panose="02000000000000000000" pitchFamily="2" charset="-122"/>
              </a:rPr>
              <a:t>诺依曼</a:t>
            </a:r>
            <a:endParaRPr lang="zh-CN" altLang="en-US" sz="1400" dirty="0">
              <a:latin typeface="Huawei Sans" panose="020C0503030203020204" pitchFamily="34" charset="0"/>
              <a:ea typeface="方正兰亭黑简体" panose="02000000000000000000" pitchFamily="2" charset="-122"/>
            </a:endParaRPr>
          </a:p>
        </p:txBody>
      </p:sp>
      <p:sp>
        <p:nvSpPr>
          <p:cNvPr id="7" name="矩形 6"/>
          <p:cNvSpPr/>
          <p:nvPr/>
        </p:nvSpPr>
        <p:spPr bwMode="auto">
          <a:xfrm>
            <a:off x="3439510" y="2045120"/>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effectLst/>
                <a:latin typeface="Huawei Sans" panose="020C0503030203020204" pitchFamily="34" charset="0"/>
                <a:ea typeface="方正兰亭黑简体" panose="02000000000000000000" pitchFamily="2" charset="-122"/>
              </a:rPr>
              <a:t>运算器</a:t>
            </a:r>
          </a:p>
        </p:txBody>
      </p:sp>
      <p:sp>
        <p:nvSpPr>
          <p:cNvPr id="8" name="矩形 7"/>
          <p:cNvSpPr/>
          <p:nvPr/>
        </p:nvSpPr>
        <p:spPr bwMode="auto">
          <a:xfrm>
            <a:off x="3439510" y="3174699"/>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a:latin typeface="Huawei Sans" panose="020C0503030203020204" pitchFamily="34" charset="0"/>
                <a:ea typeface="方正兰亭黑简体" panose="02000000000000000000" pitchFamily="2" charset="-122"/>
              </a:rPr>
              <a:t>存储</a:t>
            </a:r>
            <a:r>
              <a:rPr kumimoji="0" lang="zh-CN" altLang="en-US" sz="1600" b="0" i="0" u="none" strike="noStrike" cap="none" normalizeH="0" baseline="0" dirty="0" smtClean="0">
                <a:ln>
                  <a:noFill/>
                </a:ln>
                <a:effectLst/>
                <a:latin typeface="Huawei Sans" panose="020C0503030203020204" pitchFamily="34" charset="0"/>
                <a:ea typeface="方正兰亭黑简体" panose="02000000000000000000" pitchFamily="2" charset="-122"/>
              </a:rPr>
              <a:t>器</a:t>
            </a:r>
          </a:p>
        </p:txBody>
      </p:sp>
      <p:sp>
        <p:nvSpPr>
          <p:cNvPr id="9" name="矩形 8"/>
          <p:cNvSpPr/>
          <p:nvPr/>
        </p:nvSpPr>
        <p:spPr bwMode="auto">
          <a:xfrm>
            <a:off x="3439510" y="4275366"/>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a:latin typeface="Huawei Sans" panose="020C0503030203020204" pitchFamily="34" charset="0"/>
                <a:ea typeface="方正兰亭黑简体" panose="02000000000000000000" pitchFamily="2" charset="-122"/>
              </a:rPr>
              <a:t>控制</a:t>
            </a:r>
            <a:r>
              <a:rPr kumimoji="0" lang="zh-CN" altLang="en-US" sz="1600" b="0" i="0" u="none" strike="noStrike" cap="none" normalizeH="0" baseline="0" dirty="0" smtClean="0">
                <a:ln>
                  <a:noFill/>
                </a:ln>
                <a:effectLst/>
                <a:latin typeface="Huawei Sans" panose="020C0503030203020204" pitchFamily="34" charset="0"/>
                <a:ea typeface="方正兰亭黑简体" panose="02000000000000000000" pitchFamily="2" charset="-122"/>
              </a:rPr>
              <a:t>器</a:t>
            </a:r>
          </a:p>
        </p:txBody>
      </p:sp>
      <p:sp>
        <p:nvSpPr>
          <p:cNvPr id="10" name="矩形 9"/>
          <p:cNvSpPr/>
          <p:nvPr/>
        </p:nvSpPr>
        <p:spPr bwMode="auto">
          <a:xfrm>
            <a:off x="1127448" y="3167097"/>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smtClean="0">
                <a:latin typeface="Huawei Sans" panose="020C0503030203020204" pitchFamily="34" charset="0"/>
                <a:ea typeface="方正兰亭黑简体" panose="02000000000000000000" pitchFamily="2" charset="-122"/>
              </a:rPr>
              <a:t>输入设备</a:t>
            </a:r>
            <a:endParaRPr kumimoji="0" lang="zh-CN" altLang="en-US" sz="1600" b="0" i="0" u="none" strike="noStrike" cap="none" normalizeH="0" baseline="0" dirty="0" smtClean="0">
              <a:ln>
                <a:noFill/>
              </a:ln>
              <a:effectLst/>
              <a:latin typeface="Huawei Sans" panose="020C0503030203020204" pitchFamily="34" charset="0"/>
              <a:ea typeface="方正兰亭黑简体" panose="02000000000000000000" pitchFamily="2" charset="-122"/>
            </a:endParaRPr>
          </a:p>
        </p:txBody>
      </p:sp>
      <p:sp>
        <p:nvSpPr>
          <p:cNvPr id="11" name="矩形 10"/>
          <p:cNvSpPr/>
          <p:nvPr/>
        </p:nvSpPr>
        <p:spPr bwMode="auto">
          <a:xfrm>
            <a:off x="5753538" y="3167097"/>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smtClean="0">
                <a:latin typeface="Huawei Sans" panose="020C0503030203020204" pitchFamily="34" charset="0"/>
                <a:ea typeface="方正兰亭黑简体" panose="02000000000000000000" pitchFamily="2" charset="-122"/>
              </a:rPr>
              <a:t>输出设备</a:t>
            </a:r>
            <a:endParaRPr kumimoji="0" lang="zh-CN" altLang="en-US" sz="1600" b="0" i="0" u="none" strike="noStrike" cap="none" normalizeH="0" baseline="0" dirty="0" smtClean="0">
              <a:ln>
                <a:noFill/>
              </a:ln>
              <a:effectLst/>
              <a:latin typeface="Huawei Sans" panose="020C0503030203020204" pitchFamily="34" charset="0"/>
              <a:ea typeface="方正兰亭黑简体" panose="02000000000000000000" pitchFamily="2" charset="-122"/>
            </a:endParaRPr>
          </a:p>
        </p:txBody>
      </p:sp>
      <p:sp>
        <p:nvSpPr>
          <p:cNvPr id="12" name="右箭头 11"/>
          <p:cNvSpPr/>
          <p:nvPr/>
        </p:nvSpPr>
        <p:spPr bwMode="auto">
          <a:xfrm>
            <a:off x="2315024" y="3351813"/>
            <a:ext cx="1124486" cy="149827"/>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effectLst/>
              <a:latin typeface="Huawei Sans" panose="020C0503030203020204" pitchFamily="34" charset="0"/>
              <a:ea typeface="方正兰亭黑简体" panose="02000000000000000000" pitchFamily="2" charset="-122"/>
            </a:endParaRPr>
          </a:p>
        </p:txBody>
      </p:sp>
      <p:sp>
        <p:nvSpPr>
          <p:cNvPr id="13" name="右箭头 12"/>
          <p:cNvSpPr/>
          <p:nvPr/>
        </p:nvSpPr>
        <p:spPr bwMode="auto">
          <a:xfrm>
            <a:off x="4629052" y="3351813"/>
            <a:ext cx="1124486" cy="149827"/>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effectLst/>
              <a:latin typeface="Huawei Sans" panose="020C0503030203020204" pitchFamily="34" charset="0"/>
              <a:ea typeface="方正兰亭黑简体" panose="02000000000000000000" pitchFamily="2" charset="-122"/>
            </a:endParaRPr>
          </a:p>
        </p:txBody>
      </p:sp>
      <p:sp>
        <p:nvSpPr>
          <p:cNvPr id="14" name="右箭头 13"/>
          <p:cNvSpPr/>
          <p:nvPr/>
        </p:nvSpPr>
        <p:spPr bwMode="auto">
          <a:xfrm rot="5400000">
            <a:off x="3552595" y="2775750"/>
            <a:ext cx="617920" cy="179978"/>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effectLst/>
              <a:latin typeface="Huawei Sans" panose="020C0503030203020204" pitchFamily="34" charset="0"/>
              <a:ea typeface="方正兰亭黑简体" panose="02000000000000000000" pitchFamily="2" charset="-122"/>
            </a:endParaRPr>
          </a:p>
        </p:txBody>
      </p:sp>
      <p:sp>
        <p:nvSpPr>
          <p:cNvPr id="15" name="右箭头 14"/>
          <p:cNvSpPr/>
          <p:nvPr/>
        </p:nvSpPr>
        <p:spPr bwMode="auto">
          <a:xfrm rot="5400000">
            <a:off x="3900568" y="3876260"/>
            <a:ext cx="600190" cy="19802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effectLst/>
              <a:latin typeface="Huawei Sans" panose="020C0503030203020204" pitchFamily="34" charset="0"/>
              <a:ea typeface="方正兰亭黑简体" panose="02000000000000000000" pitchFamily="2" charset="-122"/>
            </a:endParaRPr>
          </a:p>
        </p:txBody>
      </p:sp>
      <p:sp>
        <p:nvSpPr>
          <p:cNvPr id="16" name="右箭头 15"/>
          <p:cNvSpPr/>
          <p:nvPr/>
        </p:nvSpPr>
        <p:spPr bwMode="auto">
          <a:xfrm rot="16200000">
            <a:off x="3881969" y="2768148"/>
            <a:ext cx="617920" cy="179978"/>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effectLst/>
              <a:latin typeface="Huawei Sans" panose="020C0503030203020204" pitchFamily="34" charset="0"/>
              <a:ea typeface="方正兰亭黑简体" panose="02000000000000000000" pitchFamily="2" charset="-122"/>
            </a:endParaRPr>
          </a:p>
        </p:txBody>
      </p:sp>
      <p:cxnSp>
        <p:nvCxnSpPr>
          <p:cNvPr id="20" name="直接箭头连接符 19"/>
          <p:cNvCxnSpPr/>
          <p:nvPr/>
        </p:nvCxnSpPr>
        <p:spPr bwMode="auto">
          <a:xfrm flipV="1">
            <a:off x="3908972" y="3678755"/>
            <a:ext cx="0" cy="5966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肘形连接符 42"/>
          <p:cNvCxnSpPr>
            <a:endCxn id="7" idx="1"/>
          </p:cNvCxnSpPr>
          <p:nvPr/>
        </p:nvCxnSpPr>
        <p:spPr bwMode="auto">
          <a:xfrm rot="16200000" flipV="1">
            <a:off x="2598917" y="3137741"/>
            <a:ext cx="1978218" cy="297032"/>
          </a:xfrm>
          <a:prstGeom prst="bentConnector4">
            <a:avLst>
              <a:gd name="adj1" fmla="val 19132"/>
              <a:gd name="adj2" fmla="val 176961"/>
            </a:avLst>
          </a:prstGeom>
          <a:solidFill>
            <a:schemeClr val="accent1"/>
          </a:solidFill>
          <a:ln w="9525" cap="flat" cmpd="sng" algn="ctr">
            <a:solidFill>
              <a:schemeClr val="tx1"/>
            </a:solidFill>
            <a:prstDash val="solid"/>
            <a:round/>
            <a:headEnd type="none" w="med" len="med"/>
            <a:tailEnd type="triangle"/>
          </a:ln>
          <a:effectLst/>
        </p:spPr>
      </p:cxnSp>
      <p:cxnSp>
        <p:nvCxnSpPr>
          <p:cNvPr id="53" name="肘形连接符 52"/>
          <p:cNvCxnSpPr>
            <a:stCxn id="9" idx="1"/>
            <a:endCxn id="10" idx="2"/>
          </p:cNvCxnSpPr>
          <p:nvPr/>
        </p:nvCxnSpPr>
        <p:spPr bwMode="auto">
          <a:xfrm rot="10800000">
            <a:off x="1721514" y="3671154"/>
            <a:ext cx="1717996" cy="856241"/>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5" name="肘形连接符 54"/>
          <p:cNvCxnSpPr>
            <a:stCxn id="9" idx="3"/>
            <a:endCxn id="11" idx="2"/>
          </p:cNvCxnSpPr>
          <p:nvPr/>
        </p:nvCxnSpPr>
        <p:spPr bwMode="auto">
          <a:xfrm flipV="1">
            <a:off x="4627642" y="3671153"/>
            <a:ext cx="1719962" cy="856241"/>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82" name="右箭头 81"/>
          <p:cNvSpPr/>
          <p:nvPr/>
        </p:nvSpPr>
        <p:spPr bwMode="auto">
          <a:xfrm>
            <a:off x="6644813" y="1592433"/>
            <a:ext cx="1124486" cy="149827"/>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effectLst/>
              <a:latin typeface="Huawei Sans" panose="020C0503030203020204" pitchFamily="34" charset="0"/>
              <a:ea typeface="方正兰亭黑简体" panose="02000000000000000000" pitchFamily="2" charset="-122"/>
            </a:endParaRPr>
          </a:p>
        </p:txBody>
      </p:sp>
      <p:cxnSp>
        <p:nvCxnSpPr>
          <p:cNvPr id="83" name="直接箭头连接符 82"/>
          <p:cNvCxnSpPr/>
          <p:nvPr/>
        </p:nvCxnSpPr>
        <p:spPr bwMode="auto">
          <a:xfrm flipV="1">
            <a:off x="6644813" y="2081121"/>
            <a:ext cx="1124486" cy="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7" name="文本框 86"/>
          <p:cNvSpPr txBox="1"/>
          <p:nvPr/>
        </p:nvSpPr>
        <p:spPr bwMode="auto">
          <a:xfrm>
            <a:off x="7896200" y="1499905"/>
            <a:ext cx="1044116" cy="334881"/>
          </a:xfrm>
          <a:prstGeom prst="rect">
            <a:avLst/>
          </a:prstGeom>
          <a:noFill/>
          <a:ln w="9525" algn="ctr">
            <a:solidFill>
              <a:schemeClr val="tx1"/>
            </a:solid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smtClean="0">
                <a:latin typeface="Huawei Sans" panose="020C0503030203020204" pitchFamily="34" charset="0"/>
                <a:ea typeface="方正兰亭黑简体" panose="02000000000000000000" pitchFamily="2" charset="-122"/>
              </a:rPr>
              <a:t>数据流</a:t>
            </a:r>
          </a:p>
        </p:txBody>
      </p:sp>
      <p:sp>
        <p:nvSpPr>
          <p:cNvPr id="88" name="文本框 87"/>
          <p:cNvSpPr txBox="1"/>
          <p:nvPr/>
        </p:nvSpPr>
        <p:spPr bwMode="auto">
          <a:xfrm>
            <a:off x="7896200" y="1913680"/>
            <a:ext cx="1044116" cy="334881"/>
          </a:xfrm>
          <a:prstGeom prst="rect">
            <a:avLst/>
          </a:prstGeom>
          <a:noFill/>
          <a:ln w="9525" algn="ctr">
            <a:solidFill>
              <a:schemeClr val="tx1"/>
            </a:solid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a:latin typeface="Huawei Sans" panose="020C0503030203020204" pitchFamily="34" charset="0"/>
                <a:ea typeface="方正兰亭黑简体" panose="02000000000000000000" pitchFamily="2" charset="-122"/>
              </a:rPr>
              <a:t>控制</a:t>
            </a:r>
            <a:r>
              <a:rPr lang="zh-CN" altLang="en-US" sz="1600" dirty="0" smtClean="0">
                <a:latin typeface="Huawei Sans" panose="020C0503030203020204" pitchFamily="34" charset="0"/>
                <a:ea typeface="方正兰亭黑简体" panose="02000000000000000000" pitchFamily="2" charset="-122"/>
              </a:rPr>
              <a:t>流</a:t>
            </a:r>
          </a:p>
        </p:txBody>
      </p:sp>
    </p:spTree>
    <p:extLst>
      <p:ext uri="{BB962C8B-B14F-4D97-AF65-F5344CB8AC3E}">
        <p14:creationId xmlns:p14="http://schemas.microsoft.com/office/powerpoint/2010/main" val="26518876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mtClean="0"/>
              <a:t>鲲鹏</a:t>
            </a:r>
            <a:r>
              <a:rPr lang="en-US" altLang="zh-CN" smtClean="0"/>
              <a:t>920</a:t>
            </a:r>
            <a:r>
              <a:rPr lang="zh-CN" altLang="en-US" smtClean="0"/>
              <a:t>系列芯片架构</a:t>
            </a:r>
            <a:r>
              <a:rPr lang="en-US" altLang="zh-CN" smtClean="0"/>
              <a:t>——</a:t>
            </a:r>
            <a:r>
              <a:rPr lang="zh-CN" altLang="zh-CN" smtClean="0"/>
              <a:t>内存子系统</a:t>
            </a:r>
            <a:endParaRPr lang="zh-CN" altLang="en-US" dirty="0"/>
          </a:p>
        </p:txBody>
      </p:sp>
      <p:sp>
        <p:nvSpPr>
          <p:cNvPr id="3" name="矩形 2"/>
          <p:cNvSpPr/>
          <p:nvPr/>
        </p:nvSpPr>
        <p:spPr>
          <a:xfrm>
            <a:off x="731838" y="1133948"/>
            <a:ext cx="10693187" cy="3714863"/>
          </a:xfrm>
          <a:prstGeom prst="rect">
            <a:avLst/>
          </a:prstGeom>
        </p:spPr>
        <p:txBody>
          <a:bodyPr wrap="square">
            <a:spAutoFit/>
          </a:bodyPr>
          <a:lstStyle/>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SMMU(System Memory Management System)</a:t>
            </a:r>
            <a:r>
              <a:rPr lang="zh-CN" altLang="zh-CN" sz="2200" dirty="0">
                <a:solidFill>
                  <a:srgbClr val="000000"/>
                </a:solidFill>
                <a:latin typeface="Huawei Sans" panose="020C0503030203020204" pitchFamily="34" charset="0"/>
                <a:ea typeface="方正兰亭黑简体" panose="02000000000000000000" pitchFamily="2" charset="-122"/>
              </a:rPr>
              <a:t>，为设备提供地址转换和访问保护功能。</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CCL</a:t>
            </a:r>
            <a:r>
              <a:rPr lang="zh-CN" altLang="en-US" sz="2200" dirty="0">
                <a:solidFill>
                  <a:srgbClr val="000000"/>
                </a:solidFill>
                <a:latin typeface="Huawei Sans" panose="020C0503030203020204" pitchFamily="34" charset="0"/>
                <a:ea typeface="方正兰亭黑简体" panose="02000000000000000000" pitchFamily="2" charset="-122"/>
              </a:rPr>
              <a:t>访问的内存空间的属性由</a:t>
            </a:r>
            <a:r>
              <a:rPr lang="en-US" altLang="zh-CN" sz="2200" dirty="0">
                <a:solidFill>
                  <a:srgbClr val="000000"/>
                </a:solidFill>
                <a:latin typeface="Huawei Sans" panose="020C0503030203020204" pitchFamily="34" charset="0"/>
                <a:ea typeface="方正兰亭黑简体" panose="02000000000000000000" pitchFamily="2" charset="-122"/>
              </a:rPr>
              <a:t>MMU(memory management unit</a:t>
            </a:r>
            <a:r>
              <a:rPr lang="zh-CN" altLang="en-US" sz="2200" dirty="0">
                <a:solidFill>
                  <a:srgbClr val="000000"/>
                </a:solidFill>
                <a:latin typeface="Huawei Sans" panose="020C0503030203020204" pitchFamily="34" charset="0"/>
                <a:ea typeface="方正兰亭黑简体" panose="02000000000000000000" pitchFamily="2" charset="-122"/>
              </a:rPr>
              <a:t>，内存管理单元</a:t>
            </a:r>
            <a:r>
              <a:rPr lang="en-US" altLang="zh-CN" sz="2200" dirty="0">
                <a:solidFill>
                  <a:srgbClr val="000000"/>
                </a:solidFill>
                <a:latin typeface="Huawei Sans" panose="020C0503030203020204" pitchFamily="34" charset="0"/>
                <a:ea typeface="方正兰亭黑简体" panose="02000000000000000000" pitchFamily="2" charset="-122"/>
              </a:rPr>
              <a:t>)</a:t>
            </a:r>
            <a:r>
              <a:rPr lang="zh-CN" altLang="en-US" sz="2200" dirty="0">
                <a:solidFill>
                  <a:srgbClr val="000000"/>
                </a:solidFill>
                <a:latin typeface="Huawei Sans" panose="020C0503030203020204" pitchFamily="34" charset="0"/>
                <a:ea typeface="方正兰亭黑简体" panose="02000000000000000000" pitchFamily="2" charset="-122"/>
              </a:rPr>
              <a:t>中的页表控制</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ICL</a:t>
            </a:r>
            <a:r>
              <a:rPr lang="zh-CN" altLang="en-US" sz="2200" dirty="0">
                <a:solidFill>
                  <a:srgbClr val="000000"/>
                </a:solidFill>
                <a:latin typeface="Huawei Sans" panose="020C0503030203020204" pitchFamily="34" charset="0"/>
                <a:ea typeface="方正兰亭黑简体" panose="02000000000000000000" pitchFamily="2" charset="-122"/>
              </a:rPr>
              <a:t>访问的内存空间的属性由</a:t>
            </a:r>
            <a:r>
              <a:rPr lang="en-US" altLang="zh-CN" sz="2200" dirty="0">
                <a:solidFill>
                  <a:srgbClr val="000000"/>
                </a:solidFill>
                <a:latin typeface="Huawei Sans" panose="020C0503030203020204" pitchFamily="34" charset="0"/>
                <a:ea typeface="方正兰亭黑简体" panose="02000000000000000000" pitchFamily="2" charset="-122"/>
              </a:rPr>
              <a:t>SMMU</a:t>
            </a:r>
            <a:r>
              <a:rPr lang="zh-CN" altLang="en-US" sz="2200" dirty="0">
                <a:solidFill>
                  <a:srgbClr val="000000"/>
                </a:solidFill>
                <a:latin typeface="Huawei Sans" panose="020C0503030203020204" pitchFamily="34" charset="0"/>
                <a:ea typeface="方正兰亭黑简体" panose="02000000000000000000" pitchFamily="2" charset="-122"/>
              </a:rPr>
              <a:t>中的页表或源设备控制</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zh-CN" altLang="en-US" sz="2200" dirty="0">
                <a:solidFill>
                  <a:srgbClr val="000000"/>
                </a:solidFill>
                <a:latin typeface="Huawei Sans" panose="020C0503030203020204" pitchFamily="34" charset="0"/>
                <a:ea typeface="方正兰亭黑简体" panose="02000000000000000000" pitchFamily="2" charset="-122"/>
              </a:rPr>
              <a:t>内存访问延迟受数据所在位置影响。如果目标数据位置在物理上接近内存访问发起者，则时延较低。</a:t>
            </a:r>
          </a:p>
        </p:txBody>
      </p:sp>
    </p:spTree>
    <p:extLst>
      <p:ext uri="{BB962C8B-B14F-4D97-AF65-F5344CB8AC3E}">
        <p14:creationId xmlns:p14="http://schemas.microsoft.com/office/powerpoint/2010/main" val="27047303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p:nvPr/>
        </p:nvPicPr>
        <p:blipFill>
          <a:blip r:embed="rId3"/>
          <a:stretch>
            <a:fillRect/>
          </a:stretch>
        </p:blipFill>
        <p:spPr>
          <a:xfrm>
            <a:off x="731838" y="1393281"/>
            <a:ext cx="6823213" cy="4304116"/>
          </a:xfrm>
          <a:prstGeom prst="rect">
            <a:avLst/>
          </a:prstGeom>
        </p:spPr>
      </p:pic>
      <p:sp>
        <p:nvSpPr>
          <p:cNvPr id="3" name="文本框 2"/>
          <p:cNvSpPr txBox="1"/>
          <p:nvPr/>
        </p:nvSpPr>
        <p:spPr>
          <a:xfrm>
            <a:off x="7741604" y="1393280"/>
            <a:ext cx="3718559" cy="2497075"/>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zh-CN" altLang="en-US" sz="1800" dirty="0">
                <a:solidFill>
                  <a:srgbClr val="000000"/>
                </a:solidFill>
                <a:latin typeface="Huawei Sans" panose="020C0503030203020204" pitchFamily="34" charset="0"/>
                <a:ea typeface="方正兰亭黑简体" panose="02000000000000000000" pitchFamily="2" charset="-122"/>
              </a:rPr>
              <a:t>一个</a:t>
            </a:r>
            <a:r>
              <a:rPr lang="en-US" altLang="zh-CN" sz="1800" dirty="0">
                <a:solidFill>
                  <a:srgbClr val="000000"/>
                </a:solidFill>
                <a:latin typeface="Huawei Sans" panose="020C0503030203020204" pitchFamily="34" charset="0"/>
                <a:ea typeface="方正兰亭黑简体" panose="02000000000000000000" pitchFamily="2" charset="-122"/>
              </a:rPr>
              <a:t>CPU Die</a:t>
            </a:r>
            <a:r>
              <a:rPr lang="zh-CN" altLang="en-US" sz="1800" dirty="0">
                <a:solidFill>
                  <a:srgbClr val="000000"/>
                </a:solidFill>
                <a:latin typeface="Huawei Sans" panose="020C0503030203020204" pitchFamily="34" charset="0"/>
                <a:ea typeface="方正兰亭黑简体" panose="02000000000000000000" pitchFamily="2" charset="-122"/>
              </a:rPr>
              <a:t>包含</a:t>
            </a:r>
            <a:r>
              <a:rPr lang="en-US" altLang="zh-CN" sz="1800" dirty="0">
                <a:solidFill>
                  <a:srgbClr val="000000"/>
                </a:solidFill>
                <a:latin typeface="Huawei Sans" panose="020C0503030203020204" pitchFamily="34" charset="0"/>
                <a:ea typeface="方正兰亭黑简体" panose="02000000000000000000" pitchFamily="2" charset="-122"/>
              </a:rPr>
              <a:t>4</a:t>
            </a:r>
            <a:r>
              <a:rPr lang="zh-CN" altLang="en-US" sz="1800" dirty="0">
                <a:solidFill>
                  <a:srgbClr val="000000"/>
                </a:solidFill>
                <a:latin typeface="Huawei Sans" panose="020C0503030203020204" pitchFamily="34" charset="0"/>
                <a:ea typeface="方正兰亭黑简体" panose="02000000000000000000" pitchFamily="2" charset="-122"/>
              </a:rPr>
              <a:t>个 </a:t>
            </a:r>
            <a:r>
              <a:rPr lang="en-US" altLang="zh-CN" sz="1800" dirty="0">
                <a:solidFill>
                  <a:srgbClr val="000000"/>
                </a:solidFill>
                <a:latin typeface="Huawei Sans" panose="020C0503030203020204" pitchFamily="34" charset="0"/>
                <a:ea typeface="方正兰亭黑简体" panose="02000000000000000000" pitchFamily="2" charset="-122"/>
              </a:rPr>
              <a:t>DDR Channel</a:t>
            </a:r>
          </a:p>
          <a:p>
            <a:pPr fontAlgn="t">
              <a:spcAft>
                <a:spcPct val="0"/>
              </a:spcAft>
              <a:buClrTx/>
              <a:buSzPct val="60000"/>
              <a:buFont typeface="Wingdings" panose="05000000000000000000" pitchFamily="2" charset="2"/>
              <a:buChar char="l"/>
            </a:pPr>
            <a:r>
              <a:rPr lang="zh-CN" altLang="en-US" sz="1800" dirty="0">
                <a:solidFill>
                  <a:srgbClr val="000000"/>
                </a:solidFill>
                <a:latin typeface="Huawei Sans" panose="020C0503030203020204" pitchFamily="34" charset="0"/>
                <a:ea typeface="方正兰亭黑简体" panose="02000000000000000000" pitchFamily="2" charset="-122"/>
              </a:rPr>
              <a:t>一个</a:t>
            </a:r>
            <a:r>
              <a:rPr lang="en-US" altLang="zh-CN" sz="1800" dirty="0">
                <a:solidFill>
                  <a:srgbClr val="000000"/>
                </a:solidFill>
                <a:latin typeface="Huawei Sans" panose="020C0503030203020204" pitchFamily="34" charset="0"/>
                <a:ea typeface="方正兰亭黑简体" panose="02000000000000000000" pitchFamily="2" charset="-122"/>
              </a:rPr>
              <a:t>Socket</a:t>
            </a:r>
            <a:r>
              <a:rPr lang="zh-CN" altLang="en-US" sz="1800" dirty="0">
                <a:solidFill>
                  <a:srgbClr val="000000"/>
                </a:solidFill>
                <a:latin typeface="Huawei Sans" panose="020C0503030203020204" pitchFamily="34" charset="0"/>
                <a:ea typeface="方正兰亭黑简体" panose="02000000000000000000" pitchFamily="2" charset="-122"/>
              </a:rPr>
              <a:t>包含</a:t>
            </a:r>
            <a:r>
              <a:rPr lang="en-US" altLang="zh-CN" sz="1800" dirty="0">
                <a:solidFill>
                  <a:srgbClr val="000000"/>
                </a:solidFill>
                <a:latin typeface="Huawei Sans" panose="020C0503030203020204" pitchFamily="34" charset="0"/>
                <a:ea typeface="方正兰亭黑简体" panose="02000000000000000000" pitchFamily="2" charset="-122"/>
              </a:rPr>
              <a:t>2</a:t>
            </a:r>
            <a:r>
              <a:rPr lang="zh-CN" altLang="en-US" sz="1800" dirty="0">
                <a:solidFill>
                  <a:srgbClr val="000000"/>
                </a:solidFill>
                <a:latin typeface="Huawei Sans" panose="020C0503030203020204" pitchFamily="34" charset="0"/>
                <a:ea typeface="方正兰亭黑简体" panose="02000000000000000000" pitchFamily="2" charset="-122"/>
              </a:rPr>
              <a:t>个</a:t>
            </a:r>
            <a:r>
              <a:rPr lang="en-US" altLang="zh-CN" sz="1800" dirty="0">
                <a:solidFill>
                  <a:srgbClr val="000000"/>
                </a:solidFill>
                <a:latin typeface="Huawei Sans" panose="020C0503030203020204" pitchFamily="34" charset="0"/>
                <a:ea typeface="方正兰亭黑简体" panose="02000000000000000000" pitchFamily="2" charset="-122"/>
              </a:rPr>
              <a:t>CPU Die</a:t>
            </a:r>
            <a:r>
              <a:rPr lang="zh-CN" altLang="en-US" sz="1800" dirty="0">
                <a:solidFill>
                  <a:srgbClr val="000000"/>
                </a:solidFill>
                <a:latin typeface="Huawei Sans" panose="020C0503030203020204" pitchFamily="34" charset="0"/>
                <a:ea typeface="方正兰亭黑简体" panose="02000000000000000000" pitchFamily="2" charset="-122"/>
              </a:rPr>
              <a:t>，</a:t>
            </a:r>
            <a:r>
              <a:rPr lang="en-US" altLang="zh-CN" sz="1800" dirty="0">
                <a:solidFill>
                  <a:srgbClr val="000000"/>
                </a:solidFill>
                <a:latin typeface="Huawei Sans" panose="020C0503030203020204" pitchFamily="34" charset="0"/>
                <a:ea typeface="方正兰亭黑简体" panose="02000000000000000000" pitchFamily="2" charset="-122"/>
              </a:rPr>
              <a:t>8</a:t>
            </a:r>
            <a:r>
              <a:rPr lang="zh-CN" altLang="en-US" sz="1800" dirty="0">
                <a:solidFill>
                  <a:srgbClr val="000000"/>
                </a:solidFill>
                <a:latin typeface="Huawei Sans" panose="020C0503030203020204" pitchFamily="34" charset="0"/>
                <a:ea typeface="方正兰亭黑简体" panose="02000000000000000000" pitchFamily="2" charset="-122"/>
              </a:rPr>
              <a:t>个</a:t>
            </a:r>
            <a:r>
              <a:rPr lang="en-US" altLang="zh-CN" sz="1800" dirty="0">
                <a:solidFill>
                  <a:srgbClr val="000000"/>
                </a:solidFill>
                <a:latin typeface="Huawei Sans" panose="020C0503030203020204" pitchFamily="34" charset="0"/>
                <a:ea typeface="方正兰亭黑简体" panose="02000000000000000000" pitchFamily="2" charset="-122"/>
              </a:rPr>
              <a:t>DDR Channel</a:t>
            </a:r>
          </a:p>
          <a:p>
            <a:pPr fontAlgn="t">
              <a:spcAft>
                <a:spcPct val="0"/>
              </a:spcAft>
              <a:buClrTx/>
              <a:buSzPct val="60000"/>
              <a:buFont typeface="Wingdings" panose="05000000000000000000" pitchFamily="2" charset="2"/>
              <a:buChar char="l"/>
            </a:pPr>
            <a:r>
              <a:rPr lang="zh-CN" altLang="en-US" sz="1800" dirty="0">
                <a:solidFill>
                  <a:srgbClr val="000000"/>
                </a:solidFill>
                <a:latin typeface="Huawei Sans" panose="020C0503030203020204" pitchFamily="34" charset="0"/>
                <a:ea typeface="方正兰亭黑简体" panose="02000000000000000000" pitchFamily="2" charset="-122"/>
              </a:rPr>
              <a:t>每个控制器支持</a:t>
            </a:r>
            <a:r>
              <a:rPr lang="en-US" altLang="zh-CN" sz="1800" dirty="0">
                <a:solidFill>
                  <a:srgbClr val="000000"/>
                </a:solidFill>
                <a:latin typeface="Huawei Sans" panose="020C0503030203020204" pitchFamily="34" charset="0"/>
                <a:ea typeface="方正兰亭黑简体" panose="02000000000000000000" pitchFamily="2" charset="-122"/>
              </a:rPr>
              <a:t>2DPC 2933</a:t>
            </a:r>
          </a:p>
          <a:p>
            <a:pPr fontAlgn="t">
              <a:spcAft>
                <a:spcPct val="0"/>
              </a:spcAft>
              <a:buClrTx/>
              <a:buSzPct val="60000"/>
              <a:buFont typeface="Wingdings" panose="05000000000000000000" pitchFamily="2" charset="2"/>
              <a:buChar char="l"/>
            </a:pPr>
            <a:r>
              <a:rPr lang="zh-CN" altLang="en-US" sz="1800" dirty="0">
                <a:solidFill>
                  <a:srgbClr val="000000"/>
                </a:solidFill>
                <a:latin typeface="Huawei Sans" panose="020C0503030203020204" pitchFamily="34" charset="0"/>
                <a:ea typeface="方正兰亭黑简体" panose="02000000000000000000" pitchFamily="2" charset="-122"/>
              </a:rPr>
              <a:t>本地内存访问均在本地进行，不走片间互联总线，因此访存时延最小，总体性能最好。</a:t>
            </a:r>
            <a:endParaRPr lang="en-US" sz="1800" dirty="0">
              <a:solidFill>
                <a:srgbClr val="000000"/>
              </a:solidFill>
              <a:latin typeface="Huawei Sans" panose="020C0503030203020204" pitchFamily="34" charset="0"/>
              <a:ea typeface="方正兰亭黑简体" panose="02000000000000000000" pitchFamily="2" charset="-122"/>
            </a:endParaRPr>
          </a:p>
        </p:txBody>
      </p:sp>
      <p:graphicFrame>
        <p:nvGraphicFramePr>
          <p:cNvPr id="5" name="Group 54"/>
          <p:cNvGraphicFramePr>
            <a:graphicFrameLocks/>
          </p:cNvGraphicFramePr>
          <p:nvPr>
            <p:extLst>
              <p:ext uri="{D42A27DB-BD31-4B8C-83A1-F6EECF244321}">
                <p14:modId xmlns:p14="http://schemas.microsoft.com/office/powerpoint/2010/main" val="49463780"/>
              </p:ext>
            </p:extLst>
          </p:nvPr>
        </p:nvGraphicFramePr>
        <p:xfrm>
          <a:off x="8234061" y="4104817"/>
          <a:ext cx="2733644" cy="1692333"/>
        </p:xfrm>
        <a:graphic>
          <a:graphicData uri="http://schemas.openxmlformats.org/drawingml/2006/table">
            <a:tbl>
              <a:tblPr/>
              <a:tblGrid>
                <a:gridCol w="759100"/>
                <a:gridCol w="1028485"/>
                <a:gridCol w="946059"/>
              </a:tblGrid>
              <a:tr h="269495">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zh-CN" altLang="en-US"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     时延</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ARM CPU Cycles</a:t>
                      </a: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Skylake Cycles</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6468">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Register</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1</a:t>
                      </a:r>
                      <a:endPar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1</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495">
                <a:tc>
                  <a:txBody>
                    <a:bodyPr/>
                    <a:lstStyle/>
                    <a:p>
                      <a:pPr marL="0" marR="0" lvl="0" indent="0" algn="l" defTabSz="914400" rtl="0" eaLnBrk="1" fontAlgn="base" latinLnBrk="0" hangingPunct="1">
                        <a:lnSpc>
                          <a:spcPct val="100000"/>
                        </a:lnSpc>
                        <a:spcBef>
                          <a:spcPts val="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L1 cache</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4</a:t>
                      </a:r>
                      <a:endPar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4</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495">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L2 cache</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8</a:t>
                      </a:r>
                      <a:endPar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14</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495">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L3 cache</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40</a:t>
                      </a:r>
                      <a:endPar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55</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5388">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DRAM</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71 </a:t>
                      </a: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a:t>
                      </a:r>
                      <a:r>
                        <a:rPr kumimoji="0" lang="da-DK"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221(ns)</a:t>
                      </a:r>
                      <a:endPar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83-143(ns)</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标题 1"/>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a:t>
            </a:r>
            <a:r>
              <a:rPr lang="zh-CN" altLang="en-US" dirty="0" smtClean="0"/>
              <a:t>架构</a:t>
            </a:r>
            <a:r>
              <a:rPr lang="en-US" altLang="zh-CN" dirty="0" smtClean="0"/>
              <a:t>—</a:t>
            </a:r>
            <a:r>
              <a:rPr lang="zh-CN" altLang="en-US" dirty="0"/>
              <a:t>内存子系统</a:t>
            </a:r>
          </a:p>
        </p:txBody>
      </p:sp>
    </p:spTree>
    <p:extLst>
      <p:ext uri="{BB962C8B-B14F-4D97-AF65-F5344CB8AC3E}">
        <p14:creationId xmlns:p14="http://schemas.microsoft.com/office/powerpoint/2010/main" val="2884191161"/>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t>鲲鹏</a:t>
            </a:r>
            <a:r>
              <a:rPr lang="en-US" altLang="zh-CN" sz="4000" dirty="0"/>
              <a:t>920</a:t>
            </a:r>
            <a:r>
              <a:rPr lang="zh-CN" altLang="en-US" sz="4000" dirty="0"/>
              <a:t>系列芯片架构</a:t>
            </a:r>
            <a:r>
              <a:rPr lang="en-US" altLang="zh-CN" sz="4000" dirty="0"/>
              <a:t>——</a:t>
            </a:r>
            <a:r>
              <a:rPr lang="zh-CN" altLang="zh-CN" sz="4000" dirty="0"/>
              <a:t>内存</a:t>
            </a:r>
            <a:r>
              <a:rPr lang="zh-CN" altLang="zh-CN" sz="4000" dirty="0" smtClean="0"/>
              <a:t>子系统</a:t>
            </a:r>
            <a:r>
              <a:rPr lang="en-US" altLang="zh-CN" sz="4000" dirty="0" smtClean="0"/>
              <a:t> (</a:t>
            </a:r>
            <a:r>
              <a:rPr lang="en-US" altLang="zh-CN" sz="4000" dirty="0" smtClean="0"/>
              <a:t>2)</a:t>
            </a:r>
            <a:endParaRPr lang="zh-CN" altLang="en-US" sz="3999" dirty="0"/>
          </a:p>
        </p:txBody>
      </p:sp>
      <p:sp>
        <p:nvSpPr>
          <p:cNvPr id="9" name="矩形"/>
          <p:cNvSpPr/>
          <p:nvPr/>
        </p:nvSpPr>
        <p:spPr>
          <a:xfrm>
            <a:off x="1837133" y="2000694"/>
            <a:ext cx="536435" cy="3620462"/>
          </a:xfrm>
          <a:prstGeom prst="rect">
            <a:avLst/>
          </a:prstGeom>
          <a:solidFill>
            <a:srgbClr val="C7000B"/>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 name="矩形"/>
          <p:cNvSpPr/>
          <p:nvPr/>
        </p:nvSpPr>
        <p:spPr>
          <a:xfrm>
            <a:off x="3036658" y="3046621"/>
            <a:ext cx="536435" cy="2552208"/>
          </a:xfrm>
          <a:prstGeom prst="rect">
            <a:avLst/>
          </a:prstGeom>
          <a:solidFill>
            <a:srgbClr val="B5B5B5"/>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1" name="矩形"/>
          <p:cNvSpPr/>
          <p:nvPr/>
        </p:nvSpPr>
        <p:spPr>
          <a:xfrm>
            <a:off x="3794329" y="2525732"/>
            <a:ext cx="536435" cy="3073097"/>
          </a:xfrm>
          <a:prstGeom prst="rect">
            <a:avLst/>
          </a:prstGeom>
          <a:solidFill>
            <a:srgbClr val="C7000B"/>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矩形"/>
          <p:cNvSpPr/>
          <p:nvPr/>
        </p:nvSpPr>
        <p:spPr>
          <a:xfrm>
            <a:off x="5067494" y="3046621"/>
            <a:ext cx="536435" cy="2552208"/>
          </a:xfrm>
          <a:prstGeom prst="rect">
            <a:avLst/>
          </a:prstGeom>
          <a:solidFill>
            <a:srgbClr val="B5B5B5"/>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矩形"/>
          <p:cNvSpPr/>
          <p:nvPr/>
        </p:nvSpPr>
        <p:spPr>
          <a:xfrm>
            <a:off x="5808659" y="1259172"/>
            <a:ext cx="593255" cy="4339656"/>
          </a:xfrm>
          <a:prstGeom prst="rect">
            <a:avLst/>
          </a:prstGeom>
          <a:solidFill>
            <a:srgbClr val="C7000B"/>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矩形"/>
          <p:cNvSpPr/>
          <p:nvPr/>
        </p:nvSpPr>
        <p:spPr>
          <a:xfrm>
            <a:off x="1104856" y="3021226"/>
            <a:ext cx="536435" cy="2575835"/>
          </a:xfrm>
          <a:prstGeom prst="rect">
            <a:avLst/>
          </a:prstGeom>
          <a:solidFill>
            <a:srgbClr val="B5B5B5"/>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8" name="线条"/>
          <p:cNvSpPr/>
          <p:nvPr/>
        </p:nvSpPr>
        <p:spPr>
          <a:xfrm flipV="1">
            <a:off x="801405" y="5593577"/>
            <a:ext cx="5856350" cy="4444"/>
          </a:xfrm>
          <a:prstGeom prst="line">
            <a:avLst/>
          </a:prstGeom>
          <a:ln w="3175" cmpd="sng">
            <a:solidFill>
              <a:schemeClr val="bg1"/>
            </a:solidFill>
            <a:miter lim="400000"/>
          </a:ln>
        </p:spPr>
        <p:txBody>
          <a:bodyPr lIns="71418" tIns="71418" rIns="71418" bIns="71418" anchor="ctr"/>
          <a:lstStyle/>
          <a:p>
            <a:pPr>
              <a:defRPr sz="3000" b="0">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9" name="Kunpeng920"/>
          <p:cNvSpPr txBox="1"/>
          <p:nvPr/>
        </p:nvSpPr>
        <p:spPr>
          <a:xfrm>
            <a:off x="760837" y="2738919"/>
            <a:ext cx="736761" cy="365830"/>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6</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0" name="Kunpeng920"/>
          <p:cNvSpPr txBox="1"/>
          <p:nvPr/>
        </p:nvSpPr>
        <p:spPr>
          <a:xfrm>
            <a:off x="1515950" y="1724046"/>
            <a:ext cx="736761" cy="365830"/>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8</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1" name="Kunpeng920"/>
          <p:cNvSpPr txBox="1"/>
          <p:nvPr/>
        </p:nvSpPr>
        <p:spPr>
          <a:xfrm>
            <a:off x="2209389" y="2784047"/>
            <a:ext cx="1747065" cy="348326"/>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2667</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MHz</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2" name="Kunpeng920"/>
          <p:cNvSpPr txBox="1"/>
          <p:nvPr/>
        </p:nvSpPr>
        <p:spPr>
          <a:xfrm>
            <a:off x="2974907" y="2260871"/>
            <a:ext cx="1747065" cy="348326"/>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2933</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MHz</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3" name="Kunpeng920"/>
          <p:cNvSpPr txBox="1"/>
          <p:nvPr/>
        </p:nvSpPr>
        <p:spPr>
          <a:xfrm>
            <a:off x="4991340" y="994537"/>
            <a:ext cx="1747065" cy="348326"/>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1.5</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Tb/s</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4" name="Kunpeng920"/>
          <p:cNvSpPr txBox="1"/>
          <p:nvPr/>
        </p:nvSpPr>
        <p:spPr>
          <a:xfrm>
            <a:off x="4215831" y="2778657"/>
            <a:ext cx="1747065" cy="348326"/>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1.02</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Tb/s</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5" name="文本框 24"/>
          <p:cNvSpPr txBox="1"/>
          <p:nvPr/>
        </p:nvSpPr>
        <p:spPr>
          <a:xfrm>
            <a:off x="4211804" y="-310996"/>
            <a:ext cx="902574" cy="400004"/>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91415" tIns="91415" rIns="91415" bIns="91415" numCol="1" spcCol="38100" rtlCol="0" anchor="t" forceAA="0">
            <a:spAutoFit/>
          </a:bodyPr>
          <a:lstStyle/>
          <a:p>
            <a:pPr algn="ctr">
              <a:defRPr lang="zh-CN" sz="1440" b="0" i="0" u="none" strike="noStrike" kern="1200" spc="0" baseline="0">
                <a:solidFill>
                  <a:srgbClr val="1D1D1A">
                    <a:lumMod val="65000"/>
                    <a:lumOff val="35000"/>
                  </a:srgbClr>
                </a:solidFill>
                <a:latin typeface="+mn-lt"/>
                <a:ea typeface="+mn-ea"/>
                <a:cs typeface="+mn-cs"/>
              </a:defRPr>
            </a:pPr>
            <a:r>
              <a:rPr lang="zh-CN" altLang="en-US" sz="1400" dirty="0">
                <a:latin typeface="Huawei Sans" panose="020C0503030203020204" pitchFamily="34" charset="0"/>
                <a:ea typeface="方正兰亭黑简体" panose="02000000000000000000" pitchFamily="2" charset="-122"/>
                <a:cs typeface="Arial" panose="020B0604020202020204" pitchFamily="34" charset="0"/>
              </a:rPr>
              <a:t>内存带宽</a:t>
            </a:r>
          </a:p>
        </p:txBody>
      </p:sp>
      <p:sp>
        <p:nvSpPr>
          <p:cNvPr id="4" name="文本框 3"/>
          <p:cNvSpPr txBox="1"/>
          <p:nvPr/>
        </p:nvSpPr>
        <p:spPr>
          <a:xfrm>
            <a:off x="1249435" y="5657453"/>
            <a:ext cx="902811" cy="307777"/>
          </a:xfrm>
          <a:prstGeom prst="rect">
            <a:avLst/>
          </a:prstGeom>
          <a:noFill/>
        </p:spPr>
        <p:txBody>
          <a:bodyPr wrap="none" rtlCol="0">
            <a:spAutoFit/>
          </a:bodyPr>
          <a:lstStyle/>
          <a:p>
            <a:r>
              <a:rPr lang="zh-CN" altLang="en-US" sz="1400" dirty="0">
                <a:latin typeface="Huawei Sans" panose="020C0503030203020204" pitchFamily="34" charset="0"/>
                <a:ea typeface="方正兰亭黑简体" panose="02000000000000000000" pitchFamily="2" charset="-122"/>
                <a:cs typeface="Arial" panose="020B0604020202020204" pitchFamily="34" charset="0"/>
              </a:rPr>
              <a:t>通道数量</a:t>
            </a:r>
            <a:endParaRPr lang="zh-CN" altLang="en-US" sz="1400" dirty="0"/>
          </a:p>
        </p:txBody>
      </p:sp>
      <p:sp>
        <p:nvSpPr>
          <p:cNvPr id="27" name="文本框 26"/>
          <p:cNvSpPr txBox="1"/>
          <p:nvPr/>
        </p:nvSpPr>
        <p:spPr>
          <a:xfrm>
            <a:off x="3197814" y="5654353"/>
            <a:ext cx="1082348" cy="307777"/>
          </a:xfrm>
          <a:prstGeom prst="rect">
            <a:avLst/>
          </a:prstGeom>
          <a:noFill/>
        </p:spPr>
        <p:txBody>
          <a:bodyPr wrap="none" rtlCol="0">
            <a:spAutoFit/>
          </a:bodyPr>
          <a:lstStyle/>
          <a:p>
            <a:r>
              <a:rPr lang="zh-CN" altLang="en-US" sz="1400" dirty="0">
                <a:latin typeface="Huawei Sans" panose="020C0503030203020204" pitchFamily="34" charset="0"/>
                <a:ea typeface="方正兰亭黑简体" panose="02000000000000000000" pitchFamily="2" charset="-122"/>
                <a:cs typeface="Arial" panose="020B0604020202020204" pitchFamily="34" charset="0"/>
              </a:rPr>
              <a:t>每通道速率</a:t>
            </a:r>
            <a:endParaRPr lang="zh-CN" altLang="en-US" sz="1400" dirty="0"/>
          </a:p>
        </p:txBody>
      </p:sp>
      <p:sp>
        <p:nvSpPr>
          <p:cNvPr id="28" name="文本框 27"/>
          <p:cNvSpPr txBox="1"/>
          <p:nvPr/>
        </p:nvSpPr>
        <p:spPr>
          <a:xfrm>
            <a:off x="5382011" y="5676588"/>
            <a:ext cx="723275" cy="307777"/>
          </a:xfrm>
          <a:prstGeom prst="rect">
            <a:avLst/>
          </a:prstGeom>
          <a:noFill/>
        </p:spPr>
        <p:txBody>
          <a:bodyPr wrap="none" rtlCol="0">
            <a:spAutoFit/>
          </a:bodyPr>
          <a:lstStyle/>
          <a:p>
            <a:r>
              <a:rPr lang="zh-CN" altLang="en-US" sz="1400" dirty="0">
                <a:latin typeface="Huawei Sans" panose="020C0503030203020204" pitchFamily="34" charset="0"/>
                <a:ea typeface="方正兰亭黑简体" panose="02000000000000000000" pitchFamily="2" charset="-122"/>
                <a:cs typeface="Arial" panose="020B0604020202020204" pitchFamily="34" charset="0"/>
              </a:rPr>
              <a:t>总带宽</a:t>
            </a:r>
            <a:endParaRPr lang="zh-CN" altLang="en-US" sz="1400" dirty="0"/>
          </a:p>
        </p:txBody>
      </p:sp>
      <p:grpSp>
        <p:nvGrpSpPr>
          <p:cNvPr id="32" name="组合 31"/>
          <p:cNvGrpSpPr/>
          <p:nvPr/>
        </p:nvGrpSpPr>
        <p:grpSpPr>
          <a:xfrm>
            <a:off x="3717737" y="5955787"/>
            <a:ext cx="1234809" cy="276999"/>
            <a:chOff x="3597336" y="5878046"/>
            <a:chExt cx="1234809" cy="276999"/>
          </a:xfrm>
        </p:grpSpPr>
        <p:sp>
          <p:nvSpPr>
            <p:cNvPr id="7" name="矩形"/>
            <p:cNvSpPr/>
            <p:nvPr/>
          </p:nvSpPr>
          <p:spPr>
            <a:xfrm>
              <a:off x="3597336" y="5921507"/>
              <a:ext cx="180000" cy="180000"/>
            </a:xfrm>
            <a:prstGeom prst="rect">
              <a:avLst/>
            </a:prstGeom>
            <a:solidFill>
              <a:srgbClr val="C7000B"/>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31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9" name="文本框 28"/>
            <p:cNvSpPr txBox="1"/>
            <p:nvPr/>
          </p:nvSpPr>
          <p:spPr>
            <a:xfrm>
              <a:off x="3717737" y="5878046"/>
              <a:ext cx="1114408" cy="276999"/>
            </a:xfrm>
            <a:prstGeom prst="rect">
              <a:avLst/>
            </a:prstGeom>
            <a:noFill/>
          </p:spPr>
          <p:txBody>
            <a:bodyPr wrap="none" rtlCol="0">
              <a:spAutoFit/>
            </a:bodyPr>
            <a:lstStyle/>
            <a:p>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K</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a:rPr>
                <a:t>unpeng 920</a:t>
              </a:r>
              <a:endParaRPr lang="zh-CN" altLang="en-US" sz="1200" dirty="0"/>
            </a:p>
          </p:txBody>
        </p:sp>
      </p:grpSp>
      <p:grpSp>
        <p:nvGrpSpPr>
          <p:cNvPr id="31" name="组合 30"/>
          <p:cNvGrpSpPr/>
          <p:nvPr/>
        </p:nvGrpSpPr>
        <p:grpSpPr>
          <a:xfrm>
            <a:off x="2535492" y="5965908"/>
            <a:ext cx="653220" cy="276999"/>
            <a:chOff x="2535492" y="5888167"/>
            <a:chExt cx="653220" cy="276999"/>
          </a:xfrm>
        </p:grpSpPr>
        <p:sp>
          <p:nvSpPr>
            <p:cNvPr id="5" name="矩形"/>
            <p:cNvSpPr/>
            <p:nvPr/>
          </p:nvSpPr>
          <p:spPr>
            <a:xfrm>
              <a:off x="2535492" y="5929681"/>
              <a:ext cx="180000" cy="179178"/>
            </a:xfrm>
            <a:prstGeom prst="rect">
              <a:avLst/>
            </a:prstGeom>
            <a:solidFill>
              <a:srgbClr val="B5B5B5"/>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31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0" name="文本框 29"/>
            <p:cNvSpPr txBox="1"/>
            <p:nvPr/>
          </p:nvSpPr>
          <p:spPr>
            <a:xfrm>
              <a:off x="2657797" y="5888167"/>
              <a:ext cx="530915" cy="276999"/>
            </a:xfrm>
            <a:prstGeom prst="rect">
              <a:avLst/>
            </a:prstGeom>
            <a:noFill/>
          </p:spPr>
          <p:txBody>
            <a:bodyPr wrap="none" rtlCol="0">
              <a:spAutoFit/>
            </a:bodyPr>
            <a:lstStyle/>
            <a:p>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6148</a:t>
              </a:r>
              <a:endParaRPr lang="zh-CN" altLang="en-US" sz="1200" dirty="0"/>
            </a:p>
          </p:txBody>
        </p:sp>
      </p:grpSp>
      <p:sp>
        <p:nvSpPr>
          <p:cNvPr id="33" name="文本框 32"/>
          <p:cNvSpPr txBox="1"/>
          <p:nvPr/>
        </p:nvSpPr>
        <p:spPr>
          <a:xfrm>
            <a:off x="7008184" y="2335633"/>
            <a:ext cx="4352543" cy="2497075"/>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a:lnSpc>
                <a:spcPts val="2400"/>
              </a:lnSpc>
              <a:buClrTx/>
              <a:buSzPct val="60000"/>
              <a:buFont typeface="Wingdings" panose="05000000000000000000" pitchFamily="2" charset="2"/>
              <a:buChar char="l"/>
            </a:pPr>
            <a:r>
              <a:rPr lang="en-US" altLang="zh-CN" sz="1800" dirty="0">
                <a:latin typeface="Huawei Sans" panose="020C0503030203020204" pitchFamily="34" charset="0"/>
                <a:ea typeface="方正兰亭黑简体" panose="02000000000000000000" pitchFamily="2" charset="-122"/>
              </a:rPr>
              <a:t>8</a:t>
            </a:r>
            <a:r>
              <a:rPr lang="zh-CN" altLang="en-US" sz="1800" dirty="0">
                <a:latin typeface="Huawei Sans" panose="020C0503030203020204" pitchFamily="34" charset="0"/>
                <a:ea typeface="方正兰亭黑简体" panose="02000000000000000000" pitchFamily="2" charset="-122"/>
              </a:rPr>
              <a:t>通道</a:t>
            </a:r>
            <a:r>
              <a:rPr lang="en-US" altLang="zh-CN" sz="1800" dirty="0">
                <a:latin typeface="Huawei Sans" panose="020C0503030203020204" pitchFamily="34" charset="0"/>
                <a:ea typeface="方正兰亭黑简体" panose="02000000000000000000" pitchFamily="2" charset="-122"/>
              </a:rPr>
              <a:t>DDR4 </a:t>
            </a:r>
            <a:r>
              <a:rPr lang="zh-CN" altLang="en-US" sz="1800" dirty="0">
                <a:latin typeface="Huawei Sans" panose="020C0503030203020204" pitchFamily="34" charset="0"/>
                <a:ea typeface="方正兰亭黑简体" panose="02000000000000000000" pitchFamily="2" charset="-122"/>
              </a:rPr>
              <a:t>带来</a:t>
            </a:r>
            <a:r>
              <a:rPr lang="en-US" altLang="zh-CN" sz="1800" dirty="0">
                <a:latin typeface="Huawei Sans" panose="020C0503030203020204" pitchFamily="34" charset="0"/>
                <a:ea typeface="方正兰亭黑简体" panose="02000000000000000000" pitchFamily="2" charset="-122"/>
              </a:rPr>
              <a:t>46% </a:t>
            </a:r>
            <a:r>
              <a:rPr lang="zh-CN" altLang="en-US" sz="1800" dirty="0">
                <a:latin typeface="Huawei Sans" panose="020C0503030203020204" pitchFamily="34" charset="0"/>
                <a:ea typeface="方正兰亭黑简体" panose="02000000000000000000" pitchFamily="2" charset="-122"/>
              </a:rPr>
              <a:t>带宽提升，同时容量也可按需提升</a:t>
            </a:r>
            <a:endParaRPr lang="en-US" altLang="zh-CN" sz="1800" dirty="0">
              <a:latin typeface="Huawei Sans" panose="020C0503030203020204" pitchFamily="34" charset="0"/>
              <a:ea typeface="方正兰亭黑简体" panose="02000000000000000000" pitchFamily="2" charset="-122"/>
            </a:endParaRPr>
          </a:p>
          <a:p>
            <a:pPr>
              <a:lnSpc>
                <a:spcPts val="2400"/>
              </a:lnSpc>
              <a:buClrTx/>
              <a:buSzPct val="60000"/>
              <a:buFont typeface="Wingdings" panose="05000000000000000000" pitchFamily="2" charset="2"/>
              <a:buChar char="l"/>
            </a:pPr>
            <a:r>
              <a:rPr lang="zh-CN" altLang="en-US" sz="1800" dirty="0">
                <a:latin typeface="Huawei Sans" panose="020C0503030203020204" pitchFamily="34" charset="0"/>
                <a:ea typeface="方正兰亭黑简体" panose="02000000000000000000" pitchFamily="2" charset="-122"/>
              </a:rPr>
              <a:t>延迟优化，和业界主流水平相当</a:t>
            </a:r>
            <a:r>
              <a:rPr lang="en-US" altLang="zh-CN" sz="1800" dirty="0">
                <a:latin typeface="Huawei Sans" panose="020C0503030203020204" pitchFamily="34" charset="0"/>
                <a:ea typeface="方正兰亭黑简体" panose="02000000000000000000" pitchFamily="2" charset="-122"/>
              </a:rPr>
              <a:t>/</a:t>
            </a:r>
            <a:r>
              <a:rPr lang="zh-CN" altLang="en-US" sz="1800" dirty="0">
                <a:latin typeface="Huawei Sans" panose="020C0503030203020204" pitchFamily="34" charset="0"/>
                <a:ea typeface="方正兰亭黑简体" panose="02000000000000000000" pitchFamily="2" charset="-122"/>
              </a:rPr>
              <a:t>更优</a:t>
            </a:r>
            <a:endParaRPr lang="en-US" altLang="zh-CN" sz="1800" dirty="0">
              <a:latin typeface="Huawei Sans" panose="020C0503030203020204" pitchFamily="34" charset="0"/>
              <a:ea typeface="方正兰亭黑简体" panose="02000000000000000000" pitchFamily="2" charset="-122"/>
            </a:endParaRPr>
          </a:p>
          <a:p>
            <a:pPr marL="285750" lvl="1" indent="-285750">
              <a:lnSpc>
                <a:spcPts val="2400"/>
              </a:lnSpc>
              <a:spcBef>
                <a:spcPct val="20000"/>
              </a:spcBef>
              <a:buSzPct val="60000"/>
              <a:buFont typeface="Wingdings" panose="05000000000000000000" pitchFamily="2" charset="2"/>
              <a:buChar char="l"/>
              <a:defRPr/>
            </a:pPr>
            <a:r>
              <a:rPr lang="zh-CN" altLang="en-US" dirty="0">
                <a:latin typeface="Huawei Sans" panose="020C0503030203020204" pitchFamily="34" charset="0"/>
                <a:ea typeface="方正兰亭黑简体" panose="02000000000000000000" pitchFamily="2" charset="-122"/>
                <a:cs typeface="Arial" panose="020B0604020202020204" pitchFamily="34" charset="0"/>
                <a:sym typeface="Lucida Grande"/>
              </a:rPr>
              <a:t>完整的</a:t>
            </a:r>
            <a:r>
              <a:rPr lang="en-US" altLang="zh-CN" dirty="0">
                <a:latin typeface="Huawei Sans" panose="020C0503030203020204" pitchFamily="34" charset="0"/>
                <a:ea typeface="方正兰亭黑简体" panose="02000000000000000000" pitchFamily="2" charset="-122"/>
                <a:cs typeface="Arial" panose="020B0604020202020204" pitchFamily="34" charset="0"/>
                <a:sym typeface="Lucida Grande"/>
              </a:rPr>
              <a:t>Cache &amp; Memory QoS </a:t>
            </a:r>
            <a:r>
              <a:rPr lang="zh-CN" altLang="en-US" dirty="0">
                <a:latin typeface="Huawei Sans" panose="020C0503030203020204" pitchFamily="34" charset="0"/>
                <a:ea typeface="方正兰亭黑简体" panose="02000000000000000000" pitchFamily="2" charset="-122"/>
                <a:cs typeface="Arial" panose="020B0604020202020204" pitchFamily="34" charset="0"/>
                <a:sym typeface="Lucida Grande"/>
              </a:rPr>
              <a:t>方案（类似于</a:t>
            </a:r>
            <a:r>
              <a:rPr lang="en-US" altLang="zh-CN" dirty="0">
                <a:latin typeface="Huawei Sans" panose="020C0503030203020204" pitchFamily="34" charset="0"/>
                <a:ea typeface="方正兰亭黑简体" panose="02000000000000000000" pitchFamily="2" charset="-122"/>
                <a:cs typeface="Arial" panose="020B0604020202020204" pitchFamily="34" charset="0"/>
                <a:sym typeface="Lucida Grande"/>
              </a:rPr>
              <a:t>RDT</a:t>
            </a:r>
            <a:r>
              <a:rPr lang="zh-CN" altLang="en-US" dirty="0">
                <a:latin typeface="Huawei Sans" panose="020C0503030203020204" pitchFamily="34" charset="0"/>
                <a:ea typeface="方正兰亭黑简体" panose="02000000000000000000" pitchFamily="2" charset="-122"/>
                <a:cs typeface="Arial" panose="020B0604020202020204" pitchFamily="34" charset="0"/>
                <a:sym typeface="Lucida Grande"/>
              </a:rPr>
              <a:t>），为用户的不同业务部署带来方便</a:t>
            </a:r>
            <a:endParaRPr lang="en-US" altLang="zh-CN" dirty="0">
              <a:latin typeface="Huawei Sans" panose="020C0503030203020204" pitchFamily="34" charset="0"/>
              <a:ea typeface="方正兰亭黑简体" panose="02000000000000000000" pitchFamily="2" charset="-122"/>
              <a:cs typeface="Arial" panose="020B0604020202020204" pitchFamily="34" charset="0"/>
            </a:endParaRPr>
          </a:p>
        </p:txBody>
      </p:sp>
    </p:spTree>
    <p:extLst>
      <p:ext uri="{BB962C8B-B14F-4D97-AF65-F5344CB8AC3E}">
        <p14:creationId xmlns:p14="http://schemas.microsoft.com/office/powerpoint/2010/main" val="72935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芯片架构</a:t>
            </a:r>
            <a:r>
              <a:rPr lang="en-US" altLang="zh-CN" dirty="0" smtClean="0"/>
              <a:t>– IO</a:t>
            </a:r>
            <a:r>
              <a:rPr lang="zh-CN" altLang="en-US" dirty="0" smtClean="0"/>
              <a:t>子系统</a:t>
            </a:r>
            <a:endParaRPr lang="zh-CN" altLang="en-US" dirty="0"/>
          </a:p>
        </p:txBody>
      </p:sp>
      <p:sp>
        <p:nvSpPr>
          <p:cNvPr id="5" name="文本占位符 4"/>
          <p:cNvSpPr>
            <a:spLocks noGrp="1"/>
          </p:cNvSpPr>
          <p:nvPr>
            <p:ph type="body" sz="quarter" idx="10"/>
          </p:nvPr>
        </p:nvSpPr>
        <p:spPr>
          <a:xfrm>
            <a:off x="731446" y="1047750"/>
            <a:ext cx="4196181" cy="4879805"/>
          </a:xfrm>
        </p:spPr>
        <p:txBody>
          <a:bodyPr/>
          <a:lstStyle/>
          <a:p>
            <a:pPr>
              <a:lnSpc>
                <a:spcPct val="100000"/>
              </a:lnSpc>
              <a:spcBef>
                <a:spcPts val="0"/>
              </a:spcBef>
              <a:buSzPct val="60000"/>
            </a:pPr>
            <a:r>
              <a:rPr lang="zh-CN" altLang="en-US" sz="1800" dirty="0"/>
              <a:t>丰富的</a:t>
            </a:r>
            <a:r>
              <a:rPr lang="en-US" altLang="zh-CN" sz="1800" dirty="0"/>
              <a:t>IO</a:t>
            </a:r>
            <a:r>
              <a:rPr lang="zh-CN" altLang="en-US" sz="1800" dirty="0"/>
              <a:t>，</a:t>
            </a:r>
            <a:r>
              <a:rPr lang="en-US" altLang="zh-CN" sz="1800" dirty="0"/>
              <a:t>PCIE</a:t>
            </a:r>
            <a:r>
              <a:rPr lang="zh-CN" altLang="en-US" sz="1800" dirty="0"/>
              <a:t>化设计。</a:t>
            </a:r>
            <a:endParaRPr lang="en-US" altLang="zh-CN" sz="1800" dirty="0"/>
          </a:p>
          <a:p>
            <a:pPr>
              <a:lnSpc>
                <a:spcPct val="100000"/>
              </a:lnSpc>
              <a:spcBef>
                <a:spcPts val="0"/>
              </a:spcBef>
              <a:buSzPct val="60000"/>
            </a:pPr>
            <a:r>
              <a:rPr lang="zh-CN" altLang="en-US" sz="1800" dirty="0"/>
              <a:t>各子系统 </a:t>
            </a:r>
            <a:r>
              <a:rPr lang="en-US" altLang="zh-CN" sz="1800" dirty="0"/>
              <a:t>PCIE</a:t>
            </a:r>
            <a:r>
              <a:rPr lang="zh-CN" altLang="en-US" sz="1800" dirty="0"/>
              <a:t>（含</a:t>
            </a:r>
            <a:r>
              <a:rPr lang="en-US" altLang="zh-CN" sz="1800" dirty="0"/>
              <a:t>CCIX</a:t>
            </a:r>
            <a:r>
              <a:rPr lang="zh-CN" altLang="en-US" sz="1800" dirty="0"/>
              <a:t>），</a:t>
            </a:r>
            <a:r>
              <a:rPr lang="en-US" altLang="zh-CN" sz="1800" dirty="0"/>
              <a:t>Hydra</a:t>
            </a:r>
            <a:r>
              <a:rPr lang="zh-CN" altLang="en-US" sz="1800" dirty="0"/>
              <a:t>（多片互联），</a:t>
            </a:r>
            <a:r>
              <a:rPr lang="en-US" altLang="zh-CN" sz="1800" dirty="0"/>
              <a:t>Network</a:t>
            </a:r>
            <a:r>
              <a:rPr lang="zh-CN" altLang="en-US" sz="1800" dirty="0"/>
              <a:t>，</a:t>
            </a:r>
            <a:r>
              <a:rPr lang="en-US" altLang="zh-CN" sz="1800" dirty="0"/>
              <a:t>Storage</a:t>
            </a:r>
            <a:r>
              <a:rPr lang="zh-CN" altLang="en-US" sz="1800" dirty="0"/>
              <a:t>，</a:t>
            </a:r>
            <a:r>
              <a:rPr lang="en-US" altLang="zh-CN" sz="1800" dirty="0"/>
              <a:t>HAC</a:t>
            </a:r>
            <a:r>
              <a:rPr lang="zh-CN" altLang="en-US" sz="1800" dirty="0"/>
              <a:t>，</a:t>
            </a:r>
            <a:r>
              <a:rPr lang="en-US" altLang="zh-CN" sz="1800" dirty="0"/>
              <a:t>ME</a:t>
            </a:r>
            <a:r>
              <a:rPr lang="zh-CN" altLang="en-US" sz="1800" dirty="0"/>
              <a:t>。各自遵循行业标准，兼容软件接口规范，满足开源及演进要求。</a:t>
            </a:r>
            <a:endParaRPr lang="en-US" altLang="zh-CN" sz="1800" dirty="0"/>
          </a:p>
          <a:p>
            <a:pPr>
              <a:lnSpc>
                <a:spcPct val="100000"/>
              </a:lnSpc>
              <a:spcBef>
                <a:spcPts val="0"/>
              </a:spcBef>
            </a:pPr>
            <a:endParaRPr lang="zh-CN" altLang="en-US" dirty="0"/>
          </a:p>
        </p:txBody>
      </p:sp>
      <p:pic>
        <p:nvPicPr>
          <p:cNvPr id="29" name="图片 28"/>
          <p:cNvPicPr>
            <a:picLocks noChangeAspect="1"/>
          </p:cNvPicPr>
          <p:nvPr/>
        </p:nvPicPr>
        <p:blipFill>
          <a:blip r:embed="rId2" cstate="print"/>
          <a:stretch>
            <a:fillRect/>
          </a:stretch>
        </p:blipFill>
        <p:spPr>
          <a:xfrm>
            <a:off x="759734" y="2991937"/>
            <a:ext cx="4062979" cy="2891200"/>
          </a:xfrm>
          <a:prstGeom prst="rect">
            <a:avLst/>
          </a:prstGeom>
        </p:spPr>
      </p:pic>
      <p:graphicFrame>
        <p:nvGraphicFramePr>
          <p:cNvPr id="33" name="表格 32"/>
          <p:cNvGraphicFramePr>
            <a:graphicFrameLocks noGrp="1"/>
          </p:cNvGraphicFramePr>
          <p:nvPr>
            <p:extLst>
              <p:ext uri="{D42A27DB-BD31-4B8C-83A1-F6EECF244321}">
                <p14:modId xmlns:p14="http://schemas.microsoft.com/office/powerpoint/2010/main" val="1004742072"/>
              </p:ext>
            </p:extLst>
          </p:nvPr>
        </p:nvGraphicFramePr>
        <p:xfrm>
          <a:off x="4944387" y="944563"/>
          <a:ext cx="6529184" cy="4406364"/>
        </p:xfrm>
        <a:graphic>
          <a:graphicData uri="http://schemas.openxmlformats.org/drawingml/2006/table">
            <a:tbl>
              <a:tblPr firstCol="1" bandRow="1">
                <a:tableStyleId>{5C22544A-7EE6-4342-B048-85BDC9FD1C3A}</a:tableStyleId>
              </a:tblPr>
              <a:tblGrid>
                <a:gridCol w="1537755"/>
                <a:gridCol w="4991429"/>
              </a:tblGrid>
              <a:tr h="364581">
                <a:tc>
                  <a:txBody>
                    <a:bodyPr/>
                    <a:lstStyle/>
                    <a:p>
                      <a:r>
                        <a:rPr lang="en-US" altLang="zh-CN" sz="1200" dirty="0" smtClean="0">
                          <a:solidFill>
                            <a:schemeClr val="tx1"/>
                          </a:solidFill>
                        </a:rPr>
                        <a:t>SBSA </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p>
                      <a:r>
                        <a:rPr lang="en-US" altLang="zh-CN" sz="1200" dirty="0" smtClean="0"/>
                        <a:t>GIC:</a:t>
                      </a:r>
                      <a:r>
                        <a:rPr lang="en-US" altLang="zh-CN" sz="1200" baseline="0" dirty="0" smtClean="0"/>
                        <a:t> GICv3/v4</a:t>
                      </a:r>
                      <a:r>
                        <a:rPr lang="zh-CN" altLang="en-US" sz="1200" baseline="0" dirty="0" smtClean="0"/>
                        <a:t>；</a:t>
                      </a:r>
                      <a:r>
                        <a:rPr lang="en-US" altLang="zh-CN" sz="1200" baseline="0" dirty="0" smtClean="0"/>
                        <a:t>SMMU</a:t>
                      </a:r>
                      <a:r>
                        <a:rPr lang="zh-CN" altLang="en-US" sz="1200" baseline="0" dirty="0" smtClean="0"/>
                        <a:t>：</a:t>
                      </a:r>
                      <a:r>
                        <a:rPr lang="en-US" altLang="zh-CN" sz="1200" baseline="0" dirty="0" smtClean="0"/>
                        <a:t>SMMUv3.1</a:t>
                      </a:r>
                      <a:endParaRPr lang="en-US" altLang="zh-CN" sz="1200" dirty="0" smtClean="0"/>
                    </a:p>
                    <a:p>
                      <a:r>
                        <a:rPr lang="en-US" altLang="zh-CN" sz="1200" dirty="0" smtClean="0"/>
                        <a:t>UART/Watchdog:</a:t>
                      </a:r>
                      <a:endParaRPr lang="zh-CN" altLang="en-US" sz="1200" dirty="0" smtClean="0">
                        <a:solidFill>
                          <a:schemeClr val="tx1"/>
                        </a:solidFill>
                        <a:latin typeface="Arial" pitchFamily="34" charset="0"/>
                        <a:ea typeface="宋体" pitchFamily="2" charset="-122"/>
                        <a:cs typeface="Arial" pitchFamily="34" charset="0"/>
                      </a:endParaRPr>
                    </a:p>
                  </a:txBody>
                  <a:tcPr marL="62859" marR="62859" marT="31438" marB="31438"/>
                </a:tc>
              </a:tr>
              <a:tr h="213464">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smtClean="0">
                          <a:solidFill>
                            <a:schemeClr val="tx1"/>
                          </a:solidFill>
                        </a:rPr>
                        <a:t>PCI-E </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t>36 lanes</a:t>
                      </a:r>
                      <a:r>
                        <a:rPr lang="en-US" altLang="zh-CN" sz="1200" baseline="0" dirty="0" smtClean="0"/>
                        <a:t> of PCIe G4.0, 20 Root ports at max, Peer2Peer, ATS/PRI, CCIX</a:t>
                      </a:r>
                      <a:endParaRPr lang="zh-CN" altLang="en-US" sz="1200" dirty="0">
                        <a:solidFill>
                          <a:schemeClr val="tx1"/>
                        </a:solidFill>
                        <a:latin typeface="Arial" pitchFamily="34" charset="0"/>
                        <a:cs typeface="Arial" pitchFamily="34" charset="0"/>
                      </a:endParaRPr>
                    </a:p>
                  </a:txBody>
                  <a:tcPr marL="62859" marR="62859" marT="31438" marB="31438"/>
                </a:tc>
              </a:tr>
              <a:tr h="3953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rPr>
                        <a:t>Networking</a:t>
                      </a:r>
                      <a:r>
                        <a:rPr lang="zh-CN" altLang="en-US" sz="1200" dirty="0" smtClean="0">
                          <a:solidFill>
                            <a:schemeClr val="tx1"/>
                          </a:solidFill>
                        </a:rPr>
                        <a:t>（</a:t>
                      </a:r>
                      <a:r>
                        <a:rPr lang="en-US" altLang="zh-CN" sz="1200" dirty="0" smtClean="0">
                          <a:solidFill>
                            <a:schemeClr val="tx1"/>
                          </a:solidFill>
                        </a:rPr>
                        <a:t>NIC</a:t>
                      </a:r>
                      <a:r>
                        <a:rPr lang="zh-CN" altLang="en-US" sz="1200" dirty="0" smtClean="0">
                          <a:solidFill>
                            <a:schemeClr val="tx1"/>
                          </a:solidFill>
                        </a:rPr>
                        <a:t>、</a:t>
                      </a:r>
                      <a:r>
                        <a:rPr lang="en-US" altLang="zh-CN" sz="1200" dirty="0" smtClean="0">
                          <a:solidFill>
                            <a:schemeClr val="tx1"/>
                          </a:solidFill>
                        </a:rPr>
                        <a:t>ROCE</a:t>
                      </a:r>
                      <a:r>
                        <a:rPr lang="zh-CN" altLang="en-US" sz="1200" dirty="0" smtClean="0">
                          <a:solidFill>
                            <a:schemeClr val="tx1"/>
                          </a:solidFill>
                        </a:rPr>
                        <a:t>）</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8 lanes</a:t>
                      </a:r>
                      <a:r>
                        <a:rPr lang="en-US" altLang="zh-CN" sz="1200" baseline="0" dirty="0" smtClean="0"/>
                        <a:t> of ETH, </a:t>
                      </a:r>
                      <a:r>
                        <a:rPr lang="en-US" altLang="zh-CN" sz="1200" kern="1200" dirty="0" smtClean="0"/>
                        <a:t>Combo MACs support 2x 100GE, 2x 50GE, 4x 25GE, 8x 10GE, 8x 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t>RoCEv2/RoCEv1 with programmable DC-QCN</a:t>
                      </a:r>
                      <a:r>
                        <a:rPr lang="zh-CN" altLang="en-US" sz="1200" kern="1200" dirty="0" smtClean="0"/>
                        <a:t>， </a:t>
                      </a:r>
                      <a:r>
                        <a:rPr lang="en-US" altLang="zh-CN" sz="1200" kern="1200" dirty="0" smtClean="0"/>
                        <a:t>long/normal Atomic, SR-IOV</a:t>
                      </a:r>
                      <a:endParaRPr lang="en-US" altLang="zh-CN" sz="1200" kern="1200" dirty="0" smtClean="0">
                        <a:solidFill>
                          <a:schemeClr val="tx1"/>
                        </a:solidFill>
                        <a:latin typeface="Arial" pitchFamily="34" charset="0"/>
                        <a:ea typeface="+mn-ea"/>
                        <a:cs typeface="Arial" pitchFamily="34" charset="0"/>
                      </a:endParaRPr>
                    </a:p>
                  </a:txBody>
                  <a:tcPr marL="62859" marR="62859" marT="31438" marB="31438"/>
                </a:tc>
              </a:tr>
              <a:tr h="515698">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smtClean="0">
                          <a:solidFill>
                            <a:schemeClr val="tx1"/>
                          </a:solidFill>
                        </a:rPr>
                        <a:t>Storage IO</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baseline="0" dirty="0" smtClean="0"/>
                        <a:t>x4 USB 3.0 </a:t>
                      </a:r>
                      <a:r>
                        <a:rPr lang="en-US" altLang="zh-CN" sz="1200" dirty="0" smtClean="0"/>
                        <a:t>EHCI/UHCI</a:t>
                      </a:r>
                      <a:endParaRPr lang="en-US" altLang="zh-CN" sz="1200" baseline="0" dirty="0" smtClean="0"/>
                    </a:p>
                    <a:p>
                      <a:r>
                        <a:rPr lang="en-US" altLang="zh-CN" sz="1200" baseline="0" dirty="0" smtClean="0"/>
                        <a:t>x16 SAS 3.0(STP supported)</a:t>
                      </a:r>
                    </a:p>
                    <a:p>
                      <a:r>
                        <a:rPr lang="en-US" altLang="zh-CN" sz="1200" baseline="0" dirty="0" smtClean="0"/>
                        <a:t>x2 SATA 3.0 AHCI</a:t>
                      </a:r>
                      <a:endParaRPr lang="en-US" altLang="zh-CN" sz="1200" baseline="0" dirty="0" smtClean="0">
                        <a:solidFill>
                          <a:schemeClr val="tx1"/>
                        </a:solidFill>
                        <a:latin typeface="Arial" pitchFamily="34" charset="0"/>
                        <a:cs typeface="Arial" pitchFamily="34" charset="0"/>
                      </a:endParaRPr>
                    </a:p>
                  </a:txBody>
                  <a:tcPr marL="62859" marR="62859" marT="31438" marB="31438"/>
                </a:tc>
              </a:tr>
              <a:tr h="36458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smtClean="0">
                          <a:solidFill>
                            <a:schemeClr val="tx1"/>
                          </a:solidFill>
                        </a:rPr>
                        <a:t>Crypto</a:t>
                      </a:r>
                      <a:r>
                        <a:rPr lang="en-US" altLang="zh-CN" sz="1200" baseline="0" dirty="0" smtClean="0">
                          <a:solidFill>
                            <a:schemeClr val="tx1"/>
                          </a:solidFill>
                        </a:rPr>
                        <a:t> Engine</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t>AES, DES/3DES, MD5,SHA1,SHA2,HMAC, CMAC</a:t>
                      </a:r>
                      <a:r>
                        <a:rPr lang="en-US" altLang="zh-CN" sz="1200" baseline="0" dirty="0" smtClean="0"/>
                        <a:t> </a:t>
                      </a:r>
                    </a:p>
                    <a:p>
                      <a:r>
                        <a:rPr lang="en-US" altLang="zh-CN" sz="1200" dirty="0" smtClean="0"/>
                        <a:t>Up to 50Gbps</a:t>
                      </a:r>
                      <a:endParaRPr lang="zh-CN" altLang="en-US" sz="1200" dirty="0">
                        <a:solidFill>
                          <a:schemeClr val="tx1"/>
                        </a:solidFill>
                        <a:latin typeface="Arial" pitchFamily="34" charset="0"/>
                        <a:cs typeface="Arial" pitchFamily="34" charset="0"/>
                      </a:endParaRPr>
                    </a:p>
                  </a:txBody>
                  <a:tcPr marL="62859" marR="62859" marT="31438" marB="31438"/>
                </a:tc>
              </a:tr>
              <a:tr h="515698">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smtClean="0">
                          <a:solidFill>
                            <a:schemeClr val="tx1"/>
                          </a:solidFill>
                        </a:rPr>
                        <a:t>Compression/</a:t>
                      </a:r>
                    </a:p>
                    <a:p>
                      <a:r>
                        <a:rPr lang="en-US" altLang="zh-CN" sz="1200" dirty="0" smtClean="0">
                          <a:solidFill>
                            <a:schemeClr val="tx1"/>
                          </a:solidFill>
                        </a:rPr>
                        <a:t>Decompression</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t>GZIP</a:t>
                      </a:r>
                      <a:r>
                        <a:rPr lang="en-US" altLang="zh-CN" sz="1200" kern="1200" dirty="0" smtClean="0"/>
                        <a:t>, LZS, LZ4</a:t>
                      </a:r>
                    </a:p>
                    <a:p>
                      <a:r>
                        <a:rPr lang="en-US" altLang="zh-CN" sz="1200" kern="1200" dirty="0" smtClean="0"/>
                        <a:t>Up to 40Gbps(compress)/100Gbps(decompress)</a:t>
                      </a:r>
                    </a:p>
                    <a:p>
                      <a:r>
                        <a:rPr lang="en-US" altLang="zh-CN" sz="1200" kern="1200" dirty="0" err="1" smtClean="0">
                          <a:solidFill>
                            <a:schemeClr val="tx1"/>
                          </a:solidFill>
                          <a:latin typeface="Arial" pitchFamily="34" charset="0"/>
                          <a:ea typeface="+mn-ea"/>
                          <a:cs typeface="Arial" pitchFamily="34" charset="0"/>
                        </a:rPr>
                        <a:t>Statefull</a:t>
                      </a:r>
                      <a:r>
                        <a:rPr lang="en-US" altLang="zh-CN" sz="1200" kern="1200" dirty="0" smtClean="0">
                          <a:solidFill>
                            <a:schemeClr val="tx1"/>
                          </a:solidFill>
                          <a:latin typeface="Arial" pitchFamily="34" charset="0"/>
                          <a:ea typeface="+mn-ea"/>
                          <a:cs typeface="Arial" pitchFamily="34" charset="0"/>
                        </a:rPr>
                        <a:t> and stateless</a:t>
                      </a:r>
                    </a:p>
                  </a:txBody>
                  <a:tcPr marL="62859" marR="62859" marT="31438" marB="31438"/>
                </a:tc>
              </a:tr>
              <a:tr h="213464">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smtClean="0">
                          <a:solidFill>
                            <a:schemeClr val="tx1"/>
                          </a:solidFill>
                        </a:rPr>
                        <a:t>RAID</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t>XOR/</a:t>
                      </a:r>
                      <a:r>
                        <a:rPr lang="en-US" altLang="zh-CN" sz="1200" baseline="0" dirty="0" smtClean="0"/>
                        <a:t>PQ/EC/in-line DIF acceleration</a:t>
                      </a:r>
                      <a:endParaRPr lang="zh-CN" altLang="en-US" sz="1200" dirty="0">
                        <a:solidFill>
                          <a:schemeClr val="tx1"/>
                        </a:solidFill>
                        <a:latin typeface="Arial" pitchFamily="34" charset="0"/>
                        <a:cs typeface="Arial" pitchFamily="34" charset="0"/>
                      </a:endParaRPr>
                    </a:p>
                  </a:txBody>
                  <a:tcPr marL="62859" marR="62859" marT="31438" marB="31438"/>
                </a:tc>
              </a:tr>
              <a:tr h="36458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smtClean="0">
                          <a:solidFill>
                            <a:schemeClr val="tx1"/>
                          </a:solidFill>
                        </a:rPr>
                        <a:t>ME</a:t>
                      </a:r>
                      <a:r>
                        <a:rPr lang="zh-CN" altLang="en-US" sz="1200" dirty="0" smtClean="0">
                          <a:solidFill>
                            <a:schemeClr val="tx1"/>
                          </a:solidFill>
                        </a:rPr>
                        <a:t>（</a:t>
                      </a:r>
                      <a:r>
                        <a:rPr lang="en-US" altLang="zh-CN" sz="1200" dirty="0" smtClean="0">
                          <a:solidFill>
                            <a:schemeClr val="tx1"/>
                          </a:solidFill>
                        </a:rPr>
                        <a:t>IMU</a:t>
                      </a:r>
                      <a:r>
                        <a:rPr lang="zh-CN" altLang="en-US" sz="1200" dirty="0" smtClean="0">
                          <a:solidFill>
                            <a:schemeClr val="tx1"/>
                          </a:solidFill>
                        </a:rPr>
                        <a:t>）</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smtClean="0"/>
                        <a:t>Isolated management </a:t>
                      </a:r>
                      <a:r>
                        <a:rPr lang="en-US" altLang="zh-CN" sz="1200" baseline="0" dirty="0" smtClean="0"/>
                        <a:t>subsystem. C</a:t>
                      </a:r>
                      <a:r>
                        <a:rPr lang="en-US" altLang="zh-CN" sz="1200" dirty="0" smtClean="0"/>
                        <a:t>o-works with BMC and provides firmware configuration of the server chip</a:t>
                      </a:r>
                      <a:endParaRPr lang="zh-CN" altLang="en-US" sz="1200" dirty="0">
                        <a:solidFill>
                          <a:schemeClr val="tx1"/>
                        </a:solidFill>
                        <a:latin typeface="Arial" pitchFamily="34" charset="0"/>
                        <a:cs typeface="Arial" pitchFamily="34" charset="0"/>
                      </a:endParaRPr>
                    </a:p>
                  </a:txBody>
                  <a:tcPr marL="62859" marR="62859" marT="31438" marB="31438"/>
                </a:tc>
              </a:tr>
              <a:tr h="36458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smtClean="0">
                          <a:solidFill>
                            <a:schemeClr val="tx1"/>
                          </a:solidFill>
                        </a:rPr>
                        <a:t>Scale up</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fr-FR" altLang="zh-CN" sz="1200" kern="1200" baseline="0" dirty="0" smtClean="0"/>
                        <a:t>Coherent SMP interface for 2P/4P </a:t>
                      </a:r>
                    </a:p>
                    <a:p>
                      <a:r>
                        <a:rPr lang="en-US" altLang="zh-CN" sz="1200" kern="1200" baseline="0" dirty="0" smtClean="0"/>
                        <a:t>Up to 240Gbps per port</a:t>
                      </a:r>
                      <a:endParaRPr lang="zh-CN" altLang="en-US" sz="1200" kern="1200" baseline="0" dirty="0">
                        <a:solidFill>
                          <a:schemeClr val="tx1"/>
                        </a:solidFill>
                        <a:latin typeface="Arial" pitchFamily="34" charset="0"/>
                        <a:ea typeface="+mn-ea"/>
                        <a:cs typeface="Arial" pitchFamily="34" charset="0"/>
                      </a:endParaRPr>
                    </a:p>
                  </a:txBody>
                  <a:tcPr marL="62859" marR="62859" marT="31438" marB="31438"/>
                </a:tc>
              </a:tr>
            </a:tbl>
          </a:graphicData>
        </a:graphic>
      </p:graphicFrame>
      <p:grpSp>
        <p:nvGrpSpPr>
          <p:cNvPr id="3" name="组合 2"/>
          <p:cNvGrpSpPr/>
          <p:nvPr/>
        </p:nvGrpSpPr>
        <p:grpSpPr>
          <a:xfrm>
            <a:off x="4944387" y="5268722"/>
            <a:ext cx="5986046" cy="1034487"/>
            <a:chOff x="2627857" y="5246555"/>
            <a:chExt cx="5986046" cy="1034487"/>
          </a:xfrm>
        </p:grpSpPr>
        <p:pic>
          <p:nvPicPr>
            <p:cNvPr id="36" name="图片 35">
              <a:extLst>
                <a:ext uri="{FF2B5EF4-FFF2-40B4-BE49-F238E27FC236}">
                  <a16:creationId xmlns="" xmlns:a16="http://schemas.microsoft.com/office/drawing/2014/main" id="{A1269F35-3A24-2641-BD60-CBB0B5D85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990099" y="5464882"/>
              <a:ext cx="1034487" cy="597834"/>
            </a:xfrm>
            <a:prstGeom prst="rect">
              <a:avLst/>
            </a:prstGeom>
          </p:spPr>
        </p:pic>
        <p:pic>
          <p:nvPicPr>
            <p:cNvPr id="37" name="图片 36">
              <a:extLst>
                <a:ext uri="{FF2B5EF4-FFF2-40B4-BE49-F238E27FC236}">
                  <a16:creationId xmlns="" xmlns:a16="http://schemas.microsoft.com/office/drawing/2014/main" id="{055E9994-F45B-7D40-BE10-2BA59A13D47A}"/>
                </a:ext>
              </a:extLst>
            </p:cNvPr>
            <p:cNvPicPr>
              <a:picLocks noChangeAspect="1"/>
            </p:cNvPicPr>
            <p:nvPr/>
          </p:nvPicPr>
          <p:blipFill>
            <a:blip r:embed="rId4"/>
            <a:stretch>
              <a:fillRect/>
            </a:stretch>
          </p:blipFill>
          <p:spPr>
            <a:xfrm>
              <a:off x="2627857" y="5439540"/>
              <a:ext cx="539514" cy="675219"/>
            </a:xfrm>
            <a:prstGeom prst="rect">
              <a:avLst/>
            </a:prstGeom>
          </p:spPr>
        </p:pic>
        <p:grpSp>
          <p:nvGrpSpPr>
            <p:cNvPr id="39" name="组合 38">
              <a:extLst>
                <a:ext uri="{FF2B5EF4-FFF2-40B4-BE49-F238E27FC236}">
                  <a16:creationId xmlns="" xmlns:a16="http://schemas.microsoft.com/office/drawing/2014/main" id="{19F9C0DE-ECD3-FB43-8802-D3F20FDA5BDB}"/>
                </a:ext>
              </a:extLst>
            </p:cNvPr>
            <p:cNvGrpSpPr/>
            <p:nvPr/>
          </p:nvGrpSpPr>
          <p:grpSpPr>
            <a:xfrm>
              <a:off x="5919071" y="5480629"/>
              <a:ext cx="1014952" cy="739243"/>
              <a:chOff x="7177879" y="3235451"/>
              <a:chExt cx="2841655" cy="3051484"/>
            </a:xfrm>
          </p:grpSpPr>
          <p:sp>
            <p:nvSpPr>
              <p:cNvPr id="49" name="南桥"/>
              <p:cNvSpPr txBox="1"/>
              <p:nvPr/>
            </p:nvSpPr>
            <p:spPr>
              <a:xfrm>
                <a:off x="7368450" y="5024754"/>
                <a:ext cx="2460514" cy="1262181"/>
              </a:xfrm>
              <a:prstGeom prst="rect">
                <a:avLst/>
              </a:prstGeom>
              <a:ln w="12700">
                <a:miter lim="400000"/>
              </a:ln>
            </p:spPr>
            <p:txBody>
              <a:bodyPr lIns="71418" tIns="71418" rIns="71418" bIns="71418" anchor="ctr">
                <a:spAutoFit/>
              </a:bodyPr>
              <a:lstStyle/>
              <a:p>
                <a:pPr algn="ctr">
                  <a:buNone/>
                </a:pPr>
                <a:r>
                  <a:rPr lang="zh-CN" altLang="en-US" sz="1050" dirty="0">
                    <a:latin typeface="Huawei Sans" panose="020C0503030203020204" pitchFamily="34" charset="0"/>
                    <a:ea typeface="方正兰亭黑简体" panose="02000000000000000000" pitchFamily="2" charset="-122"/>
                    <a:cs typeface="Arial" panose="020B0604020202020204" pitchFamily="34" charset="0"/>
                  </a:rPr>
                  <a:t>南桥</a:t>
                </a:r>
              </a:p>
            </p:txBody>
          </p:sp>
          <p:pic>
            <p:nvPicPr>
              <p:cNvPr id="50" name="图像" descr="图像"/>
              <p:cNvPicPr>
                <a:picLocks noChangeAspect="1"/>
              </p:cNvPicPr>
              <p:nvPr/>
            </p:nvPicPr>
            <p:blipFill rotWithShape="1">
              <a:blip r:embed="rId5"/>
              <a:srcRect l="27792" t="38821" r="24603" b="43434"/>
              <a:stretch/>
            </p:blipFill>
            <p:spPr>
              <a:xfrm>
                <a:off x="7177879" y="3235451"/>
                <a:ext cx="2841655" cy="1821951"/>
              </a:xfrm>
              <a:prstGeom prst="rect">
                <a:avLst/>
              </a:prstGeom>
              <a:ln w="12700">
                <a:miter lim="400000"/>
                <a:headEnd/>
                <a:tailEnd/>
              </a:ln>
            </p:spPr>
          </p:pic>
        </p:grpSp>
        <p:grpSp>
          <p:nvGrpSpPr>
            <p:cNvPr id="41" name="组合 40">
              <a:extLst>
                <a:ext uri="{FF2B5EF4-FFF2-40B4-BE49-F238E27FC236}">
                  <a16:creationId xmlns="" xmlns:a16="http://schemas.microsoft.com/office/drawing/2014/main" id="{2644900A-2573-6246-A866-C7F86A4F3A0C}"/>
                </a:ext>
              </a:extLst>
            </p:cNvPr>
            <p:cNvGrpSpPr/>
            <p:nvPr/>
          </p:nvGrpSpPr>
          <p:grpSpPr>
            <a:xfrm>
              <a:off x="3565713" y="5476505"/>
              <a:ext cx="1705469" cy="752570"/>
              <a:chOff x="320306" y="3218429"/>
              <a:chExt cx="4774964" cy="3106501"/>
            </a:xfrm>
          </p:grpSpPr>
          <p:sp>
            <p:nvSpPr>
              <p:cNvPr id="47" name="RoCE 网卡"/>
              <p:cNvSpPr txBox="1"/>
              <p:nvPr/>
            </p:nvSpPr>
            <p:spPr>
              <a:xfrm>
                <a:off x="320306" y="5062743"/>
                <a:ext cx="4774964" cy="1262187"/>
              </a:xfrm>
              <a:prstGeom prst="rect">
                <a:avLst/>
              </a:prstGeom>
              <a:ln w="12700">
                <a:miter lim="400000"/>
              </a:ln>
            </p:spPr>
            <p:txBody>
              <a:bodyPr wrap="square" lIns="71418" tIns="71418" rIns="71418" bIns="71418" anchor="ctr">
                <a:spAutoFit/>
              </a:bodyPr>
              <a:lstStyle/>
              <a:p>
                <a:pPr algn="ctr">
                  <a:buNone/>
                </a:pPr>
                <a:r>
                  <a:rPr lang="en-US" altLang="zh-CN" sz="1050" dirty="0">
                    <a:latin typeface="Huawei Sans" panose="020C0503030203020204" pitchFamily="34" charset="0"/>
                    <a:ea typeface="方正兰亭黑简体" panose="02000000000000000000" pitchFamily="2" charset="-122"/>
                    <a:cs typeface="Arial" panose="020B0604020202020204" pitchFamily="34" charset="0"/>
                  </a:rPr>
                  <a:t>RoCE </a:t>
                </a:r>
                <a:r>
                  <a:rPr lang="zh-CN" altLang="en-US" sz="1050" dirty="0">
                    <a:latin typeface="Huawei Sans" panose="020C0503030203020204" pitchFamily="34" charset="0"/>
                    <a:ea typeface="方正兰亭黑简体" panose="02000000000000000000" pitchFamily="2" charset="-122"/>
                    <a:cs typeface="Arial" panose="020B0604020202020204" pitchFamily="34" charset="0"/>
                  </a:rPr>
                  <a:t>网卡</a:t>
                </a:r>
              </a:p>
            </p:txBody>
          </p:sp>
          <p:pic>
            <p:nvPicPr>
              <p:cNvPr id="48" name="图片 47">
                <a:extLst>
                  <a:ext uri="{FF2B5EF4-FFF2-40B4-BE49-F238E27FC236}">
                    <a16:creationId xmlns="" xmlns:a16="http://schemas.microsoft.com/office/drawing/2014/main" id="{CC567946-5E3F-9D4F-894F-96E25E96B95E}"/>
                  </a:ext>
                </a:extLst>
              </p:cNvPr>
              <p:cNvPicPr>
                <a:picLocks noChangeAspect="1"/>
              </p:cNvPicPr>
              <p:nvPr/>
            </p:nvPicPr>
            <p:blipFill>
              <a:blip r:embed="rId6"/>
              <a:stretch>
                <a:fillRect/>
              </a:stretch>
            </p:blipFill>
            <p:spPr>
              <a:xfrm>
                <a:off x="916392" y="3218429"/>
                <a:ext cx="3759177" cy="1855995"/>
              </a:xfrm>
              <a:prstGeom prst="rect">
                <a:avLst/>
              </a:prstGeom>
            </p:spPr>
          </p:pic>
        </p:grpSp>
        <p:grpSp>
          <p:nvGrpSpPr>
            <p:cNvPr id="42" name="组合 41">
              <a:extLst>
                <a:ext uri="{FF2B5EF4-FFF2-40B4-BE49-F238E27FC236}">
                  <a16:creationId xmlns="" xmlns:a16="http://schemas.microsoft.com/office/drawing/2014/main" id="{2CC8D4BF-85EA-2145-AF76-8B939F2FAD98}"/>
                </a:ext>
              </a:extLst>
            </p:cNvPr>
            <p:cNvGrpSpPr/>
            <p:nvPr/>
          </p:nvGrpSpPr>
          <p:grpSpPr>
            <a:xfrm>
              <a:off x="4796734" y="5477458"/>
              <a:ext cx="1468633" cy="770054"/>
              <a:chOff x="3940271" y="3222361"/>
              <a:chExt cx="4111872" cy="3178667"/>
            </a:xfrm>
          </p:grpSpPr>
          <p:sp>
            <p:nvSpPr>
              <p:cNvPr id="45" name="SAS 控制器"/>
              <p:cNvSpPr txBox="1"/>
              <p:nvPr/>
            </p:nvSpPr>
            <p:spPr>
              <a:xfrm>
                <a:off x="3940271" y="4805441"/>
                <a:ext cx="4111872" cy="1595587"/>
              </a:xfrm>
              <a:prstGeom prst="rect">
                <a:avLst/>
              </a:prstGeom>
              <a:ln w="12700">
                <a:miter lim="400000"/>
              </a:ln>
            </p:spPr>
            <p:txBody>
              <a:bodyPr wrap="square" lIns="71418" tIns="71418" rIns="71418" bIns="71418" anchor="ctr">
                <a:spAutoFit/>
              </a:bodyPr>
              <a:lstStyle/>
              <a:p>
                <a:pPr algn="ctr">
                  <a:lnSpc>
                    <a:spcPct val="150000"/>
                  </a:lnSpc>
                  <a:buNone/>
                </a:pPr>
                <a:r>
                  <a:rPr lang="en-US" altLang="zh-CN" sz="1050" dirty="0">
                    <a:latin typeface="Huawei Sans" panose="020C0503030203020204" pitchFamily="34" charset="0"/>
                    <a:ea typeface="方正兰亭黑简体" panose="02000000000000000000" pitchFamily="2" charset="-122"/>
                    <a:cs typeface="Arial" panose="020B0604020202020204" pitchFamily="34" charset="0"/>
                  </a:rPr>
                  <a:t>SAS </a:t>
                </a:r>
                <a:r>
                  <a:rPr lang="zh-CN" altLang="en-US" sz="1050" dirty="0">
                    <a:latin typeface="Huawei Sans" panose="020C0503030203020204" pitchFamily="34" charset="0"/>
                    <a:ea typeface="方正兰亭黑简体" panose="02000000000000000000" pitchFamily="2" charset="-122"/>
                    <a:cs typeface="Arial" panose="020B0604020202020204" pitchFamily="34" charset="0"/>
                  </a:rPr>
                  <a:t>控制器</a:t>
                </a:r>
                <a:endParaRPr lang="en-US" altLang="zh-CN" sz="1050"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46" name="图片 45">
                <a:extLst>
                  <a:ext uri="{FF2B5EF4-FFF2-40B4-BE49-F238E27FC236}">
                    <a16:creationId xmlns="" xmlns:a16="http://schemas.microsoft.com/office/drawing/2014/main" id="{220A87ED-0257-1340-94BE-D269B86B7690}"/>
                  </a:ext>
                </a:extLst>
              </p:cNvPr>
              <p:cNvPicPr>
                <a:picLocks noChangeAspect="1"/>
              </p:cNvPicPr>
              <p:nvPr/>
            </p:nvPicPr>
            <p:blipFill>
              <a:blip r:embed="rId7"/>
              <a:stretch>
                <a:fillRect/>
              </a:stretch>
            </p:blipFill>
            <p:spPr>
              <a:xfrm>
                <a:off x="4728965" y="3222361"/>
                <a:ext cx="2398639" cy="1848131"/>
              </a:xfrm>
              <a:prstGeom prst="rect">
                <a:avLst/>
              </a:prstGeom>
            </p:spPr>
          </p:pic>
        </p:grpSp>
        <p:pic>
          <p:nvPicPr>
            <p:cNvPr id="43" name="图片 42">
              <a:extLst>
                <a:ext uri="{FF2B5EF4-FFF2-40B4-BE49-F238E27FC236}">
                  <a16:creationId xmlns="" xmlns:a16="http://schemas.microsoft.com/office/drawing/2014/main" id="{7962200A-5BF9-184E-9754-08ECD95888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0280" y="5496873"/>
              <a:ext cx="604186" cy="408892"/>
            </a:xfrm>
            <a:prstGeom prst="rect">
              <a:avLst/>
            </a:prstGeom>
          </p:spPr>
        </p:pic>
        <p:sp>
          <p:nvSpPr>
            <p:cNvPr id="44" name="南桥"/>
            <p:cNvSpPr txBox="1"/>
            <p:nvPr/>
          </p:nvSpPr>
          <p:spPr>
            <a:xfrm>
              <a:off x="6875710" y="5906897"/>
              <a:ext cx="878820" cy="305772"/>
            </a:xfrm>
            <a:prstGeom prst="rect">
              <a:avLst/>
            </a:prstGeom>
            <a:ln w="12700">
              <a:miter lim="400000"/>
            </a:ln>
          </p:spPr>
          <p:txBody>
            <a:bodyPr lIns="71418" tIns="71418" rIns="71418" bIns="71418" anchor="ctr">
              <a:spAutoFit/>
            </a:bodyPr>
            <a:lstStyle/>
            <a:p>
              <a:pPr algn="ctr">
                <a:buNone/>
              </a:pPr>
              <a:r>
                <a:rPr lang="en-US" altLang="zh-CN" sz="1050" dirty="0">
                  <a:latin typeface="Huawei Sans" panose="020C0503030203020204" pitchFamily="34" charset="0"/>
                  <a:ea typeface="方正兰亭黑简体" panose="02000000000000000000" pitchFamily="2" charset="-122"/>
                  <a:cs typeface="Arial" panose="020B0604020202020204" pitchFamily="34" charset="0"/>
                </a:rPr>
                <a:t>CPU</a:t>
              </a:r>
              <a:endParaRPr lang="zh-CN" altLang="en-US" sz="105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1" name="南桥"/>
            <p:cNvSpPr txBox="1"/>
            <p:nvPr/>
          </p:nvSpPr>
          <p:spPr>
            <a:xfrm>
              <a:off x="7735083" y="5905387"/>
              <a:ext cx="878820" cy="305772"/>
            </a:xfrm>
            <a:prstGeom prst="rect">
              <a:avLst/>
            </a:prstGeom>
            <a:ln w="12700">
              <a:miter lim="400000"/>
            </a:ln>
          </p:spPr>
          <p:txBody>
            <a:bodyPr lIns="71418" tIns="71418" rIns="71418" bIns="71418" anchor="ctr">
              <a:spAutoFit/>
            </a:bodyPr>
            <a:lstStyle/>
            <a:p>
              <a:pPr algn="ctr">
                <a:buNone/>
              </a:pPr>
              <a:r>
                <a:rPr lang="en-US" altLang="zh-CN" sz="1050" dirty="0">
                  <a:latin typeface="Huawei Sans" panose="020C0503030203020204" pitchFamily="34" charset="0"/>
                  <a:ea typeface="方正兰亭黑简体" panose="02000000000000000000" pitchFamily="2" charset="-122"/>
                  <a:cs typeface="Arial" panose="020B0604020202020204" pitchFamily="34" charset="0"/>
                </a:rPr>
                <a:t>QAT</a:t>
              </a:r>
              <a:endParaRPr lang="zh-CN" altLang="en-US" sz="1050"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5" name="图片 14"/>
            <p:cNvPicPr>
              <a:picLocks noChangeAspect="1"/>
            </p:cNvPicPr>
            <p:nvPr/>
          </p:nvPicPr>
          <p:blipFill>
            <a:blip r:embed="rId9"/>
            <a:stretch>
              <a:fillRect/>
            </a:stretch>
          </p:blipFill>
          <p:spPr>
            <a:xfrm>
              <a:off x="7791993" y="5462735"/>
              <a:ext cx="684368" cy="540928"/>
            </a:xfrm>
            <a:prstGeom prst="rect">
              <a:avLst/>
            </a:prstGeom>
          </p:spPr>
        </p:pic>
      </p:grpSp>
    </p:spTree>
    <p:extLst>
      <p:ext uri="{BB962C8B-B14F-4D97-AF65-F5344CB8AC3E}">
        <p14:creationId xmlns:p14="http://schemas.microsoft.com/office/powerpoint/2010/main" val="3330647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zh-CN" dirty="0" smtClean="0"/>
              <a:t>鲲鹏</a:t>
            </a:r>
            <a:r>
              <a:rPr lang="en-US" altLang="zh-CN" dirty="0" smtClean="0"/>
              <a:t>920</a:t>
            </a:r>
            <a:r>
              <a:rPr lang="zh-CN" altLang="zh-CN" dirty="0" smtClean="0"/>
              <a:t>系列</a:t>
            </a:r>
            <a:r>
              <a:rPr lang="zh-CN" altLang="en-US" dirty="0" smtClean="0"/>
              <a:t>芯片架构 </a:t>
            </a:r>
            <a:r>
              <a:rPr lang="en-US" altLang="zh-CN" dirty="0" smtClean="0"/>
              <a:t>(6)—</a:t>
            </a:r>
            <a:r>
              <a:rPr lang="zh-CN" altLang="en-US" dirty="0" smtClean="0"/>
              <a:t>网络子系统</a:t>
            </a:r>
            <a:endParaRPr lang="zh-CN" altLang="en-US" dirty="0"/>
          </a:p>
        </p:txBody>
      </p:sp>
      <p:sp>
        <p:nvSpPr>
          <p:cNvPr id="3" name="矩形 2"/>
          <p:cNvSpPr/>
          <p:nvPr/>
        </p:nvSpPr>
        <p:spPr>
          <a:xfrm>
            <a:off x="731838" y="1097592"/>
            <a:ext cx="10693187" cy="4188839"/>
          </a:xfrm>
          <a:prstGeom prst="rect">
            <a:avLst/>
          </a:prstGeom>
        </p:spPr>
        <p:txBody>
          <a:bodyPr wrap="square">
            <a:spAutoFit/>
          </a:bodyPr>
          <a:lstStyle/>
          <a:p>
            <a:pPr marL="301625" indent="-301625" defTabSz="801688" fontAlgn="base">
              <a:lnSpc>
                <a:spcPct val="140000"/>
              </a:lnSpc>
              <a:spcBef>
                <a:spcPct val="30000"/>
              </a:spcBef>
              <a:spcAft>
                <a:spcPct val="0"/>
              </a:spcAft>
              <a:buSzPct val="60000"/>
              <a:buFont typeface="Wingdings" pitchFamily="2" charset="2"/>
              <a:buChar char="l"/>
            </a:pPr>
            <a:r>
              <a:rPr lang="zh-CN" altLang="en-US" sz="2200" dirty="0">
                <a:solidFill>
                  <a:srgbClr val="000000"/>
                </a:solidFill>
                <a:latin typeface="Huawei Sans" panose="020C0503030203020204" pitchFamily="34" charset="0"/>
                <a:ea typeface="方正兰亭黑简体" panose="02000000000000000000" pitchFamily="2" charset="-122"/>
              </a:rPr>
              <a:t>网络子系统包括</a:t>
            </a:r>
            <a:r>
              <a:rPr lang="en-US" altLang="zh-CN" sz="2200" dirty="0">
                <a:solidFill>
                  <a:srgbClr val="000000"/>
                </a:solidFill>
                <a:latin typeface="Huawei Sans" panose="020C0503030203020204" pitchFamily="34" charset="0"/>
                <a:ea typeface="方正兰亭黑简体" panose="02000000000000000000" pitchFamily="2" charset="-122"/>
              </a:rPr>
              <a:t>Network ICL</a:t>
            </a:r>
            <a:r>
              <a:rPr lang="zh-CN" altLang="en-US" sz="2200" dirty="0">
                <a:solidFill>
                  <a:srgbClr val="000000"/>
                </a:solidFill>
                <a:latin typeface="Huawei Sans" panose="020C0503030203020204" pitchFamily="34" charset="0"/>
                <a:ea typeface="方正兰亭黑简体" panose="02000000000000000000" pitchFamily="2" charset="-122"/>
              </a:rPr>
              <a:t>和</a:t>
            </a:r>
            <a:r>
              <a:rPr lang="en-US" altLang="zh-CN" sz="2200" dirty="0">
                <a:solidFill>
                  <a:srgbClr val="000000"/>
                </a:solidFill>
                <a:latin typeface="Huawei Sans" panose="020C0503030203020204" pitchFamily="34" charset="0"/>
                <a:ea typeface="方正兰亭黑简体" panose="02000000000000000000" pitchFamily="2" charset="-122"/>
              </a:rPr>
              <a:t>RoCE</a:t>
            </a:r>
            <a:r>
              <a:rPr lang="zh-CN" altLang="en-US" sz="2200" dirty="0">
                <a:solidFill>
                  <a:srgbClr val="000000"/>
                </a:solidFill>
                <a:latin typeface="Huawei Sans" panose="020C0503030203020204" pitchFamily="34" charset="0"/>
                <a:ea typeface="方正兰亭黑简体" panose="02000000000000000000" pitchFamily="2" charset="-122"/>
              </a:rPr>
              <a:t>引擎两大部分</a:t>
            </a:r>
            <a:r>
              <a:rPr lang="zh-CN" altLang="zh-CN" sz="2200" dirty="0">
                <a:solidFill>
                  <a:srgbClr val="000000"/>
                </a:solidFill>
                <a:latin typeface="Huawei Sans" panose="020C0503030203020204" pitchFamily="34" charset="0"/>
                <a:ea typeface="方正兰亭黑简体" panose="02000000000000000000" pitchFamily="2" charset="-122"/>
              </a:rPr>
              <a:t>。</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Network ICL</a:t>
            </a:r>
            <a:r>
              <a:rPr lang="zh-CN" altLang="en-US" sz="2200" dirty="0">
                <a:solidFill>
                  <a:srgbClr val="000000"/>
                </a:solidFill>
                <a:latin typeface="Huawei Sans" panose="020C0503030203020204" pitchFamily="34" charset="0"/>
                <a:ea typeface="方正兰亭黑简体" panose="02000000000000000000" pitchFamily="2" charset="-122"/>
              </a:rPr>
              <a:t>包括多个</a:t>
            </a:r>
            <a:r>
              <a:rPr lang="en-US" altLang="zh-CN" sz="2200" dirty="0">
                <a:solidFill>
                  <a:srgbClr val="000000"/>
                </a:solidFill>
                <a:latin typeface="Huawei Sans" panose="020C0503030203020204" pitchFamily="34" charset="0"/>
                <a:ea typeface="方正兰亭黑简体" panose="02000000000000000000" pitchFamily="2" charset="-122"/>
              </a:rPr>
              <a:t>1Gbps~100Gbps</a:t>
            </a:r>
            <a:r>
              <a:rPr lang="zh-CN" altLang="en-US" sz="2200" dirty="0">
                <a:solidFill>
                  <a:srgbClr val="000000"/>
                </a:solidFill>
                <a:latin typeface="Huawei Sans" panose="020C0503030203020204" pitchFamily="34" charset="0"/>
                <a:ea typeface="方正兰亭黑简体" panose="02000000000000000000" pitchFamily="2" charset="-122"/>
              </a:rPr>
              <a:t>以太网控制器，二层</a:t>
            </a:r>
            <a:r>
              <a:rPr lang="en-US" altLang="zh-CN" sz="2200" dirty="0">
                <a:solidFill>
                  <a:srgbClr val="000000"/>
                </a:solidFill>
                <a:latin typeface="Huawei Sans" panose="020C0503030203020204" pitchFamily="34" charset="0"/>
                <a:ea typeface="方正兰亭黑简体" panose="02000000000000000000" pitchFamily="2" charset="-122"/>
              </a:rPr>
              <a:t>DCB</a:t>
            </a:r>
            <a:r>
              <a:rPr lang="zh-CN" altLang="en-US" sz="2200" dirty="0">
                <a:solidFill>
                  <a:srgbClr val="000000"/>
                </a:solidFill>
                <a:latin typeface="Huawei Sans" panose="020C0503030203020204" pitchFamily="34" charset="0"/>
                <a:ea typeface="方正兰亭黑简体" panose="02000000000000000000" pitchFamily="2" charset="-122"/>
              </a:rPr>
              <a:t>、</a:t>
            </a:r>
            <a:r>
              <a:rPr lang="en-US" altLang="zh-CN" sz="2200" dirty="0">
                <a:solidFill>
                  <a:srgbClr val="000000"/>
                </a:solidFill>
                <a:latin typeface="Huawei Sans" panose="020C0503030203020204" pitchFamily="34" charset="0"/>
                <a:ea typeface="方正兰亭黑简体" panose="02000000000000000000" pitchFamily="2" charset="-122"/>
              </a:rPr>
              <a:t>MAC</a:t>
            </a:r>
            <a:r>
              <a:rPr lang="zh-CN" altLang="en-US" sz="2200" dirty="0">
                <a:solidFill>
                  <a:srgbClr val="000000"/>
                </a:solidFill>
                <a:latin typeface="Huawei Sans" panose="020C0503030203020204" pitchFamily="34" charset="0"/>
                <a:ea typeface="方正兰亭黑简体" panose="02000000000000000000" pitchFamily="2" charset="-122"/>
              </a:rPr>
              <a:t>地址表，多播表，</a:t>
            </a:r>
            <a:r>
              <a:rPr lang="en-US" altLang="zh-CN" sz="2200" dirty="0">
                <a:solidFill>
                  <a:srgbClr val="000000"/>
                </a:solidFill>
                <a:latin typeface="Huawei Sans" panose="020C0503030203020204" pitchFamily="34" charset="0"/>
                <a:ea typeface="方正兰亭黑简体" panose="02000000000000000000" pitchFamily="2" charset="-122"/>
              </a:rPr>
              <a:t>VLAN</a:t>
            </a:r>
            <a:r>
              <a:rPr lang="zh-CN" altLang="en-US" sz="2200" dirty="0">
                <a:solidFill>
                  <a:srgbClr val="000000"/>
                </a:solidFill>
                <a:latin typeface="Huawei Sans" panose="020C0503030203020204" pitchFamily="34" charset="0"/>
                <a:ea typeface="方正兰亭黑简体" panose="02000000000000000000" pitchFamily="2" charset="-122"/>
              </a:rPr>
              <a:t>过滤表，流表，中断，</a:t>
            </a:r>
            <a:r>
              <a:rPr lang="en-US" altLang="zh-CN" sz="2200" dirty="0">
                <a:solidFill>
                  <a:srgbClr val="000000"/>
                </a:solidFill>
                <a:latin typeface="Huawei Sans" panose="020C0503030203020204" pitchFamily="34" charset="0"/>
                <a:ea typeface="方正兰亭黑简体" panose="02000000000000000000" pitchFamily="2" charset="-122"/>
              </a:rPr>
              <a:t>PCIe</a:t>
            </a:r>
            <a:r>
              <a:rPr lang="zh-CN" altLang="en-US" sz="2200" dirty="0">
                <a:solidFill>
                  <a:srgbClr val="000000"/>
                </a:solidFill>
                <a:latin typeface="Huawei Sans" panose="020C0503030203020204" pitchFamily="34" charset="0"/>
                <a:ea typeface="方正兰亭黑简体" panose="02000000000000000000" pitchFamily="2" charset="-122"/>
              </a:rPr>
              <a:t>化，具有完整的</a:t>
            </a:r>
            <a:r>
              <a:rPr lang="en-US" altLang="zh-CN" sz="2200" dirty="0">
                <a:solidFill>
                  <a:srgbClr val="000000"/>
                </a:solidFill>
                <a:latin typeface="Huawei Sans" panose="020C0503030203020204" pitchFamily="34" charset="0"/>
                <a:ea typeface="方正兰亭黑简体" panose="02000000000000000000" pitchFamily="2" charset="-122"/>
              </a:rPr>
              <a:t>NIC</a:t>
            </a:r>
            <a:r>
              <a:rPr lang="zh-CN" altLang="en-US" sz="2200" dirty="0">
                <a:solidFill>
                  <a:srgbClr val="000000"/>
                </a:solidFill>
                <a:latin typeface="Huawei Sans" panose="020C0503030203020204" pitchFamily="34" charset="0"/>
                <a:ea typeface="方正兰亭黑简体" panose="02000000000000000000" pitchFamily="2" charset="-122"/>
              </a:rPr>
              <a:t>引擎，可以在</a:t>
            </a:r>
            <a:r>
              <a:rPr lang="en-US" altLang="zh-CN" sz="2200" dirty="0">
                <a:solidFill>
                  <a:srgbClr val="000000"/>
                </a:solidFill>
                <a:latin typeface="Huawei Sans" panose="020C0503030203020204" pitchFamily="34" charset="0"/>
                <a:ea typeface="方正兰亭黑简体" panose="02000000000000000000" pitchFamily="2" charset="-122"/>
              </a:rPr>
              <a:t>RoCE</a:t>
            </a:r>
            <a:r>
              <a:rPr lang="zh-CN" altLang="en-US" sz="2200" dirty="0">
                <a:solidFill>
                  <a:srgbClr val="000000"/>
                </a:solidFill>
                <a:latin typeface="Huawei Sans" panose="020C0503030203020204" pitchFamily="34" charset="0"/>
                <a:ea typeface="方正兰亭黑简体" panose="02000000000000000000" pitchFamily="2" charset="-122"/>
              </a:rPr>
              <a:t>引擎关闭的情况下单独工作。</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RoCE(RDMA over Converge Ethernet)</a:t>
            </a:r>
            <a:r>
              <a:rPr lang="zh-CN" altLang="en-US" sz="2200" dirty="0">
                <a:solidFill>
                  <a:srgbClr val="000000"/>
                </a:solidFill>
                <a:latin typeface="Huawei Sans" panose="020C0503030203020204" pitchFamily="34" charset="0"/>
                <a:ea typeface="方正兰亭黑简体" panose="02000000000000000000" pitchFamily="2" charset="-122"/>
              </a:rPr>
              <a:t>是一种在以太网上采用</a:t>
            </a:r>
            <a:r>
              <a:rPr lang="en-US" altLang="zh-CN" sz="2200" dirty="0">
                <a:solidFill>
                  <a:srgbClr val="000000"/>
                </a:solidFill>
                <a:latin typeface="Huawei Sans" panose="020C0503030203020204" pitchFamily="34" charset="0"/>
                <a:ea typeface="方正兰亭黑简体" panose="02000000000000000000" pitchFamily="2" charset="-122"/>
              </a:rPr>
              <a:t>RDMA(Remote Direct Memory Access</a:t>
            </a:r>
            <a:r>
              <a:rPr lang="zh-CN" altLang="en-US" sz="2200" dirty="0">
                <a:solidFill>
                  <a:srgbClr val="000000"/>
                </a:solidFill>
                <a:latin typeface="Huawei Sans" panose="020C0503030203020204" pitchFamily="34" charset="0"/>
                <a:ea typeface="方正兰亭黑简体" panose="02000000000000000000" pitchFamily="2" charset="-122"/>
              </a:rPr>
              <a:t>，远程直接内存访问</a:t>
            </a:r>
            <a:r>
              <a:rPr lang="en-US" altLang="zh-CN" sz="2200" dirty="0">
                <a:solidFill>
                  <a:srgbClr val="000000"/>
                </a:solidFill>
                <a:latin typeface="Huawei Sans" panose="020C0503030203020204" pitchFamily="34" charset="0"/>
                <a:ea typeface="方正兰亭黑简体" panose="02000000000000000000" pitchFamily="2" charset="-122"/>
              </a:rPr>
              <a:t>)</a:t>
            </a:r>
            <a:r>
              <a:rPr lang="zh-CN" altLang="en-US" sz="2200" dirty="0">
                <a:solidFill>
                  <a:srgbClr val="000000"/>
                </a:solidFill>
                <a:latin typeface="Huawei Sans" panose="020C0503030203020204" pitchFamily="34" charset="0"/>
                <a:ea typeface="方正兰亭黑简体" panose="02000000000000000000" pitchFamily="2" charset="-122"/>
              </a:rPr>
              <a:t>的网络互联技术。</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zh-CN" altLang="en-US" sz="2200" dirty="0">
                <a:solidFill>
                  <a:srgbClr val="000000"/>
                </a:solidFill>
                <a:latin typeface="Huawei Sans" panose="020C0503030203020204" pitchFamily="34" charset="0"/>
                <a:ea typeface="方正兰亭黑简体" panose="02000000000000000000" pitchFamily="2" charset="-122"/>
              </a:rPr>
              <a:t>华为鲲鹏</a:t>
            </a:r>
            <a:r>
              <a:rPr lang="en-US" altLang="zh-CN" sz="2200" dirty="0">
                <a:solidFill>
                  <a:srgbClr val="000000"/>
                </a:solidFill>
                <a:latin typeface="Huawei Sans" panose="020C0503030203020204" pitchFamily="34" charset="0"/>
                <a:ea typeface="方正兰亭黑简体" panose="02000000000000000000" pitchFamily="2" charset="-122"/>
              </a:rPr>
              <a:t>920</a:t>
            </a:r>
            <a:r>
              <a:rPr lang="zh-CN" altLang="en-US" sz="2200" dirty="0">
                <a:solidFill>
                  <a:srgbClr val="000000"/>
                </a:solidFill>
                <a:latin typeface="Huawei Sans" panose="020C0503030203020204" pitchFamily="34" charset="0"/>
                <a:ea typeface="方正兰亭黑简体" panose="02000000000000000000" pitchFamily="2" charset="-122"/>
              </a:rPr>
              <a:t>处理器使用的</a:t>
            </a:r>
            <a:r>
              <a:rPr lang="en-US" altLang="zh-CN" sz="2200" dirty="0">
                <a:solidFill>
                  <a:srgbClr val="000000"/>
                </a:solidFill>
                <a:latin typeface="Huawei Sans" panose="020C0503030203020204" pitchFamily="34" charset="0"/>
                <a:ea typeface="方正兰亭黑简体" panose="02000000000000000000" pitchFamily="2" charset="-122"/>
              </a:rPr>
              <a:t>RoCE v2</a:t>
            </a:r>
            <a:r>
              <a:rPr lang="zh-CN" altLang="en-US" sz="2200" dirty="0">
                <a:solidFill>
                  <a:srgbClr val="000000"/>
                </a:solidFill>
                <a:latin typeface="Huawei Sans" panose="020C0503030203020204" pitchFamily="34" charset="0"/>
                <a:ea typeface="方正兰亭黑简体" panose="02000000000000000000" pitchFamily="2" charset="-122"/>
              </a:rPr>
              <a:t>协议是由</a:t>
            </a:r>
            <a:r>
              <a:rPr lang="en-US" altLang="zh-CN" sz="2200" dirty="0">
                <a:solidFill>
                  <a:srgbClr val="000000"/>
                </a:solidFill>
                <a:latin typeface="Huawei Sans" panose="020C0503030203020204" pitchFamily="34" charset="0"/>
                <a:ea typeface="方正兰亭黑简体" panose="02000000000000000000" pitchFamily="2" charset="-122"/>
              </a:rPr>
              <a:t>InfiniBand(IB)</a:t>
            </a:r>
            <a:r>
              <a:rPr lang="zh-CN" altLang="en-US" sz="2200" dirty="0">
                <a:solidFill>
                  <a:srgbClr val="000000"/>
                </a:solidFill>
                <a:latin typeface="Huawei Sans" panose="020C0503030203020204" pitchFamily="34" charset="0"/>
                <a:ea typeface="方正兰亭黑简体" panose="02000000000000000000" pitchFamily="2" charset="-122"/>
              </a:rPr>
              <a:t>协议演进而来，既具有</a:t>
            </a:r>
            <a:r>
              <a:rPr lang="en-US" altLang="zh-CN" sz="2200" dirty="0">
                <a:solidFill>
                  <a:srgbClr val="000000"/>
                </a:solidFill>
                <a:latin typeface="Huawei Sans" panose="020C0503030203020204" pitchFamily="34" charset="0"/>
                <a:ea typeface="方正兰亭黑简体" panose="02000000000000000000" pitchFamily="2" charset="-122"/>
              </a:rPr>
              <a:t>InfiniBand</a:t>
            </a:r>
            <a:r>
              <a:rPr lang="zh-CN" altLang="en-US" sz="2200" dirty="0">
                <a:solidFill>
                  <a:srgbClr val="000000"/>
                </a:solidFill>
                <a:latin typeface="Huawei Sans" panose="020C0503030203020204" pitchFamily="34" charset="0"/>
                <a:ea typeface="方正兰亭黑简体" panose="02000000000000000000" pitchFamily="2" charset="-122"/>
              </a:rPr>
              <a:t>网络的低时延、低</a:t>
            </a:r>
            <a:r>
              <a:rPr lang="en-US" altLang="zh-CN" sz="2200" dirty="0">
                <a:solidFill>
                  <a:srgbClr val="000000"/>
                </a:solidFill>
                <a:latin typeface="Huawei Sans" panose="020C0503030203020204" pitchFamily="34" charset="0"/>
                <a:ea typeface="方正兰亭黑简体" panose="02000000000000000000" pitchFamily="2" charset="-122"/>
              </a:rPr>
              <a:t>CPU</a:t>
            </a:r>
            <a:r>
              <a:rPr lang="zh-CN" altLang="en-US" sz="2200" dirty="0">
                <a:solidFill>
                  <a:srgbClr val="000000"/>
                </a:solidFill>
                <a:latin typeface="Huawei Sans" panose="020C0503030203020204" pitchFamily="34" charset="0"/>
                <a:ea typeface="方正兰亭黑简体" panose="02000000000000000000" pitchFamily="2" charset="-122"/>
              </a:rPr>
              <a:t>利用率等特点，又能够很好地兼容于</a:t>
            </a:r>
            <a:r>
              <a:rPr lang="en-US" altLang="zh-CN" sz="2200" dirty="0">
                <a:solidFill>
                  <a:srgbClr val="000000"/>
                </a:solidFill>
                <a:latin typeface="Huawei Sans" panose="020C0503030203020204" pitchFamily="34" charset="0"/>
                <a:ea typeface="方正兰亭黑简体" panose="02000000000000000000" pitchFamily="2" charset="-122"/>
              </a:rPr>
              <a:t>Ethernet</a:t>
            </a:r>
            <a:r>
              <a:rPr lang="zh-CN" altLang="en-US" sz="2200" dirty="0">
                <a:solidFill>
                  <a:srgbClr val="000000"/>
                </a:solidFill>
                <a:latin typeface="Huawei Sans" panose="020C0503030203020204" pitchFamily="34" charset="0"/>
                <a:ea typeface="方正兰亭黑简体" panose="02000000000000000000" pitchFamily="2" charset="-122"/>
              </a:rPr>
              <a:t>网络。</a:t>
            </a:r>
          </a:p>
        </p:txBody>
      </p:sp>
    </p:spTree>
    <p:extLst>
      <p:ext uri="{BB962C8B-B14F-4D97-AF65-F5344CB8AC3E}">
        <p14:creationId xmlns:p14="http://schemas.microsoft.com/office/powerpoint/2010/main" val="30298159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a:t>
            </a:r>
            <a:r>
              <a:rPr lang="en-US" altLang="zh-CN" dirty="0"/>
              <a:t>(6)—</a:t>
            </a:r>
            <a:r>
              <a:rPr lang="zh-CN" altLang="en-US" dirty="0"/>
              <a:t>网络子系统</a:t>
            </a:r>
          </a:p>
        </p:txBody>
      </p:sp>
      <p:pic>
        <p:nvPicPr>
          <p:cNvPr id="3" name="图片 2"/>
          <p:cNvPicPr>
            <a:picLocks noChangeAspect="1"/>
          </p:cNvPicPr>
          <p:nvPr/>
        </p:nvPicPr>
        <p:blipFill>
          <a:blip r:embed="rId2"/>
          <a:stretch>
            <a:fillRect/>
          </a:stretch>
        </p:blipFill>
        <p:spPr>
          <a:xfrm>
            <a:off x="5733223" y="1502786"/>
            <a:ext cx="5566333" cy="3852428"/>
          </a:xfrm>
          <a:prstGeom prst="rect">
            <a:avLst/>
          </a:prstGeom>
        </p:spPr>
      </p:pic>
      <p:sp>
        <p:nvSpPr>
          <p:cNvPr id="4" name="矩形 3"/>
          <p:cNvSpPr/>
          <p:nvPr/>
        </p:nvSpPr>
        <p:spPr>
          <a:xfrm>
            <a:off x="911424" y="1448780"/>
            <a:ext cx="4464496" cy="4206735"/>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indent="-342748" fontAlgn="t">
              <a:lnSpc>
                <a:spcPct val="150000"/>
              </a:lnSpc>
              <a:spcAft>
                <a:spcPct val="0"/>
              </a:spcAft>
              <a:buSzPct val="60000"/>
              <a:buFont typeface="Wingdings" panose="05000000000000000000" pitchFamily="2" charset="2"/>
              <a:buChar char="l"/>
            </a:pP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华为鲲鹏</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920</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处理器</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设备的软件呈现是一个</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PCI</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网络设备。</a:t>
            </a:r>
          </a:p>
          <a:p>
            <a:pPr indent="-342748" fontAlgn="t">
              <a:lnSpc>
                <a:spcPct val="150000"/>
              </a:lnSpc>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驱动依赖于</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OFED</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的驱动框架，由用户态驱动和内核态驱动构成。</a:t>
            </a:r>
          </a:p>
          <a:p>
            <a:pPr indent="-342748" fontAlgn="t">
              <a:lnSpc>
                <a:spcPct val="150000"/>
              </a:lnSpc>
              <a:spcAft>
                <a:spcPct val="0"/>
              </a:spcAft>
              <a:buSzPct val="60000"/>
              <a:buFont typeface="Wingdings" panose="05000000000000000000" pitchFamily="2" charset="2"/>
              <a:buChar char="l"/>
            </a:pP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当业务建立后，在执行过程中，</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用户态驱动可以</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Kernel bypass</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将数据发给硬件。</a:t>
            </a:r>
          </a:p>
          <a:p>
            <a:pPr indent="-342748" fontAlgn="t">
              <a:lnSpc>
                <a:spcPct val="150000"/>
              </a:lnSpc>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内核态驱动在初始化时从</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HNS3</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网卡驱动程序获取</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设备的一些信息。</a:t>
            </a:r>
            <a:endParaRPr lang="zh-CN" altLang="en-US"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Tree>
    <p:extLst>
      <p:ext uri="{BB962C8B-B14F-4D97-AF65-F5344CB8AC3E}">
        <p14:creationId xmlns:p14="http://schemas.microsoft.com/office/powerpoint/2010/main" val="31713484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6382288" y="1052513"/>
            <a:ext cx="5030063" cy="5105231"/>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Ethernet Physical Port Configuration</a:t>
            </a:r>
          </a:p>
          <a:p>
            <a:pPr marL="576000" lvl="1" indent="-216000" defTabSz="612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2x100GE/50GE/40GE/25GE/10GE/GE + 2</a:t>
            </a:r>
            <a:r>
              <a:rPr lang="zh-CN" altLang="en-US" sz="1400" dirty="0">
                <a:solidFill>
                  <a:srgbClr val="000000"/>
                </a:solidFill>
                <a:latin typeface="Huawei Sans" panose="020C0503030203020204" pitchFamily="34" charset="0"/>
                <a:ea typeface="方正兰亭黑简体" panose="02000000000000000000" pitchFamily="2" charset="-122"/>
                <a:cs typeface="Arial" pitchFamily="34" charset="0"/>
              </a:rPr>
              <a:t>*</a:t>
            </a: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GE</a:t>
            </a:r>
          </a:p>
          <a:p>
            <a:pPr marL="576000" lvl="1" indent="-216000" defTabSz="612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4x50GE/25GE/10GE/GE +2</a:t>
            </a:r>
            <a:r>
              <a:rPr lang="zh-CN" altLang="en-US" sz="1400" dirty="0">
                <a:solidFill>
                  <a:srgbClr val="000000"/>
                </a:solidFill>
                <a:latin typeface="Huawei Sans" panose="020C0503030203020204" pitchFamily="34" charset="0"/>
                <a:ea typeface="方正兰亭黑简体" panose="02000000000000000000" pitchFamily="2" charset="-122"/>
                <a:cs typeface="Arial" pitchFamily="34" charset="0"/>
              </a:rPr>
              <a:t>*</a:t>
            </a: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GE</a:t>
            </a:r>
          </a:p>
          <a:p>
            <a:pPr marL="576000" lvl="1" indent="-216000" defTabSz="612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8x25GE/10GE/GE</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Speed Auto-Negotiation</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MAC Speed can auto-negotiate between GE/XGE/25GE</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DCB(Data Center Bridge)</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ETS(Enhanced Transmission Selection)</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PFC(Priority-based Flow Control)</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QCN(Quantized </a:t>
            </a:r>
            <a:r>
              <a:rPr lang="en-US" altLang="zh-CN" sz="1400" kern="0" dirty="0">
                <a:solidFill>
                  <a:srgbClr val="000000"/>
                </a:solidFill>
                <a:latin typeface="Huawei Sans" panose="020C0503030203020204" pitchFamily="34" charset="0"/>
                <a:ea typeface="方正兰亭黑简体" panose="02000000000000000000" pitchFamily="2" charset="-122"/>
                <a:cs typeface="Arial" pitchFamily="34" charset="0"/>
              </a:rPr>
              <a:t>Congestion Notification)</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RoCEv1, RoCEv2</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Virtualization switch accelerator</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kern="0" dirty="0">
                <a:solidFill>
                  <a:srgbClr val="000000"/>
                </a:solidFill>
                <a:latin typeface="Huawei Sans" panose="020C0503030203020204" pitchFamily="34" charset="0"/>
                <a:ea typeface="方正兰亭黑简体" panose="02000000000000000000" pitchFamily="2" charset="-122"/>
                <a:cs typeface="Arial" pitchFamily="34" charset="0"/>
              </a:rPr>
              <a:t>generic flow table based switching</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kern="0" dirty="0">
                <a:solidFill>
                  <a:srgbClr val="000000"/>
                </a:solidFill>
                <a:latin typeface="Huawei Sans" panose="020C0503030203020204" pitchFamily="34" charset="0"/>
                <a:ea typeface="方正兰亭黑简体" panose="02000000000000000000" pitchFamily="2" charset="-122"/>
                <a:cs typeface="Arial" pitchFamily="34" charset="0"/>
              </a:rPr>
              <a:t>Support VEB, but not support EVB. [RFC]</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Shared resource between multiple Physical Ports</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DCB Buffers</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Queue Resource</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Flow Table Entry</a:t>
            </a:r>
          </a:p>
        </p:txBody>
      </p:sp>
      <p:pic>
        <p:nvPicPr>
          <p:cNvPr id="4" name="图片 3"/>
          <p:cNvPicPr>
            <a:picLocks noChangeAspect="1"/>
          </p:cNvPicPr>
          <p:nvPr/>
        </p:nvPicPr>
        <p:blipFill>
          <a:blip r:embed="rId2"/>
          <a:stretch>
            <a:fillRect/>
          </a:stretch>
        </p:blipFill>
        <p:spPr>
          <a:xfrm>
            <a:off x="731838" y="1183342"/>
            <a:ext cx="5451940" cy="4646918"/>
          </a:xfrm>
          <a:prstGeom prst="rect">
            <a:avLst/>
          </a:prstGeom>
        </p:spPr>
      </p:pic>
      <p:sp>
        <p:nvSpPr>
          <p:cNvPr id="3" name="标题 2"/>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a:t>
            </a:r>
            <a:r>
              <a:rPr lang="en-US" altLang="zh-CN" dirty="0"/>
              <a:t>(6)—</a:t>
            </a:r>
            <a:r>
              <a:rPr lang="zh-CN" altLang="en-US" dirty="0"/>
              <a:t>网络子系统</a:t>
            </a:r>
          </a:p>
        </p:txBody>
      </p:sp>
    </p:spTree>
    <p:extLst>
      <p:ext uri="{BB962C8B-B14F-4D97-AF65-F5344CB8AC3E}">
        <p14:creationId xmlns:p14="http://schemas.microsoft.com/office/powerpoint/2010/main" val="2213107209"/>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a:t>
            </a:r>
            <a:r>
              <a:rPr lang="zh-CN" altLang="en-US" dirty="0" smtClean="0"/>
              <a:t>架构 </a:t>
            </a:r>
            <a:r>
              <a:rPr lang="en-US" altLang="zh-CN" dirty="0" smtClean="0"/>
              <a:t>(</a:t>
            </a:r>
            <a:r>
              <a:rPr lang="en-US" altLang="zh-CN" dirty="0"/>
              <a:t>7)—SAS</a:t>
            </a:r>
            <a:r>
              <a:rPr lang="zh-CN" altLang="en-US" dirty="0"/>
              <a:t>子系统</a:t>
            </a:r>
          </a:p>
        </p:txBody>
      </p:sp>
      <p:sp>
        <p:nvSpPr>
          <p:cNvPr id="3" name="矩形 2"/>
          <p:cNvSpPr/>
          <p:nvPr/>
        </p:nvSpPr>
        <p:spPr>
          <a:xfrm>
            <a:off x="730971" y="1052513"/>
            <a:ext cx="10729192" cy="4391972"/>
          </a:xfrm>
          <a:prstGeom prst="rect">
            <a:avLst/>
          </a:prstGeom>
        </p:spPr>
        <p:txBody>
          <a:bodyPr wrap="square">
            <a:spAutoFit/>
          </a:bodyPr>
          <a:lstStyle/>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SAS(Serial Attached SCSI)</a:t>
            </a:r>
            <a:r>
              <a:rPr lang="zh-CN" altLang="en-US" sz="2200" dirty="0">
                <a:solidFill>
                  <a:srgbClr val="000000"/>
                </a:solidFill>
                <a:latin typeface="Huawei Sans" panose="020C0503030203020204" pitchFamily="34" charset="0"/>
                <a:ea typeface="方正兰亭黑简体" panose="02000000000000000000" pitchFamily="2" charset="-122"/>
              </a:rPr>
              <a:t>即串行</a:t>
            </a:r>
            <a:r>
              <a:rPr lang="en-US" altLang="zh-CN" sz="2200" dirty="0">
                <a:solidFill>
                  <a:srgbClr val="000000"/>
                </a:solidFill>
                <a:latin typeface="Huawei Sans" panose="020C0503030203020204" pitchFamily="34" charset="0"/>
                <a:ea typeface="方正兰亭黑简体" panose="02000000000000000000" pitchFamily="2" charset="-122"/>
              </a:rPr>
              <a:t>SCSI</a:t>
            </a:r>
            <a:r>
              <a:rPr lang="zh-CN" altLang="en-US" sz="2200" dirty="0">
                <a:solidFill>
                  <a:srgbClr val="000000"/>
                </a:solidFill>
                <a:latin typeface="Huawei Sans" panose="020C0503030203020204" pitchFamily="34" charset="0"/>
                <a:ea typeface="方正兰亭黑简体" panose="02000000000000000000" pitchFamily="2" charset="-122"/>
              </a:rPr>
              <a:t>技术，一种磁盘连接技术。</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控制器用于磁盘与内存之间进行交互</a:t>
            </a:r>
            <a:r>
              <a:rPr lang="zh-CN" altLang="zh-CN" sz="2200" dirty="0">
                <a:solidFill>
                  <a:srgbClr val="000000"/>
                </a:solidFill>
                <a:latin typeface="Huawei Sans" panose="020C0503030203020204" pitchFamily="34" charset="0"/>
                <a:ea typeface="方正兰亭黑简体" panose="02000000000000000000" pitchFamily="2" charset="-122"/>
              </a:rPr>
              <a:t>。</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控制器主要通过总线与</a:t>
            </a:r>
            <a:r>
              <a:rPr lang="en-US" altLang="zh-CN" sz="2200" dirty="0">
                <a:solidFill>
                  <a:srgbClr val="000000"/>
                </a:solidFill>
                <a:latin typeface="Huawei Sans" panose="020C0503030203020204" pitchFamily="34" charset="0"/>
                <a:ea typeface="方正兰亭黑简体" panose="02000000000000000000" pitchFamily="2" charset="-122"/>
              </a:rPr>
              <a:t>CPU</a:t>
            </a:r>
            <a:r>
              <a:rPr lang="zh-CN" altLang="en-US" sz="2200" dirty="0">
                <a:solidFill>
                  <a:srgbClr val="000000"/>
                </a:solidFill>
                <a:latin typeface="Huawei Sans" panose="020C0503030203020204" pitchFamily="34" charset="0"/>
                <a:ea typeface="方正兰亭黑简体" panose="02000000000000000000" pitchFamily="2" charset="-122"/>
              </a:rPr>
              <a:t>和内存进行交互，同时通过</a:t>
            </a:r>
            <a:r>
              <a:rPr lang="en-US" altLang="zh-CN" sz="2200" dirty="0">
                <a:solidFill>
                  <a:srgbClr val="000000"/>
                </a:solidFill>
                <a:latin typeface="Huawei Sans" panose="020C0503030203020204" pitchFamily="34" charset="0"/>
                <a:ea typeface="方正兰亭黑简体" panose="02000000000000000000" pitchFamily="2" charset="-122"/>
              </a:rPr>
              <a:t>SERDES</a:t>
            </a:r>
            <a:r>
              <a:rPr lang="zh-CN" altLang="en-US" sz="2200" dirty="0">
                <a:solidFill>
                  <a:srgbClr val="000000"/>
                </a:solidFill>
                <a:latin typeface="Huawei Sans" panose="020C0503030203020204" pitchFamily="34" charset="0"/>
                <a:ea typeface="方正兰亭黑简体" panose="02000000000000000000" pitchFamily="2" charset="-122"/>
              </a:rPr>
              <a:t>与硬盘进行连接。</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控制器与设备连接方式有两种：直连和</a:t>
            </a:r>
            <a:r>
              <a:rPr lang="en-US" altLang="zh-CN" sz="2200" dirty="0">
                <a:solidFill>
                  <a:srgbClr val="000000"/>
                </a:solidFill>
                <a:latin typeface="Huawei Sans" panose="020C0503030203020204" pitchFamily="34" charset="0"/>
                <a:ea typeface="方正兰亭黑简体" panose="02000000000000000000" pitchFamily="2" charset="-122"/>
              </a:rPr>
              <a:t>Expander</a:t>
            </a:r>
            <a:r>
              <a:rPr lang="zh-CN" altLang="en-US" sz="2200" dirty="0">
                <a:solidFill>
                  <a:srgbClr val="000000"/>
                </a:solidFill>
                <a:latin typeface="Huawei Sans" panose="020C0503030203020204" pitchFamily="34" charset="0"/>
                <a:ea typeface="方正兰亭黑简体" panose="02000000000000000000" pitchFamily="2" charset="-122"/>
              </a:rPr>
              <a:t>连接。</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800100" lvl="1" indent="-342900" defTabSz="801688" fontAlgn="base">
              <a:lnSpc>
                <a:spcPct val="140000"/>
              </a:lnSpc>
              <a:spcBef>
                <a:spcPct val="30000"/>
              </a:spcBef>
              <a:spcAft>
                <a:spcPct val="0"/>
              </a:spcAft>
              <a:buSzPct val="60000"/>
              <a:buFont typeface="Wingdings" panose="05000000000000000000" pitchFamily="2" charset="2"/>
              <a:buChar char="p"/>
            </a:pPr>
            <a:r>
              <a:rPr lang="zh-CN" altLang="en-US" sz="2200" dirty="0">
                <a:solidFill>
                  <a:srgbClr val="000000"/>
                </a:solidFill>
                <a:latin typeface="Huawei Sans" panose="020C0503030203020204" pitchFamily="34" charset="0"/>
                <a:ea typeface="方正兰亭黑简体" panose="02000000000000000000" pitchFamily="2" charset="-122"/>
              </a:rPr>
              <a:t>直连表示</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控制器的</a:t>
            </a:r>
            <a:r>
              <a:rPr lang="en-US" altLang="zh-CN" sz="2200" dirty="0">
                <a:solidFill>
                  <a:srgbClr val="000000"/>
                </a:solidFill>
                <a:latin typeface="Huawei Sans" panose="020C0503030203020204" pitchFamily="34" charset="0"/>
                <a:ea typeface="方正兰亭黑简体" panose="02000000000000000000" pitchFamily="2" charset="-122"/>
              </a:rPr>
              <a:t>PHY</a:t>
            </a:r>
            <a:r>
              <a:rPr lang="zh-CN" altLang="en-US" sz="2200" dirty="0">
                <a:solidFill>
                  <a:srgbClr val="000000"/>
                </a:solidFill>
                <a:latin typeface="Huawei Sans" panose="020C0503030203020204" pitchFamily="34" charset="0"/>
                <a:ea typeface="方正兰亭黑简体" panose="02000000000000000000" pitchFamily="2" charset="-122"/>
              </a:rPr>
              <a:t>与设备直接连接，不经过中间转换或扩展；</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800100" lvl="1" indent="-342900" defTabSz="801688" fontAlgn="base">
              <a:lnSpc>
                <a:spcPct val="140000"/>
              </a:lnSpc>
              <a:spcBef>
                <a:spcPct val="30000"/>
              </a:spcBef>
              <a:spcAft>
                <a:spcPct val="0"/>
              </a:spcAft>
              <a:buSzPct val="60000"/>
              <a:buFont typeface="Wingdings" panose="05000000000000000000" pitchFamily="2" charset="2"/>
              <a:buChar char="p"/>
            </a:pPr>
            <a:r>
              <a:rPr lang="en-US" altLang="zh-CN" sz="2200" dirty="0">
                <a:solidFill>
                  <a:srgbClr val="000000"/>
                </a:solidFill>
                <a:latin typeface="Huawei Sans" panose="020C0503030203020204" pitchFamily="34" charset="0"/>
                <a:ea typeface="方正兰亭黑简体" panose="02000000000000000000" pitchFamily="2" charset="-122"/>
              </a:rPr>
              <a:t>Expander</a:t>
            </a:r>
            <a:r>
              <a:rPr lang="zh-CN" altLang="en-US" sz="2200" dirty="0">
                <a:solidFill>
                  <a:srgbClr val="000000"/>
                </a:solidFill>
                <a:latin typeface="Huawei Sans" panose="020C0503030203020204" pitchFamily="34" charset="0"/>
                <a:ea typeface="方正兰亭黑简体" panose="02000000000000000000" pitchFamily="2" charset="-122"/>
              </a:rPr>
              <a:t>连接表示</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控制器与设备之间通过扩展器进行连接</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盘分为</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机械盘和</a:t>
            </a:r>
            <a:r>
              <a:rPr lang="en-US" altLang="zh-CN" sz="2200" dirty="0">
                <a:solidFill>
                  <a:srgbClr val="000000"/>
                </a:solidFill>
                <a:latin typeface="Huawei Sans" panose="020C0503030203020204" pitchFamily="34" charset="0"/>
                <a:ea typeface="方正兰亭黑简体" panose="02000000000000000000" pitchFamily="2" charset="-122"/>
              </a:rPr>
              <a:t>SAS SSD</a:t>
            </a:r>
            <a:r>
              <a:rPr lang="zh-CN" altLang="en-US" sz="2200" dirty="0">
                <a:solidFill>
                  <a:srgbClr val="000000"/>
                </a:solidFill>
                <a:latin typeface="Huawei Sans" panose="020C0503030203020204" pitchFamily="34" charset="0"/>
                <a:ea typeface="方正兰亭黑简体" panose="02000000000000000000" pitchFamily="2" charset="-122"/>
              </a:rPr>
              <a:t>盘，</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盘是为满足高性能、高可靠性而设计，在内部驱动电机的可靠性、转速以及基板方面都与</a:t>
            </a:r>
            <a:r>
              <a:rPr lang="en-US" altLang="zh-CN" sz="2200" dirty="0">
                <a:solidFill>
                  <a:srgbClr val="000000"/>
                </a:solidFill>
                <a:latin typeface="Huawei Sans" panose="020C0503030203020204" pitchFamily="34" charset="0"/>
                <a:ea typeface="方正兰亭黑简体" panose="02000000000000000000" pitchFamily="2" charset="-122"/>
              </a:rPr>
              <a:t>SATA</a:t>
            </a:r>
            <a:r>
              <a:rPr lang="zh-CN" altLang="en-US" sz="2200" dirty="0">
                <a:solidFill>
                  <a:srgbClr val="000000"/>
                </a:solidFill>
                <a:latin typeface="Huawei Sans" panose="020C0503030203020204" pitchFamily="34" charset="0"/>
                <a:ea typeface="方正兰亭黑简体" panose="02000000000000000000" pitchFamily="2" charset="-122"/>
              </a:rPr>
              <a:t>盘有差异。</a:t>
            </a:r>
          </a:p>
        </p:txBody>
      </p:sp>
    </p:spTree>
    <p:extLst>
      <p:ext uri="{BB962C8B-B14F-4D97-AF65-F5344CB8AC3E}">
        <p14:creationId xmlns:p14="http://schemas.microsoft.com/office/powerpoint/2010/main" val="13168856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a:t>
            </a:r>
            <a:r>
              <a:rPr lang="zh-CN" altLang="en-US" dirty="0" smtClean="0"/>
              <a:t>架构 </a:t>
            </a:r>
            <a:r>
              <a:rPr lang="en-US" altLang="zh-CN" dirty="0" smtClean="0"/>
              <a:t>(</a:t>
            </a:r>
            <a:r>
              <a:rPr lang="en-US" altLang="zh-CN" dirty="0"/>
              <a:t>7)—SAS</a:t>
            </a:r>
            <a:r>
              <a:rPr lang="zh-CN" altLang="en-US" dirty="0"/>
              <a:t>子系统</a:t>
            </a:r>
          </a:p>
        </p:txBody>
      </p:sp>
      <p:pic>
        <p:nvPicPr>
          <p:cNvPr id="3" name="图片 2"/>
          <p:cNvPicPr>
            <a:picLocks noChangeAspect="1"/>
          </p:cNvPicPr>
          <p:nvPr/>
        </p:nvPicPr>
        <p:blipFill>
          <a:blip r:embed="rId2"/>
          <a:stretch>
            <a:fillRect/>
          </a:stretch>
        </p:blipFill>
        <p:spPr>
          <a:xfrm>
            <a:off x="683506" y="1694328"/>
            <a:ext cx="5629039" cy="3766755"/>
          </a:xfrm>
          <a:prstGeom prst="rect">
            <a:avLst/>
          </a:prstGeom>
        </p:spPr>
      </p:pic>
      <p:sp>
        <p:nvSpPr>
          <p:cNvPr id="4" name="Rectangle 3"/>
          <p:cNvSpPr txBox="1">
            <a:spLocks noChangeArrowheads="1"/>
          </p:cNvSpPr>
          <p:nvPr/>
        </p:nvSpPr>
        <p:spPr bwMode="auto">
          <a:xfrm>
            <a:off x="6355575" y="1052513"/>
            <a:ext cx="5043945" cy="5093363"/>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提供</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X8 SAS 3.0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 3.0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，向下兼容</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SAS2.0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和</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SAS1.0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SATA3.0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，向下兼容</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SATA2.0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和</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SATA1.0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12G/6G/3G/1.5G</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四种速率，</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6G/3G/1.5G</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速率，同时可以实现速率的自协商；</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可以直接不经过</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Expander</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最大连接</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8</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盘或者</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盘，两者可以混插；</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可以连接</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 Expander</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扩展更多磁盘。</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提供</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1</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X2 SATA</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 3.0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，向下兼容</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 2.5</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AHCI 1.3</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，向下兼容 </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AHCI 1.2</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6G/3G/1.5G</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速率自协商；</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支持直连两个</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盘。</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NOR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4</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个片选，</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NOR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最大支持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512K</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SPI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个片选，</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SPI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最大支持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32M</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NAND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接口，</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4</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个片选。</a:t>
            </a:r>
          </a:p>
        </p:txBody>
      </p:sp>
    </p:spTree>
    <p:extLst>
      <p:ext uri="{BB962C8B-B14F-4D97-AF65-F5344CB8AC3E}">
        <p14:creationId xmlns:p14="http://schemas.microsoft.com/office/powerpoint/2010/main" val="36638796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sz="3200" dirty="0"/>
              <a:t>鲲鹏</a:t>
            </a:r>
            <a:r>
              <a:rPr lang="en-US" altLang="zh-CN" sz="3200" dirty="0"/>
              <a:t>920</a:t>
            </a:r>
            <a:r>
              <a:rPr lang="zh-CN" altLang="zh-CN" sz="3200" dirty="0"/>
              <a:t>系列</a:t>
            </a:r>
            <a:r>
              <a:rPr lang="zh-CN" altLang="en-US" sz="3200" dirty="0"/>
              <a:t>芯片架构</a:t>
            </a:r>
            <a:r>
              <a:rPr lang="en-US" altLang="zh-CN" sz="3200" dirty="0"/>
              <a:t>(8)—PCIe</a:t>
            </a:r>
            <a:r>
              <a:rPr lang="zh-CN" altLang="en-US" sz="3200" dirty="0"/>
              <a:t>子系统</a:t>
            </a:r>
            <a:endParaRPr lang="zh-CN" altLang="en-US" dirty="0"/>
          </a:p>
        </p:txBody>
      </p:sp>
      <p:pic>
        <p:nvPicPr>
          <p:cNvPr id="3" name="图片 2"/>
          <p:cNvPicPr>
            <a:picLocks noChangeAspect="1"/>
          </p:cNvPicPr>
          <p:nvPr/>
        </p:nvPicPr>
        <p:blipFill>
          <a:blip r:embed="rId2"/>
          <a:stretch>
            <a:fillRect/>
          </a:stretch>
        </p:blipFill>
        <p:spPr>
          <a:xfrm>
            <a:off x="6383595" y="1010930"/>
            <a:ext cx="4825081" cy="5218074"/>
          </a:xfrm>
          <a:prstGeom prst="rect">
            <a:avLst/>
          </a:prstGeom>
        </p:spPr>
      </p:pic>
      <p:sp>
        <p:nvSpPr>
          <p:cNvPr id="4" name="Rectangle 3"/>
          <p:cNvSpPr txBox="1">
            <a:spLocks noChangeArrowheads="1"/>
          </p:cNvSpPr>
          <p:nvPr/>
        </p:nvSpPr>
        <p:spPr bwMode="auto">
          <a:xfrm>
            <a:off x="731838" y="1528077"/>
            <a:ext cx="5508249" cy="4357333"/>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spcBef>
                <a:spcPct val="20000"/>
              </a:spcBef>
              <a:spcAft>
                <a:spcPct val="0"/>
              </a:spcAft>
              <a:buSzPct val="60000"/>
              <a:buFont typeface="Wingdings" panose="05000000000000000000" pitchFamily="2" charset="2"/>
              <a:buChar char="l"/>
            </a:pP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是一种高性能、通用的</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I/O</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互连接口，适用于各种计算和通信平台。鲲鹏</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920 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子系统提供了实现</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根联合体</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(Root Complex</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RC)</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或端点</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(Endpoint</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EP)</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应用程序的解决方案。</a:t>
            </a:r>
            <a:endPar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endParaRPr>
          </a:p>
          <a:p>
            <a:pPr marL="342748" indent="-342748" eaLnBrk="0" fontAlgn="t" hangingPunct="0">
              <a:spcBef>
                <a:spcPct val="20000"/>
              </a:spcBef>
              <a:spcAft>
                <a:spcPct val="0"/>
              </a:spcAft>
              <a:buSzPct val="60000"/>
              <a:buFont typeface="Wingdings" panose="05000000000000000000" pitchFamily="2" charset="2"/>
              <a:buChar char="l"/>
              <a:tabLst>
                <a:tab pos="107950" algn="l"/>
                <a:tab pos="180975" algn="l"/>
              </a:tabLst>
            </a:pP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鲲鹏</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920 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子系统包含</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3</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，最多支持</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40</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Lane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。每个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包括多个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端口。</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Core0</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共享</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16</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Lane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Core1</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共享</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16</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Lane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Core2</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共享</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8</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Lane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3</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均可作为根端口</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(Root Port</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RP)</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使用。只有</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Core1</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能作为</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EP</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端口。</a:t>
            </a:r>
            <a:endPar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endParaRPr>
          </a:p>
          <a:p>
            <a:pPr marL="342748" indent="-342748" eaLnBrk="0" fontAlgn="t" hangingPunct="0">
              <a:spcBef>
                <a:spcPct val="20000"/>
              </a:spcBef>
              <a:spcAft>
                <a:spcPct val="0"/>
              </a:spcAft>
              <a:buSzPct val="60000"/>
              <a:buFont typeface="Wingdings" panose="05000000000000000000" pitchFamily="2" charset="2"/>
              <a:buChar char="l"/>
              <a:tabLst>
                <a:tab pos="107950" algn="l"/>
                <a:tab pos="180975" algn="l"/>
              </a:tabLst>
            </a:pP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模块通过</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PIPe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接口与</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连接，连接速率支持最大</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16Gbps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，兼容</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8Gbps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5Gbps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和</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2.5Gbps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。另一方面，</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模块通过</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AMBA</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总线与系统总线相连。</a:t>
            </a:r>
          </a:p>
        </p:txBody>
      </p:sp>
    </p:spTree>
    <p:extLst>
      <p:ext uri="{BB962C8B-B14F-4D97-AF65-F5344CB8AC3E}">
        <p14:creationId xmlns:p14="http://schemas.microsoft.com/office/powerpoint/2010/main" val="1120426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39"/>
          <p:cNvSpPr>
            <a:spLocks noChangeArrowheads="1"/>
          </p:cNvSpPr>
          <p:nvPr/>
        </p:nvSpPr>
        <p:spPr bwMode="auto">
          <a:xfrm>
            <a:off x="963838" y="3339701"/>
            <a:ext cx="5857079" cy="2757637"/>
          </a:xfrm>
          <a:prstGeom prst="roundRect">
            <a:avLst>
              <a:gd name="adj" fmla="val 16667"/>
            </a:avLst>
          </a:prstGeom>
          <a:solidFill>
            <a:schemeClr val="accent3">
              <a:lumMod val="85000"/>
            </a:schemeClr>
          </a:solidFill>
          <a:ln w="9525" cap="flat" cmpd="sng" algn="ctr">
            <a:noFill/>
            <a:prstDash val="solid"/>
            <a:round/>
            <a:headEnd type="none" w="med" len="med"/>
            <a:tailEnd type="none" w="med" len="med"/>
          </a:ln>
          <a:effectLst>
            <a:outerShdw blurRad="50800" dist="50800" dir="5400000" algn="ctr" rotWithShape="0">
              <a:srgbClr val="000000">
                <a:alpha val="44000"/>
              </a:srgbClr>
            </a:outerShdw>
          </a:effectLst>
        </p:spPr>
        <p:txBody>
          <a:bodyPr vert="horz" wrap="square" lIns="121920" tIns="60960" rIns="121920" bIns="60960" numCol="1" rtlCol="0" anchor="t" anchorCtr="0" compatLnSpc="1">
            <a:prstTxWarp prst="textNoShape">
              <a:avLst/>
            </a:prstTxWarp>
          </a:bodyPr>
          <a:lstStyle/>
          <a:p>
            <a:endParaRPr lang="zh-CN" altLang="en-US" sz="1600" b="1" dirty="0">
              <a:solidFill>
                <a:schemeClr val="bg1"/>
              </a:solidFill>
              <a:latin typeface="Huawei Sans" panose="020C0503030203020204" pitchFamily="34" charset="0"/>
              <a:ea typeface="方正兰亭黑简体" panose="02000000000000000000" pitchFamily="2" charset="-122"/>
              <a:cs typeface="宋体" charset="-122"/>
            </a:endParaRPr>
          </a:p>
        </p:txBody>
      </p:sp>
      <p:sp>
        <p:nvSpPr>
          <p:cNvPr id="5" name="Rectangle 8"/>
          <p:cNvSpPr/>
          <p:nvPr/>
        </p:nvSpPr>
        <p:spPr bwMode="auto">
          <a:xfrm>
            <a:off x="2700389" y="3477399"/>
            <a:ext cx="1759118" cy="2164597"/>
          </a:xfrm>
          <a:prstGeom prst="rect">
            <a:avLst/>
          </a:prstGeom>
          <a:solidFill>
            <a:srgbClr val="66CCFF"/>
          </a:solidFill>
          <a:ln w="38100" cap="flat" cmpd="sng" algn="ctr">
            <a:solidFill>
              <a:schemeClr val="bg1">
                <a:lumMod val="85000"/>
              </a:schemeClr>
            </a:solidFill>
            <a:prstDash val="solid"/>
            <a:round/>
            <a:headEnd type="none" w="med" len="med"/>
            <a:tailEnd type="none" w="med" len="med"/>
          </a:ln>
          <a:effectLst>
            <a:outerShdw blurRad="50800" dist="177800" dir="2700000" algn="tl" rotWithShape="0">
              <a:prstClr val="black">
                <a:alpha val="40000"/>
              </a:prstClr>
            </a:outerShdw>
            <a:softEdge rad="12700"/>
          </a:effectLst>
        </p:spPr>
        <p:txBody>
          <a:bodyPr vert="horz" wrap="square" lIns="121920" tIns="60960" rIns="121920" bIns="60960" numCol="1" rtlCol="0" anchor="t" anchorCtr="0" compatLnSpc="1">
            <a:prstTxWarp prst="textNoShape">
              <a:avLst/>
            </a:prstTxWarp>
          </a:bodyPr>
          <a:lstStyle/>
          <a:p>
            <a:pPr algn="r" fontAlgn="t">
              <a:buClrTx/>
              <a:buNone/>
            </a:pPr>
            <a:endParaRPr lang="zh-CN" altLang="en-US" sz="1200" dirty="0">
              <a:latin typeface="Huawei Sans" panose="020C0503030203020204" pitchFamily="34" charset="0"/>
              <a:ea typeface="方正兰亭黑简体" panose="02000000000000000000" pitchFamily="2" charset="-122"/>
            </a:endParaRPr>
          </a:p>
        </p:txBody>
      </p:sp>
      <p:sp>
        <p:nvSpPr>
          <p:cNvPr id="6" name="Rectangle 3"/>
          <p:cNvSpPr/>
          <p:nvPr/>
        </p:nvSpPr>
        <p:spPr bwMode="auto">
          <a:xfrm>
            <a:off x="3176386" y="3742065"/>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smtClean="0">
                <a:latin typeface="Huawei Sans" panose="020C0503030203020204" pitchFamily="34" charset="0"/>
                <a:ea typeface="方正兰亭黑简体" panose="02000000000000000000" pitchFamily="2" charset="-122"/>
              </a:rPr>
              <a:t>存储器</a:t>
            </a:r>
            <a:endParaRPr lang="zh-CN" altLang="en-US" sz="1200" dirty="0">
              <a:latin typeface="Huawei Sans" panose="020C0503030203020204" pitchFamily="34" charset="0"/>
              <a:ea typeface="方正兰亭黑简体" panose="02000000000000000000" pitchFamily="2" charset="-122"/>
            </a:endParaRPr>
          </a:p>
        </p:txBody>
      </p:sp>
      <p:sp>
        <p:nvSpPr>
          <p:cNvPr id="7" name="Rectangle 4"/>
          <p:cNvSpPr/>
          <p:nvPr/>
        </p:nvSpPr>
        <p:spPr bwMode="auto">
          <a:xfrm>
            <a:off x="3155690" y="4426924"/>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smtClean="0">
                <a:latin typeface="Huawei Sans" panose="020C0503030203020204" pitchFamily="34" charset="0"/>
                <a:ea typeface="方正兰亭黑简体" panose="02000000000000000000" pitchFamily="2" charset="-122"/>
              </a:rPr>
              <a:t>运算器</a:t>
            </a:r>
            <a:endParaRPr lang="zh-CN" altLang="en-US" sz="1200" dirty="0">
              <a:latin typeface="Huawei Sans" panose="020C0503030203020204" pitchFamily="34" charset="0"/>
              <a:ea typeface="方正兰亭黑简体" panose="02000000000000000000" pitchFamily="2" charset="-122"/>
            </a:endParaRPr>
          </a:p>
        </p:txBody>
      </p:sp>
      <p:sp>
        <p:nvSpPr>
          <p:cNvPr id="8" name="Rectangle 5"/>
          <p:cNvSpPr/>
          <p:nvPr/>
        </p:nvSpPr>
        <p:spPr bwMode="auto">
          <a:xfrm>
            <a:off x="3155690" y="5222244"/>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控制器</a:t>
            </a:r>
          </a:p>
        </p:txBody>
      </p:sp>
      <p:sp>
        <p:nvSpPr>
          <p:cNvPr id="9" name="Rectangle 6"/>
          <p:cNvSpPr/>
          <p:nvPr/>
        </p:nvSpPr>
        <p:spPr bwMode="auto">
          <a:xfrm>
            <a:off x="1707005" y="4426924"/>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60960" rIns="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输入设备</a:t>
            </a:r>
          </a:p>
        </p:txBody>
      </p:sp>
      <p:sp>
        <p:nvSpPr>
          <p:cNvPr id="10" name="Rectangle 7"/>
          <p:cNvSpPr/>
          <p:nvPr/>
        </p:nvSpPr>
        <p:spPr bwMode="auto">
          <a:xfrm>
            <a:off x="4687158" y="4426924"/>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60960" rIns="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输出设备</a:t>
            </a:r>
          </a:p>
        </p:txBody>
      </p:sp>
      <p:sp>
        <p:nvSpPr>
          <p:cNvPr id="11" name="Rectangle 12"/>
          <p:cNvSpPr/>
          <p:nvPr/>
        </p:nvSpPr>
        <p:spPr bwMode="auto">
          <a:xfrm>
            <a:off x="5913866" y="5050178"/>
            <a:ext cx="907051" cy="287199"/>
          </a:xfrm>
          <a:prstGeom prst="rect">
            <a:avLst/>
          </a:prstGeom>
          <a:no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数据信号</a:t>
            </a:r>
          </a:p>
        </p:txBody>
      </p:sp>
      <p:sp>
        <p:nvSpPr>
          <p:cNvPr id="12" name="Rectangle 14"/>
          <p:cNvSpPr/>
          <p:nvPr/>
        </p:nvSpPr>
        <p:spPr bwMode="auto">
          <a:xfrm>
            <a:off x="5913866" y="5252281"/>
            <a:ext cx="907051" cy="287199"/>
          </a:xfrm>
          <a:prstGeom prst="rect">
            <a:avLst/>
          </a:prstGeom>
          <a:no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 控制信号</a:t>
            </a:r>
          </a:p>
        </p:txBody>
      </p:sp>
      <p:cxnSp>
        <p:nvCxnSpPr>
          <p:cNvPr id="13" name="Straight Arrow Connector 26"/>
          <p:cNvCxnSpPr/>
          <p:nvPr/>
        </p:nvCxnSpPr>
        <p:spPr bwMode="auto">
          <a:xfrm>
            <a:off x="5356837" y="5182732"/>
            <a:ext cx="66225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4" name="Straight Arrow Connector 27"/>
          <p:cNvCxnSpPr/>
          <p:nvPr/>
        </p:nvCxnSpPr>
        <p:spPr bwMode="auto">
          <a:xfrm>
            <a:off x="5376328" y="5406926"/>
            <a:ext cx="662256" cy="0"/>
          </a:xfrm>
          <a:prstGeom prst="straightConnector1">
            <a:avLst/>
          </a:prstGeom>
          <a:solidFill>
            <a:schemeClr val="accent1"/>
          </a:solidFill>
          <a:ln w="25400" cap="flat" cmpd="sng" algn="ctr">
            <a:solidFill>
              <a:schemeClr val="tx1"/>
            </a:solidFill>
            <a:prstDash val="dash"/>
            <a:round/>
            <a:headEnd type="none" w="med" len="med"/>
            <a:tailEnd type="arrow"/>
          </a:ln>
          <a:effectLst/>
        </p:spPr>
      </p:cxnSp>
      <p:cxnSp>
        <p:nvCxnSpPr>
          <p:cNvPr id="15" name="Straight Arrow Connector 28"/>
          <p:cNvCxnSpPr>
            <a:stCxn id="9" idx="3"/>
            <a:endCxn id="7" idx="1"/>
          </p:cNvCxnSpPr>
          <p:nvPr/>
        </p:nvCxnSpPr>
        <p:spPr bwMode="auto">
          <a:xfrm>
            <a:off x="2576216" y="4603661"/>
            <a:ext cx="579474"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31"/>
          <p:cNvCxnSpPr>
            <a:stCxn id="7" idx="3"/>
            <a:endCxn id="10" idx="1"/>
          </p:cNvCxnSpPr>
          <p:nvPr/>
        </p:nvCxnSpPr>
        <p:spPr bwMode="auto">
          <a:xfrm>
            <a:off x="4024901" y="4603661"/>
            <a:ext cx="66225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34"/>
          <p:cNvCxnSpPr/>
          <p:nvPr/>
        </p:nvCxnSpPr>
        <p:spPr bwMode="auto">
          <a:xfrm flipV="1">
            <a:off x="3424732" y="4090982"/>
            <a:ext cx="0" cy="331383"/>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37"/>
          <p:cNvCxnSpPr/>
          <p:nvPr/>
        </p:nvCxnSpPr>
        <p:spPr bwMode="auto">
          <a:xfrm>
            <a:off x="3859337" y="4111788"/>
            <a:ext cx="0" cy="30929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41"/>
          <p:cNvCxnSpPr/>
          <p:nvPr/>
        </p:nvCxnSpPr>
        <p:spPr bwMode="auto">
          <a:xfrm rot="16200000" flipH="1">
            <a:off x="2324823" y="4635512"/>
            <a:ext cx="729045" cy="1018819"/>
          </a:xfrm>
          <a:prstGeom prst="bentConnector2">
            <a:avLst/>
          </a:prstGeom>
          <a:solidFill>
            <a:schemeClr val="accent1"/>
          </a:solidFill>
          <a:ln w="25400" cap="flat" cmpd="sng" algn="ctr">
            <a:solidFill>
              <a:schemeClr val="tx1"/>
            </a:solidFill>
            <a:prstDash val="dash"/>
            <a:round/>
            <a:headEnd type="arrow" w="med" len="med"/>
            <a:tailEnd type="none"/>
          </a:ln>
          <a:effectLst/>
        </p:spPr>
      </p:cxnSp>
      <p:cxnSp>
        <p:nvCxnSpPr>
          <p:cNvPr id="20" name="Straight Arrow Connector 41"/>
          <p:cNvCxnSpPr/>
          <p:nvPr/>
        </p:nvCxnSpPr>
        <p:spPr bwMode="auto">
          <a:xfrm rot="10800000" flipV="1">
            <a:off x="3155690" y="3872046"/>
            <a:ext cx="20696" cy="1480179"/>
          </a:xfrm>
          <a:prstGeom prst="bentConnector3">
            <a:avLst>
              <a:gd name="adj1" fmla="val 1449225"/>
            </a:avLst>
          </a:prstGeom>
          <a:solidFill>
            <a:schemeClr val="accent1"/>
          </a:solidFill>
          <a:ln w="25400" cap="flat" cmpd="sng" algn="ctr">
            <a:solidFill>
              <a:schemeClr val="tx1"/>
            </a:solidFill>
            <a:prstDash val="dash"/>
            <a:round/>
            <a:headEnd type="arrow" w="med" len="med"/>
            <a:tailEnd type="none"/>
          </a:ln>
          <a:effectLst/>
        </p:spPr>
      </p:cxnSp>
      <p:cxnSp>
        <p:nvCxnSpPr>
          <p:cNvPr id="21" name="Straight Arrow Connector 41"/>
          <p:cNvCxnSpPr/>
          <p:nvPr/>
        </p:nvCxnSpPr>
        <p:spPr bwMode="auto">
          <a:xfrm>
            <a:off x="3436994" y="4780399"/>
            <a:ext cx="0" cy="441845"/>
          </a:xfrm>
          <a:prstGeom prst="straightConnector1">
            <a:avLst/>
          </a:prstGeom>
          <a:solidFill>
            <a:schemeClr val="accent1"/>
          </a:solidFill>
          <a:ln w="25400" cap="flat" cmpd="sng" algn="ctr">
            <a:solidFill>
              <a:schemeClr val="tx1"/>
            </a:solidFill>
            <a:prstDash val="dash"/>
            <a:round/>
            <a:headEnd type="arrow" w="med" len="med"/>
            <a:tailEnd type="none"/>
          </a:ln>
          <a:effectLst/>
        </p:spPr>
      </p:cxnSp>
      <p:cxnSp>
        <p:nvCxnSpPr>
          <p:cNvPr id="22" name="Straight Arrow Connector 41"/>
          <p:cNvCxnSpPr/>
          <p:nvPr/>
        </p:nvCxnSpPr>
        <p:spPr bwMode="auto">
          <a:xfrm rot="10800000" flipV="1">
            <a:off x="4030745" y="4780399"/>
            <a:ext cx="1074594" cy="729044"/>
          </a:xfrm>
          <a:prstGeom prst="bentConnector3">
            <a:avLst>
              <a:gd name="adj1" fmla="val 69"/>
            </a:avLst>
          </a:prstGeom>
          <a:solidFill>
            <a:schemeClr val="accent1"/>
          </a:solidFill>
          <a:ln w="25400" cap="flat" cmpd="sng" algn="ctr">
            <a:solidFill>
              <a:schemeClr val="tx1"/>
            </a:solidFill>
            <a:prstDash val="dash"/>
            <a:round/>
            <a:headEnd type="arrow" w="med" len="med"/>
            <a:tailEnd type="none"/>
          </a:ln>
          <a:effectLst/>
        </p:spPr>
      </p:cxnSp>
      <p:cxnSp>
        <p:nvCxnSpPr>
          <p:cNvPr id="23" name="Straight Arrow Connector 41"/>
          <p:cNvCxnSpPr/>
          <p:nvPr/>
        </p:nvCxnSpPr>
        <p:spPr bwMode="auto">
          <a:xfrm>
            <a:off x="3864050" y="4786244"/>
            <a:ext cx="0" cy="441845"/>
          </a:xfrm>
          <a:prstGeom prst="straightConnector1">
            <a:avLst/>
          </a:prstGeom>
          <a:solidFill>
            <a:schemeClr val="accent1"/>
          </a:solidFill>
          <a:ln w="25400" cap="flat" cmpd="sng" algn="ctr">
            <a:solidFill>
              <a:schemeClr val="tx1"/>
            </a:solidFill>
            <a:prstDash val="dash"/>
            <a:round/>
            <a:headEnd type="none" w="med" len="med"/>
            <a:tailEnd type="arrow"/>
          </a:ln>
          <a:effectLst/>
        </p:spPr>
      </p:cxnSp>
      <p:cxnSp>
        <p:nvCxnSpPr>
          <p:cNvPr id="24" name="Straight Arrow Connector 41"/>
          <p:cNvCxnSpPr/>
          <p:nvPr/>
        </p:nvCxnSpPr>
        <p:spPr bwMode="auto">
          <a:xfrm rot="10800000" flipV="1">
            <a:off x="4029884" y="3888936"/>
            <a:ext cx="20696" cy="1480179"/>
          </a:xfrm>
          <a:prstGeom prst="bentConnector3">
            <a:avLst>
              <a:gd name="adj1" fmla="val -1275680"/>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6"/>
          <p:cNvCxnSpPr/>
          <p:nvPr/>
        </p:nvCxnSpPr>
        <p:spPr bwMode="auto">
          <a:xfrm>
            <a:off x="1045026" y="4615807"/>
            <a:ext cx="66225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6"/>
          <p:cNvCxnSpPr/>
          <p:nvPr/>
        </p:nvCxnSpPr>
        <p:spPr bwMode="auto">
          <a:xfrm>
            <a:off x="5551015" y="4609962"/>
            <a:ext cx="66225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矩形 27"/>
          <p:cNvSpPr/>
          <p:nvPr/>
        </p:nvSpPr>
        <p:spPr bwMode="auto">
          <a:xfrm>
            <a:off x="7686869" y="3351654"/>
            <a:ext cx="3499461" cy="2757637"/>
          </a:xfrm>
          <a:prstGeom prst="rect">
            <a:avLst/>
          </a:prstGeom>
          <a:solidFill>
            <a:schemeClr val="bg1">
              <a:alpha val="10196"/>
            </a:schemeClr>
          </a:solidFill>
          <a:ln w="12700">
            <a:solidFill>
              <a:srgbClr val="00B050"/>
            </a:solidFill>
            <a:prstDash val="dash"/>
            <a:miter lim="800000"/>
            <a:headEnd/>
            <a:tailEnd/>
          </a:ln>
          <a:effectLst>
            <a:outerShdw blurRad="50800" dist="50800" algn="ctr" rotWithShape="0">
              <a:srgbClr val="000000">
                <a:alpha val="43137"/>
              </a:srgbClr>
            </a:outerShdw>
          </a:effectLst>
          <a:extLst/>
        </p:spPr>
        <p:txBody>
          <a:bodyPr lIns="91427" tIns="45715" rIns="91427" bIns="45715" anchor="ctr"/>
          <a:lstStyle/>
          <a:p>
            <a:pPr indent="6348" defTabSz="875921" eaLnBrk="0" hangingPunct="0">
              <a:lnSpc>
                <a:spcPct val="150000"/>
              </a:lnSpc>
            </a:pPr>
            <a:endParaRPr lang="zh-CN" altLang="en-US" sz="1400" b="1" kern="0" dirty="0">
              <a:solidFill>
                <a:schemeClr val="tx1">
                  <a:lumMod val="85000"/>
                  <a:lumOff val="15000"/>
                </a:schemeClr>
              </a:solidFill>
              <a:latin typeface="Huawei Sans" panose="020C0503030203020204" pitchFamily="34" charset="0"/>
              <a:ea typeface="方正兰亭黑简体" panose="02000000000000000000" pitchFamily="2" charset="-122"/>
            </a:endParaRPr>
          </a:p>
        </p:txBody>
      </p:sp>
      <p:sp>
        <p:nvSpPr>
          <p:cNvPr id="32" name="AutoShape 39"/>
          <p:cNvSpPr>
            <a:spLocks noChangeArrowheads="1"/>
          </p:cNvSpPr>
          <p:nvPr/>
        </p:nvSpPr>
        <p:spPr bwMode="auto">
          <a:xfrm>
            <a:off x="7802165" y="3885093"/>
            <a:ext cx="1153313" cy="384000"/>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r>
              <a:rPr lang="en-US" altLang="zh-CN" sz="1600" b="1" dirty="0">
                <a:solidFill>
                  <a:schemeClr val="bg1"/>
                </a:solidFill>
                <a:latin typeface="Huawei Sans" panose="020C0503030203020204" pitchFamily="34" charset="0"/>
                <a:ea typeface="方正兰亭黑简体" panose="02000000000000000000" pitchFamily="2" charset="-122"/>
                <a:cs typeface="宋体" charset="-122"/>
              </a:rPr>
              <a:t>CPU</a:t>
            </a:r>
            <a:r>
              <a:rPr lang="zh-CN" altLang="en-US" sz="1600" b="1" dirty="0">
                <a:solidFill>
                  <a:schemeClr val="bg1"/>
                </a:solidFill>
                <a:latin typeface="Huawei Sans" panose="020C0503030203020204" pitchFamily="34" charset="0"/>
                <a:ea typeface="方正兰亭黑简体" panose="02000000000000000000" pitchFamily="2" charset="-122"/>
                <a:cs typeface="宋体" charset="-122"/>
              </a:rPr>
              <a:t>功能</a:t>
            </a:r>
          </a:p>
        </p:txBody>
      </p:sp>
      <p:sp>
        <p:nvSpPr>
          <p:cNvPr id="33" name="AutoShape 39"/>
          <p:cNvSpPr>
            <a:spLocks noChangeArrowheads="1"/>
          </p:cNvSpPr>
          <p:nvPr/>
        </p:nvSpPr>
        <p:spPr bwMode="auto">
          <a:xfrm>
            <a:off x="8974306" y="3517325"/>
            <a:ext cx="2120420" cy="1099570"/>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解释计算机指令</a:t>
            </a:r>
            <a:endParaRPr lang="en-US" altLang="zh-CN" sz="1600" dirty="0">
              <a:solidFill>
                <a:schemeClr val="bg1"/>
              </a:solidFill>
              <a:latin typeface="Huawei Sans" panose="020C0503030203020204" pitchFamily="34" charset="0"/>
              <a:ea typeface="方正兰亭黑简体" panose="02000000000000000000" pitchFamily="2" charset="-122"/>
              <a:cs typeface="宋体" charset="-122"/>
            </a:endParaRPr>
          </a:p>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处理计算机软件中的数据</a:t>
            </a:r>
          </a:p>
        </p:txBody>
      </p:sp>
      <p:sp>
        <p:nvSpPr>
          <p:cNvPr id="34" name="AutoShape 39"/>
          <p:cNvSpPr>
            <a:spLocks noChangeArrowheads="1"/>
          </p:cNvSpPr>
          <p:nvPr/>
        </p:nvSpPr>
        <p:spPr bwMode="auto">
          <a:xfrm>
            <a:off x="7802165" y="5123351"/>
            <a:ext cx="1153313" cy="384000"/>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r>
              <a:rPr lang="en-US" altLang="zh-CN" sz="1600" b="1" dirty="0">
                <a:solidFill>
                  <a:schemeClr val="bg1"/>
                </a:solidFill>
                <a:latin typeface="Huawei Sans" panose="020C0503030203020204" pitchFamily="34" charset="0"/>
                <a:ea typeface="方正兰亭黑简体" panose="02000000000000000000" pitchFamily="2" charset="-122"/>
                <a:cs typeface="宋体" charset="-122"/>
              </a:rPr>
              <a:t>CPU</a:t>
            </a:r>
            <a:r>
              <a:rPr lang="zh-CN" altLang="en-US" sz="1600" b="1" dirty="0">
                <a:solidFill>
                  <a:schemeClr val="bg1"/>
                </a:solidFill>
                <a:latin typeface="Huawei Sans" panose="020C0503030203020204" pitchFamily="34" charset="0"/>
                <a:ea typeface="方正兰亭黑简体" panose="02000000000000000000" pitchFamily="2" charset="-122"/>
                <a:cs typeface="宋体" charset="-122"/>
              </a:rPr>
              <a:t>组成</a:t>
            </a:r>
          </a:p>
        </p:txBody>
      </p:sp>
      <p:sp>
        <p:nvSpPr>
          <p:cNvPr id="35" name="AutoShape 39"/>
          <p:cNvSpPr>
            <a:spLocks noChangeArrowheads="1"/>
          </p:cNvSpPr>
          <p:nvPr/>
        </p:nvSpPr>
        <p:spPr bwMode="auto">
          <a:xfrm>
            <a:off x="9008931" y="4776750"/>
            <a:ext cx="2085795" cy="1238259"/>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控制单元</a:t>
            </a:r>
            <a:endParaRPr lang="en-US" altLang="zh-CN" sz="1600" dirty="0">
              <a:solidFill>
                <a:schemeClr val="bg1"/>
              </a:solidFill>
              <a:latin typeface="Huawei Sans" panose="020C0503030203020204" pitchFamily="34" charset="0"/>
              <a:ea typeface="方正兰亭黑简体" panose="02000000000000000000" pitchFamily="2" charset="-122"/>
              <a:cs typeface="宋体" charset="-122"/>
            </a:endParaRPr>
          </a:p>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运算单元</a:t>
            </a:r>
            <a:endParaRPr lang="en-US" altLang="zh-CN" sz="1600" dirty="0">
              <a:solidFill>
                <a:schemeClr val="bg1"/>
              </a:solidFill>
              <a:latin typeface="Huawei Sans" panose="020C0503030203020204" pitchFamily="34" charset="0"/>
              <a:ea typeface="方正兰亭黑简体" panose="02000000000000000000" pitchFamily="2" charset="-122"/>
              <a:cs typeface="宋体" charset="-122"/>
            </a:endParaRPr>
          </a:p>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存储单元</a:t>
            </a:r>
            <a:endParaRPr lang="en-US" altLang="zh-CN" sz="1600" dirty="0">
              <a:solidFill>
                <a:schemeClr val="bg1"/>
              </a:solidFill>
              <a:latin typeface="Huawei Sans" panose="020C0503030203020204" pitchFamily="34" charset="0"/>
              <a:ea typeface="方正兰亭黑简体" panose="02000000000000000000" pitchFamily="2" charset="-122"/>
              <a:cs typeface="宋体" charset="-122"/>
            </a:endParaRPr>
          </a:p>
        </p:txBody>
      </p:sp>
      <p:sp>
        <p:nvSpPr>
          <p:cNvPr id="36" name="下箭头 35"/>
          <p:cNvSpPr/>
          <p:nvPr/>
        </p:nvSpPr>
        <p:spPr bwMode="auto">
          <a:xfrm rot="16200000" flipH="1">
            <a:off x="6788902" y="4383749"/>
            <a:ext cx="932449" cy="702821"/>
          </a:xfrm>
          <a:prstGeom prst="downArrow">
            <a:avLst/>
          </a:prstGeom>
          <a:solidFill>
            <a:srgbClr val="00B0F0"/>
          </a:solidFill>
          <a:ln w="3175">
            <a:solidFill>
              <a:srgbClr val="15B0E8"/>
            </a:solidFill>
          </a:ln>
          <a:effectLst/>
          <a:extLst/>
        </p:spPr>
        <p:txBody>
          <a:bodyPr wrap="none" lIns="91416" tIns="45708" rIns="91416" bIns="45708" anchor="ctr"/>
          <a:lstStyle/>
          <a:p>
            <a:pPr algn="ctr" defTabSz="914133">
              <a:buClr>
                <a:srgbClr val="CC9900"/>
              </a:buClr>
              <a:defRPr/>
            </a:pPr>
            <a:endParaRPr lang="zh-CN" altLang="en-US" b="1"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lstStyle/>
          <a:p>
            <a:r>
              <a:rPr lang="zh-CN" altLang="en-US" smtClean="0"/>
              <a:t>什么是中央处理器</a:t>
            </a:r>
            <a:endParaRPr lang="zh-CN" altLang="en-US" dirty="0"/>
          </a:p>
        </p:txBody>
      </p:sp>
      <p:sp>
        <p:nvSpPr>
          <p:cNvPr id="29" name="文本占位符 28"/>
          <p:cNvSpPr>
            <a:spLocks noGrp="1"/>
          </p:cNvSpPr>
          <p:nvPr>
            <p:ph type="body" sz="quarter" idx="10"/>
          </p:nvPr>
        </p:nvSpPr>
        <p:spPr/>
        <p:txBody>
          <a:bodyPr/>
          <a:lstStyle/>
          <a:p>
            <a:pPr>
              <a:lnSpc>
                <a:spcPts val="3000"/>
              </a:lnSpc>
            </a:pPr>
            <a:r>
              <a:rPr lang="zh-CN" altLang="en-US" sz="1800" dirty="0" smtClean="0"/>
              <a:t>中央处理器 （</a:t>
            </a:r>
            <a:r>
              <a:rPr lang="en-US" altLang="zh-CN" sz="1800" dirty="0" smtClean="0"/>
              <a:t>Central Processing Unit</a:t>
            </a:r>
            <a:r>
              <a:rPr lang="zh-CN" altLang="en-US" sz="1800" dirty="0" smtClean="0"/>
              <a:t>，</a:t>
            </a:r>
            <a:r>
              <a:rPr lang="en-US" altLang="zh-CN" sz="1800" dirty="0" smtClean="0"/>
              <a:t>CPU</a:t>
            </a:r>
            <a:r>
              <a:rPr lang="zh-CN" altLang="en-US" sz="1800" dirty="0" smtClean="0"/>
              <a:t>）是计算机的主要设备之一，功能主要是解释计算机指令以及处理计算机软件中的数据。</a:t>
            </a:r>
            <a:endParaRPr lang="en-US" altLang="zh-CN" sz="1800" dirty="0" smtClean="0"/>
          </a:p>
          <a:p>
            <a:pPr>
              <a:lnSpc>
                <a:spcPts val="3000"/>
              </a:lnSpc>
            </a:pPr>
            <a:r>
              <a:rPr lang="zh-CN" altLang="en-US" sz="1800" dirty="0" smtClean="0"/>
              <a:t>中央处理器主要包括控制器，运算器，高速缓冲存储器（</a:t>
            </a:r>
            <a:r>
              <a:rPr lang="en-US" altLang="zh-CN" sz="1800" dirty="0" smtClean="0"/>
              <a:t>Cache</a:t>
            </a:r>
            <a:r>
              <a:rPr lang="zh-CN" altLang="en-US" sz="1800" dirty="0" smtClean="0"/>
              <a:t>）及实现它们之间联系的数据、控制及状态的总线。</a:t>
            </a:r>
          </a:p>
          <a:p>
            <a:pPr>
              <a:lnSpc>
                <a:spcPts val="3000"/>
              </a:lnSpc>
            </a:pPr>
            <a:r>
              <a:rPr lang="zh-CN" altLang="en-US" sz="1800" dirty="0" smtClean="0"/>
              <a:t>它与主存（</a:t>
            </a:r>
            <a:r>
              <a:rPr lang="en-US" altLang="zh-CN" sz="1800" dirty="0" smtClean="0"/>
              <a:t>Memory</a:t>
            </a:r>
            <a:r>
              <a:rPr lang="zh-CN" altLang="en-US" sz="1800" dirty="0" smtClean="0"/>
              <a:t>）和输入</a:t>
            </a:r>
            <a:r>
              <a:rPr lang="en-US" altLang="zh-CN" sz="1800" dirty="0" smtClean="0"/>
              <a:t>/</a:t>
            </a:r>
            <a:r>
              <a:rPr lang="zh-CN" altLang="en-US" sz="1800" dirty="0" smtClean="0"/>
              <a:t>输出设备合称为电子计算机三大核心部件</a:t>
            </a:r>
            <a:r>
              <a:rPr lang="zh-CN" altLang="en-US" dirty="0" smtClean="0"/>
              <a:t>。</a:t>
            </a:r>
            <a:endParaRPr lang="zh-CN" altLang="en-US" dirty="0" smtClean="0"/>
          </a:p>
        </p:txBody>
      </p:sp>
      <p:sp>
        <p:nvSpPr>
          <p:cNvPr id="31" name="文本框 30"/>
          <p:cNvSpPr txBox="1"/>
          <p:nvPr/>
        </p:nvSpPr>
        <p:spPr bwMode="auto">
          <a:xfrm>
            <a:off x="2746027" y="3472527"/>
            <a:ext cx="603591"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a:latin typeface="Huawei Sans" panose="020C0503030203020204" pitchFamily="34" charset="0"/>
                <a:ea typeface="方正兰亭黑简体" panose="02000000000000000000" pitchFamily="2" charset="-122"/>
              </a:rPr>
              <a:t>CPU</a:t>
            </a:r>
            <a:endParaRPr lang="zh-CN" altLang="en-US" sz="1400" dirty="0" smtClean="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439579864"/>
      </p:ext>
    </p:extLst>
  </p:cSld>
  <p:clrMapOvr>
    <a:masterClrMapping/>
  </p:clrMapOvr>
  <p:transition advClick="0" advTm="65010">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76420" y="1473798"/>
            <a:ext cx="5275686" cy="4268712"/>
          </a:xfrm>
          <a:prstGeom prst="rect">
            <a:avLst/>
          </a:prstGeom>
        </p:spPr>
      </p:pic>
      <p:sp>
        <p:nvSpPr>
          <p:cNvPr id="7" name="Rectangle 3"/>
          <p:cNvSpPr txBox="1">
            <a:spLocks noChangeArrowheads="1"/>
          </p:cNvSpPr>
          <p:nvPr/>
        </p:nvSpPr>
        <p:spPr bwMode="auto">
          <a:xfrm>
            <a:off x="6096000" y="1168746"/>
            <a:ext cx="5364163" cy="4788708"/>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PCIe GEN1/2/3/4.0 Supported</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Run at the 2.5G/5G/8G/16G</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x16 PCIe Controller</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Embedded DMA engine</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40 Lanes support totally</a:t>
            </a:r>
            <a:endParaRPr lang="zh-CN" altLang="en-US"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3 PCIe Controller</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Support 20 Root Port</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Hardware features</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SRIS(Separate Refclk Independent SSC)</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SR-IOV</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Shared Virtual Memory</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CCIX</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P2P(Peer to Peer)</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Peer to Peer traffic between different controller</a:t>
            </a:r>
          </a:p>
        </p:txBody>
      </p:sp>
      <p:sp>
        <p:nvSpPr>
          <p:cNvPr id="2" name="标题 1"/>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a:t>
            </a:r>
            <a:r>
              <a:rPr lang="en-US" altLang="zh-CN" dirty="0"/>
              <a:t>(8)—PCIe</a:t>
            </a:r>
            <a:r>
              <a:rPr lang="zh-CN" altLang="en-US" dirty="0"/>
              <a:t>子系统</a:t>
            </a:r>
          </a:p>
        </p:txBody>
      </p:sp>
    </p:spTree>
    <p:extLst>
      <p:ext uri="{BB962C8B-B14F-4D97-AF65-F5344CB8AC3E}">
        <p14:creationId xmlns:p14="http://schemas.microsoft.com/office/powerpoint/2010/main" val="1896393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CPU</a:t>
            </a:r>
            <a:r>
              <a:rPr lang="zh-CN" altLang="en-US" dirty="0" smtClean="0"/>
              <a:t>流水线：</a:t>
            </a:r>
            <a:r>
              <a:rPr lang="en-US" altLang="zh-CN" dirty="0" smtClean="0"/>
              <a:t>ARM vs X86</a:t>
            </a:r>
            <a:endParaRPr lang="zh-CN" altLang="en-US" dirty="0"/>
          </a:p>
        </p:txBody>
      </p:sp>
      <p:sp>
        <p:nvSpPr>
          <p:cNvPr id="4" name="日期占位符 3"/>
          <p:cNvSpPr>
            <a:spLocks noGrp="1"/>
          </p:cNvSpPr>
          <p:nvPr>
            <p:ph type="dt" sz="half" idx="4294967295"/>
          </p:nvPr>
        </p:nvSpPr>
        <p:spPr>
          <a:xfrm>
            <a:off x="10783888" y="6402388"/>
            <a:ext cx="1408112" cy="1101725"/>
          </a:xfrm>
          <a:prstGeom prst="rect">
            <a:avLst/>
          </a:prstGeom>
        </p:spPr>
        <p:txBody>
          <a:bodyPr/>
          <a:lstStyle/>
          <a:p>
            <a:endParaRPr lang="de-DE" altLang="zh-CN" smtClean="0">
              <a:latin typeface="Huawei Sans" panose="020C0503030203020204" pitchFamily="34" charset="0"/>
              <a:ea typeface="方正兰亭黑简体" panose="02000000000000000000" pitchFamily="2" charset="-122"/>
            </a:endParaRPr>
          </a:p>
          <a:p>
            <a:r>
              <a:rPr lang="de-DE" altLang="zh-CN" smtClean="0">
                <a:latin typeface="Huawei Sans" panose="020C0503030203020204" pitchFamily="34" charset="0"/>
                <a:ea typeface="方正兰亭黑简体" panose="02000000000000000000" pitchFamily="2" charset="-122"/>
              </a:rPr>
              <a:t>Page </a:t>
            </a:r>
            <a:fld id="{96928786-0BA1-4E41-A94E-15DD66ED3DA9}" type="slidenum">
              <a:rPr lang="de-DE" altLang="zh-CN" smtClean="0">
                <a:latin typeface="Huawei Sans" panose="020C0503030203020204" pitchFamily="34" charset="0"/>
                <a:ea typeface="方正兰亭黑简体" panose="02000000000000000000" pitchFamily="2" charset="-122"/>
              </a:rPr>
              <a:pPr/>
              <a:t>70</a:t>
            </a:fld>
            <a:endParaRPr lang="en-GB" altLang="zh-CN">
              <a:latin typeface="Huawei Sans" panose="020C0503030203020204" pitchFamily="34" charset="0"/>
              <a:ea typeface="方正兰亭黑简体" panose="02000000000000000000" pitchFamily="2" charset="-122"/>
            </a:endParaRPr>
          </a:p>
        </p:txBody>
      </p:sp>
      <p:pic>
        <p:nvPicPr>
          <p:cNvPr id="16" name="Picture 2"/>
          <p:cNvPicPr>
            <a:picLocks noGrp="1" noChangeAspect="1" noChangeArrowheads="1"/>
          </p:cNvPicPr>
          <p:nvPr>
            <p:ph idx="4294967295"/>
          </p:nvPr>
        </p:nvPicPr>
        <p:blipFill>
          <a:blip r:embed="rId2" cstate="print"/>
          <a:srcRect/>
          <a:stretch>
            <a:fillRect/>
          </a:stretch>
        </p:blipFill>
        <p:spPr bwMode="auto">
          <a:xfrm>
            <a:off x="731838" y="1779360"/>
            <a:ext cx="5249863" cy="3513137"/>
          </a:xfrm>
          <a:prstGeom prst="rect">
            <a:avLst/>
          </a:prstGeom>
          <a:noFill/>
          <a:ln w="9525">
            <a:noFill/>
            <a:miter lim="800000"/>
            <a:headEnd/>
            <a:tailEnd/>
          </a:ln>
        </p:spPr>
      </p:pic>
      <p:grpSp>
        <p:nvGrpSpPr>
          <p:cNvPr id="5" name="组合 16"/>
          <p:cNvGrpSpPr>
            <a:grpSpLocks/>
          </p:cNvGrpSpPr>
          <p:nvPr/>
        </p:nvGrpSpPr>
        <p:grpSpPr bwMode="auto">
          <a:xfrm>
            <a:off x="6234835" y="1184388"/>
            <a:ext cx="5358136" cy="4401627"/>
            <a:chOff x="755576" y="1291265"/>
            <a:chExt cx="8013698" cy="3721912"/>
          </a:xfrm>
        </p:grpSpPr>
        <p:pic>
          <p:nvPicPr>
            <p:cNvPr id="6" name="Picture 3"/>
            <p:cNvPicPr>
              <a:picLocks noChangeAspect="1" noChangeArrowheads="1"/>
            </p:cNvPicPr>
            <p:nvPr/>
          </p:nvPicPr>
          <p:blipFill>
            <a:blip r:embed="rId3" cstate="print"/>
            <a:srcRect/>
            <a:stretch>
              <a:fillRect/>
            </a:stretch>
          </p:blipFill>
          <p:spPr bwMode="auto">
            <a:xfrm>
              <a:off x="1439783" y="1484785"/>
              <a:ext cx="6060784" cy="3528392"/>
            </a:xfrm>
            <a:prstGeom prst="rect">
              <a:avLst/>
            </a:prstGeom>
            <a:noFill/>
            <a:ln w="9525">
              <a:noFill/>
              <a:miter lim="800000"/>
              <a:headEnd/>
              <a:tailEnd/>
            </a:ln>
          </p:spPr>
        </p:pic>
        <p:cxnSp>
          <p:nvCxnSpPr>
            <p:cNvPr id="7" name="直接连接符 6"/>
            <p:cNvCxnSpPr/>
            <p:nvPr/>
          </p:nvCxnSpPr>
          <p:spPr>
            <a:xfrm>
              <a:off x="755576" y="3141478"/>
              <a:ext cx="784887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8"/>
            <p:cNvSpPr txBox="1">
              <a:spLocks noChangeArrowheads="1"/>
            </p:cNvSpPr>
            <p:nvPr/>
          </p:nvSpPr>
          <p:spPr bwMode="auto">
            <a:xfrm>
              <a:off x="7668344" y="1916832"/>
              <a:ext cx="1100930" cy="442307"/>
            </a:xfrm>
            <a:prstGeom prst="rect">
              <a:avLst/>
            </a:prstGeom>
            <a:noFill/>
            <a:ln w="9525">
              <a:noFill/>
              <a:miter lim="800000"/>
              <a:headEnd/>
              <a:tailEnd/>
            </a:ln>
          </p:spPr>
          <p:txBody>
            <a:bodyPr wrap="square">
              <a:spAutoFit/>
            </a:bodyPr>
            <a:lstStyle/>
            <a:p>
              <a:pPr>
                <a:buNone/>
              </a:pPr>
              <a:r>
                <a:rPr lang="zh-CN" altLang="en-US" sz="1400" dirty="0">
                  <a:solidFill>
                    <a:schemeClr val="tx2"/>
                  </a:solidFill>
                  <a:latin typeface="Huawei Sans" panose="020C0503030203020204" pitchFamily="34" charset="0"/>
                  <a:ea typeface="方正兰亭黑简体" panose="02000000000000000000" pitchFamily="2" charset="-122"/>
                </a:rPr>
                <a:t>流水线前端</a:t>
              </a:r>
            </a:p>
          </p:txBody>
        </p:sp>
        <p:sp>
          <p:nvSpPr>
            <p:cNvPr id="9" name="左箭头 8"/>
            <p:cNvSpPr/>
            <p:nvPr/>
          </p:nvSpPr>
          <p:spPr>
            <a:xfrm>
              <a:off x="7741208" y="2492177"/>
              <a:ext cx="719367" cy="269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endParaRPr lang="zh-CN" altLang="en-US" sz="1799">
                <a:solidFill>
                  <a:srgbClr val="FFFFFF"/>
                </a:solidFill>
                <a:latin typeface="Huawei Sans" panose="020C0503030203020204" pitchFamily="34" charset="0"/>
                <a:ea typeface="方正兰亭黑简体" panose="02000000000000000000" pitchFamily="2" charset="-122"/>
              </a:endParaRPr>
            </a:p>
          </p:txBody>
        </p:sp>
        <p:sp>
          <p:nvSpPr>
            <p:cNvPr id="10" name="TextBox 10"/>
            <p:cNvSpPr txBox="1">
              <a:spLocks noChangeArrowheads="1"/>
            </p:cNvSpPr>
            <p:nvPr/>
          </p:nvSpPr>
          <p:spPr bwMode="auto">
            <a:xfrm>
              <a:off x="7668344" y="3717032"/>
              <a:ext cx="1100930" cy="442307"/>
            </a:xfrm>
            <a:prstGeom prst="rect">
              <a:avLst/>
            </a:prstGeom>
            <a:noFill/>
            <a:ln w="9525">
              <a:noFill/>
              <a:miter lim="800000"/>
              <a:headEnd/>
              <a:tailEnd/>
            </a:ln>
          </p:spPr>
          <p:txBody>
            <a:bodyPr wrap="square">
              <a:spAutoFit/>
            </a:bodyPr>
            <a:lstStyle/>
            <a:p>
              <a:pPr>
                <a:buNone/>
              </a:pPr>
              <a:r>
                <a:rPr lang="zh-CN" altLang="en-US" sz="1400" dirty="0">
                  <a:solidFill>
                    <a:schemeClr val="tx2"/>
                  </a:solidFill>
                  <a:latin typeface="Huawei Sans" panose="020C0503030203020204" pitchFamily="34" charset="0"/>
                  <a:ea typeface="方正兰亭黑简体" panose="02000000000000000000" pitchFamily="2" charset="-122"/>
                </a:rPr>
                <a:t>流水线后端</a:t>
              </a:r>
            </a:p>
          </p:txBody>
        </p:sp>
        <p:sp>
          <p:nvSpPr>
            <p:cNvPr id="11" name="左箭头 10"/>
            <p:cNvSpPr/>
            <p:nvPr/>
          </p:nvSpPr>
          <p:spPr>
            <a:xfrm>
              <a:off x="7741208" y="4292438"/>
              <a:ext cx="719367" cy="269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endParaRPr lang="zh-CN" altLang="en-US" sz="1799">
                <a:solidFill>
                  <a:srgbClr val="FFFFFF"/>
                </a:solidFill>
                <a:latin typeface="Huawei Sans" panose="020C0503030203020204" pitchFamily="34" charset="0"/>
                <a:ea typeface="方正兰亭黑简体" panose="02000000000000000000" pitchFamily="2" charset="-122"/>
              </a:endParaRPr>
            </a:p>
          </p:txBody>
        </p:sp>
        <p:sp>
          <p:nvSpPr>
            <p:cNvPr id="12" name="TextBox 13"/>
            <p:cNvSpPr txBox="1">
              <a:spLocks noChangeArrowheads="1"/>
            </p:cNvSpPr>
            <p:nvPr/>
          </p:nvSpPr>
          <p:spPr bwMode="auto">
            <a:xfrm>
              <a:off x="1560950" y="1291265"/>
              <a:ext cx="1376161" cy="260181"/>
            </a:xfrm>
            <a:prstGeom prst="rect">
              <a:avLst/>
            </a:prstGeom>
            <a:noFill/>
            <a:ln w="9525">
              <a:noFill/>
              <a:miter lim="800000"/>
              <a:headEnd/>
              <a:tailEnd/>
            </a:ln>
          </p:spPr>
          <p:txBody>
            <a:bodyPr wrap="square">
              <a:spAutoFit/>
            </a:bodyPr>
            <a:lstStyle/>
            <a:p>
              <a:pPr>
                <a:buNone/>
              </a:pPr>
              <a:r>
                <a:rPr lang="zh-CN" altLang="en-US" sz="1400" dirty="0">
                  <a:solidFill>
                    <a:schemeClr val="tx2"/>
                  </a:solidFill>
                  <a:latin typeface="Huawei Sans" panose="020C0503030203020204" pitchFamily="34" charset="0"/>
                  <a:ea typeface="方正兰亭黑简体" panose="02000000000000000000" pitchFamily="2" charset="-122"/>
                </a:rPr>
                <a:t>分支预测</a:t>
              </a:r>
            </a:p>
          </p:txBody>
        </p:sp>
        <p:sp>
          <p:nvSpPr>
            <p:cNvPr id="13" name="右箭头 12"/>
            <p:cNvSpPr/>
            <p:nvPr/>
          </p:nvSpPr>
          <p:spPr>
            <a:xfrm>
              <a:off x="1852408" y="1548184"/>
              <a:ext cx="793248" cy="288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endParaRPr lang="zh-CN" altLang="en-US" sz="1799">
                <a:solidFill>
                  <a:srgbClr val="FFFFFF"/>
                </a:solidFill>
                <a:latin typeface="Huawei Sans" panose="020C0503030203020204" pitchFamily="34" charset="0"/>
                <a:ea typeface="方正兰亭黑简体" panose="02000000000000000000" pitchFamily="2" charset="-122"/>
              </a:endParaRPr>
            </a:p>
          </p:txBody>
        </p:sp>
      </p:grpSp>
      <p:sp>
        <p:nvSpPr>
          <p:cNvPr id="14" name="TextBox 17"/>
          <p:cNvSpPr txBox="1">
            <a:spLocks noChangeArrowheads="1"/>
          </p:cNvSpPr>
          <p:nvPr/>
        </p:nvSpPr>
        <p:spPr bwMode="auto">
          <a:xfrm>
            <a:off x="6014107" y="1628669"/>
            <a:ext cx="1544821" cy="3969284"/>
          </a:xfrm>
          <a:prstGeom prst="rect">
            <a:avLst/>
          </a:prstGeom>
          <a:noFill/>
          <a:ln w="9525">
            <a:noFill/>
            <a:miter lim="800000"/>
            <a:headEnd/>
            <a:tailEnd/>
          </a:ln>
        </p:spPr>
        <p:txBody>
          <a:bodyPr wrap="square">
            <a:spAutoFit/>
          </a:bodyPr>
          <a:lstStyle/>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Fetch</a:t>
            </a:r>
          </a:p>
          <a:p>
            <a:pPr marL="180000" indent="-180000">
              <a:buFont typeface="Wingdings" panose="05000000000000000000" pitchFamily="2" charset="2"/>
              <a:buChar char="p"/>
            </a:pPr>
            <a:endParaRPr lang="en-US" altLang="zh-CN" sz="1400" b="1"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Decode</a:t>
            </a:r>
            <a:r>
              <a:rPr lang="zh-CN" altLang="en-US" sz="1400" b="1" dirty="0">
                <a:latin typeface="Huawei Sans" panose="020C0503030203020204" pitchFamily="34" charset="0"/>
                <a:ea typeface="方正兰亭黑简体" panose="02000000000000000000" pitchFamily="2" charset="-122"/>
                <a:sym typeface="Wingdings" pitchFamily="2" charset="2"/>
              </a:rPr>
              <a:t> </a:t>
            </a:r>
            <a:endParaRPr lang="en-US" altLang="zh-CN" sz="1400" b="1" dirty="0">
              <a:latin typeface="Huawei Sans" panose="020C0503030203020204" pitchFamily="34" charset="0"/>
              <a:ea typeface="方正兰亭黑简体" panose="02000000000000000000" pitchFamily="2" charset="-122"/>
              <a:sym typeface="Wingdings" pitchFamily="2" charset="2"/>
            </a:endParaRPr>
          </a:p>
          <a:p>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Allocation</a:t>
            </a: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Issue</a:t>
            </a:r>
          </a:p>
          <a:p>
            <a:pPr marL="180000" indent="-180000">
              <a:buFont typeface="Wingdings" panose="05000000000000000000" pitchFamily="2" charset="2"/>
              <a:buChar char="p"/>
            </a:pPr>
            <a:endParaRPr lang="en-US" altLang="zh-CN" sz="1400" b="1"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Execute</a:t>
            </a: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Write Back</a:t>
            </a: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Commit</a:t>
            </a:r>
            <a:endParaRPr lang="zh-CN" altLang="en-US" sz="1400" dirty="0">
              <a:latin typeface="Huawei Sans" panose="020C0503030203020204" pitchFamily="34" charset="0"/>
              <a:ea typeface="方正兰亭黑简体" panose="02000000000000000000" pitchFamily="2" charset="-122"/>
            </a:endParaRPr>
          </a:p>
        </p:txBody>
      </p:sp>
      <p:sp>
        <p:nvSpPr>
          <p:cNvPr id="3" name="文本框 2"/>
          <p:cNvSpPr txBox="1"/>
          <p:nvPr/>
        </p:nvSpPr>
        <p:spPr>
          <a:xfrm>
            <a:off x="731838" y="5836248"/>
            <a:ext cx="8051334" cy="369236"/>
          </a:xfrm>
          <a:prstGeom prst="rect">
            <a:avLst/>
          </a:prstGeom>
          <a:noFill/>
          <a:ln>
            <a:noFill/>
          </a:ln>
        </p:spPr>
        <p:txBody>
          <a:bodyPr wrap="square" rtlCol="0">
            <a:spAutoFit/>
          </a:bodyPr>
          <a:lstStyle/>
          <a:p>
            <a:r>
              <a:rPr lang="en-US" sz="1799" dirty="0" smtClean="0">
                <a:latin typeface="Huawei Sans" panose="020C0503030203020204" pitchFamily="34" charset="0"/>
                <a:ea typeface="方正兰亭黑简体" panose="02000000000000000000" pitchFamily="2" charset="-122"/>
              </a:rPr>
              <a:t>ARM</a:t>
            </a:r>
            <a:r>
              <a:rPr lang="zh-CN" altLang="en-US" sz="1799" dirty="0" smtClean="0">
                <a:latin typeface="Huawei Sans" panose="020C0503030203020204" pitchFamily="34" charset="0"/>
                <a:ea typeface="方正兰亭黑简体" panose="02000000000000000000" pitchFamily="2" charset="-122"/>
              </a:rPr>
              <a:t>流水线</a:t>
            </a:r>
            <a:r>
              <a:rPr lang="zh-CN" altLang="en-US" sz="1799" dirty="0">
                <a:latin typeface="Huawei Sans" panose="020C0503030203020204" pitchFamily="34" charset="0"/>
                <a:ea typeface="方正兰亭黑简体" panose="02000000000000000000" pitchFamily="2" charset="-122"/>
              </a:rPr>
              <a:t>与</a:t>
            </a:r>
            <a:r>
              <a:rPr lang="en-US" sz="1799" dirty="0">
                <a:latin typeface="Huawei Sans" panose="020C0503030203020204" pitchFamily="34" charset="0"/>
                <a:ea typeface="方正兰亭黑简体" panose="02000000000000000000" pitchFamily="2" charset="-122"/>
              </a:rPr>
              <a:t>Xeon</a:t>
            </a:r>
            <a:r>
              <a:rPr lang="zh-CN" altLang="en-US" sz="1799" dirty="0">
                <a:latin typeface="Huawei Sans" panose="020C0503030203020204" pitchFamily="34" charset="0"/>
                <a:ea typeface="方正兰亭黑简体" panose="02000000000000000000" pitchFamily="2" charset="-122"/>
              </a:rPr>
              <a:t>基本一致，按流水线前后端分解</a:t>
            </a:r>
            <a:endParaRPr lang="en-US" sz="1799" dirty="0">
              <a:latin typeface="Huawei Sans" panose="020C0503030203020204" pitchFamily="34" charset="0"/>
              <a:ea typeface="方正兰亭黑简体" panose="02000000000000000000" pitchFamily="2" charset="-122"/>
            </a:endParaRPr>
          </a:p>
        </p:txBody>
      </p:sp>
      <p:sp>
        <p:nvSpPr>
          <p:cNvPr id="17" name="文本框 16"/>
          <p:cNvSpPr txBox="1"/>
          <p:nvPr/>
        </p:nvSpPr>
        <p:spPr>
          <a:xfrm>
            <a:off x="2664653" y="5292088"/>
            <a:ext cx="1241248" cy="369236"/>
          </a:xfrm>
          <a:prstGeom prst="rect">
            <a:avLst/>
          </a:prstGeom>
          <a:noFill/>
        </p:spPr>
        <p:txBody>
          <a:bodyPr wrap="square" rtlCol="0">
            <a:spAutoFit/>
          </a:bodyPr>
          <a:lstStyle/>
          <a:p>
            <a:pPr>
              <a:buNone/>
            </a:pPr>
            <a:r>
              <a:rPr lang="en-US" altLang="zh-CN" sz="1799" dirty="0">
                <a:latin typeface="Huawei Sans" panose="020C0503030203020204" pitchFamily="34" charset="0"/>
                <a:ea typeface="方正兰亭黑简体" panose="02000000000000000000" pitchFamily="2" charset="-122"/>
              </a:rPr>
              <a:t>ARM64</a:t>
            </a:r>
            <a:endParaRPr lang="en-US" sz="1799" dirty="0">
              <a:latin typeface="Huawei Sans" panose="020C0503030203020204" pitchFamily="34" charset="0"/>
              <a:ea typeface="方正兰亭黑简体" panose="02000000000000000000" pitchFamily="2" charset="-122"/>
            </a:endParaRPr>
          </a:p>
        </p:txBody>
      </p:sp>
      <p:sp>
        <p:nvSpPr>
          <p:cNvPr id="18" name="文本框 17"/>
          <p:cNvSpPr txBox="1"/>
          <p:nvPr/>
        </p:nvSpPr>
        <p:spPr>
          <a:xfrm>
            <a:off x="8097874" y="5464047"/>
            <a:ext cx="1241248" cy="369236"/>
          </a:xfrm>
          <a:prstGeom prst="rect">
            <a:avLst/>
          </a:prstGeom>
          <a:noFill/>
        </p:spPr>
        <p:txBody>
          <a:bodyPr wrap="square" rtlCol="0">
            <a:spAutoFit/>
          </a:bodyPr>
          <a:lstStyle/>
          <a:p>
            <a:pPr>
              <a:buNone/>
            </a:pPr>
            <a:r>
              <a:rPr lang="en-US" altLang="zh-CN" sz="1799" dirty="0">
                <a:latin typeface="Huawei Sans" panose="020C0503030203020204" pitchFamily="34" charset="0"/>
                <a:ea typeface="方正兰亭黑简体" panose="02000000000000000000" pitchFamily="2" charset="-122"/>
              </a:rPr>
              <a:t>X86 Xeon</a:t>
            </a:r>
            <a:endParaRPr lang="en-US" sz="1799"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163319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鲲鹏流水线技术亮点：</a:t>
            </a:r>
            <a:r>
              <a:rPr lang="en-US" altLang="zh-CN" b="1" dirty="0" smtClean="0"/>
              <a:t>CPU</a:t>
            </a:r>
            <a:r>
              <a:rPr lang="zh-CN" altLang="en-US" b="1" dirty="0" smtClean="0"/>
              <a:t>流水线</a:t>
            </a:r>
            <a:r>
              <a:rPr lang="zh-CN" altLang="en-US" b="1" dirty="0"/>
              <a:t>主要阶段</a:t>
            </a:r>
            <a:endParaRPr lang="zh-CN" altLang="en-US" dirty="0"/>
          </a:p>
        </p:txBody>
      </p:sp>
      <p:sp>
        <p:nvSpPr>
          <p:cNvPr id="3" name="内容占位符 2"/>
          <p:cNvSpPr>
            <a:spLocks noGrp="1"/>
          </p:cNvSpPr>
          <p:nvPr>
            <p:ph type="body" sz="quarter" idx="10"/>
          </p:nvPr>
        </p:nvSpPr>
        <p:spPr>
          <a:xfrm>
            <a:off x="672145" y="1052513"/>
            <a:ext cx="4681173" cy="5153025"/>
          </a:xfrm>
        </p:spPr>
        <p:txBody>
          <a:bodyPr/>
          <a:lstStyle/>
          <a:p>
            <a:pPr>
              <a:lnSpc>
                <a:spcPts val="2200"/>
              </a:lnSpc>
              <a:spcBef>
                <a:spcPts val="0"/>
              </a:spcBef>
            </a:pPr>
            <a:r>
              <a:rPr lang="en-US" altLang="zh-CN" sz="1600" b="1" dirty="0"/>
              <a:t>Fetch</a:t>
            </a:r>
            <a:r>
              <a:rPr lang="zh-CN" altLang="en-US" sz="1600" b="1" dirty="0"/>
              <a:t>：</a:t>
            </a:r>
            <a:r>
              <a:rPr lang="zh-CN" altLang="en-US" sz="1600" dirty="0"/>
              <a:t>提取指令并计算下一次</a:t>
            </a:r>
            <a:r>
              <a:rPr lang="en-US" altLang="zh-CN" sz="1600" dirty="0"/>
              <a:t>Fetch</a:t>
            </a:r>
            <a:r>
              <a:rPr lang="zh-CN" altLang="en-US" sz="1600" dirty="0"/>
              <a:t>的地址。包括指令缓存、</a:t>
            </a:r>
            <a:r>
              <a:rPr lang="en-US" altLang="zh-CN" sz="1600" dirty="0"/>
              <a:t>Branch Prediction</a:t>
            </a:r>
            <a:r>
              <a:rPr lang="zh-CN" altLang="en-US" sz="1600" dirty="0"/>
              <a:t>、</a:t>
            </a:r>
            <a:r>
              <a:rPr lang="en-US" altLang="zh-CN" sz="1600" dirty="0"/>
              <a:t>Branch Target Buffer</a:t>
            </a:r>
            <a:r>
              <a:rPr lang="zh-CN" altLang="en-US" sz="1600" dirty="0"/>
              <a:t>、</a:t>
            </a:r>
            <a:r>
              <a:rPr lang="en-US" altLang="zh-CN" sz="1600" dirty="0"/>
              <a:t>Return Address Stack</a:t>
            </a:r>
            <a:r>
              <a:rPr lang="zh-CN" altLang="en-US" sz="1600" dirty="0"/>
              <a:t>。</a:t>
            </a:r>
            <a:endParaRPr lang="en-US" altLang="zh-CN" sz="1600" dirty="0"/>
          </a:p>
          <a:p>
            <a:pPr>
              <a:lnSpc>
                <a:spcPts val="2200"/>
              </a:lnSpc>
              <a:spcBef>
                <a:spcPts val="0"/>
              </a:spcBef>
            </a:pPr>
            <a:r>
              <a:rPr lang="en-US" altLang="zh-CN" sz="1600" b="1" dirty="0"/>
              <a:t>Decode</a:t>
            </a:r>
            <a:r>
              <a:rPr lang="zh-CN" altLang="en-US" sz="1600" b="1" dirty="0">
                <a:sym typeface="Wingdings" pitchFamily="2" charset="2"/>
              </a:rPr>
              <a:t> </a:t>
            </a:r>
            <a:endParaRPr lang="en-US" altLang="zh-CN" sz="1600" b="1" dirty="0" smtClean="0">
              <a:sym typeface="Wingdings" pitchFamily="2" charset="2"/>
            </a:endParaRPr>
          </a:p>
          <a:p>
            <a:pPr lvl="1">
              <a:lnSpc>
                <a:spcPts val="2200"/>
              </a:lnSpc>
              <a:spcBef>
                <a:spcPts val="0"/>
              </a:spcBef>
            </a:pPr>
            <a:r>
              <a:rPr lang="zh-CN" altLang="en-US" sz="1400" dirty="0" smtClean="0"/>
              <a:t>分解</a:t>
            </a:r>
            <a:r>
              <a:rPr lang="zh-CN" altLang="en-US" sz="1400" dirty="0"/>
              <a:t>指令流到独立指令</a:t>
            </a:r>
            <a:r>
              <a:rPr lang="zh-CN" altLang="en-US" sz="1400" dirty="0" smtClean="0"/>
              <a:t>；</a:t>
            </a:r>
            <a:endParaRPr lang="en-US" altLang="zh-CN" sz="1400" dirty="0" smtClean="0"/>
          </a:p>
          <a:p>
            <a:pPr lvl="1">
              <a:lnSpc>
                <a:spcPts val="2200"/>
              </a:lnSpc>
              <a:spcBef>
                <a:spcPts val="0"/>
              </a:spcBef>
            </a:pPr>
            <a:r>
              <a:rPr lang="en-US" altLang="zh-CN" sz="1400" dirty="0" smtClean="0"/>
              <a:t>Translate </a:t>
            </a:r>
            <a:r>
              <a:rPr lang="en-US" altLang="zh-CN" sz="1400" dirty="0"/>
              <a:t>X86</a:t>
            </a:r>
            <a:r>
              <a:rPr lang="zh-CN" altLang="en-US" sz="1400" dirty="0"/>
              <a:t>指令到</a:t>
            </a:r>
            <a:r>
              <a:rPr lang="en-US" altLang="zh-CN" sz="1400" dirty="0"/>
              <a:t>RISC-like Uops; </a:t>
            </a:r>
            <a:endParaRPr lang="en-US" altLang="zh-CN" sz="1400" dirty="0" smtClean="0"/>
          </a:p>
          <a:p>
            <a:pPr lvl="1">
              <a:lnSpc>
                <a:spcPts val="2200"/>
              </a:lnSpc>
              <a:spcBef>
                <a:spcPts val="0"/>
              </a:spcBef>
            </a:pPr>
            <a:r>
              <a:rPr lang="zh-CN" altLang="en-US" sz="1400" dirty="0" smtClean="0"/>
              <a:t>理解</a:t>
            </a:r>
            <a:r>
              <a:rPr lang="zh-CN" altLang="en-US" sz="1400" dirty="0"/>
              <a:t>指令语义 </a:t>
            </a:r>
            <a:r>
              <a:rPr lang="en-US" altLang="zh-CN" sz="1400" dirty="0"/>
              <a:t>, </a:t>
            </a:r>
            <a:r>
              <a:rPr lang="zh-CN" altLang="en-US" sz="1400" dirty="0"/>
              <a:t>包括指令类型（</a:t>
            </a:r>
            <a:r>
              <a:rPr lang="en-US" altLang="zh-CN" sz="1400" dirty="0"/>
              <a:t>Control</a:t>
            </a:r>
            <a:r>
              <a:rPr lang="zh-CN" altLang="en-US" sz="1400" dirty="0"/>
              <a:t>、</a:t>
            </a:r>
            <a:r>
              <a:rPr lang="en-US" altLang="zh-CN" sz="1400" dirty="0"/>
              <a:t>Memory</a:t>
            </a:r>
            <a:r>
              <a:rPr lang="zh-CN" altLang="en-US" sz="1400" dirty="0"/>
              <a:t>、</a:t>
            </a:r>
            <a:r>
              <a:rPr lang="en-US" altLang="zh-CN" sz="1400" dirty="0"/>
              <a:t>Arithmetic</a:t>
            </a:r>
            <a:r>
              <a:rPr lang="zh-CN" altLang="en-US" sz="1400" dirty="0"/>
              <a:t>，等等），运算操作类型、需要什么资源</a:t>
            </a:r>
            <a:r>
              <a:rPr lang="en-US" altLang="zh-CN" sz="1400" dirty="0"/>
              <a:t>(</a:t>
            </a:r>
            <a:r>
              <a:rPr lang="zh-CN" altLang="en-US" sz="1400" dirty="0"/>
              <a:t>读和写需要的寄存器，等等）。</a:t>
            </a:r>
            <a:endParaRPr lang="en-US" altLang="zh-CN" sz="1400" dirty="0"/>
          </a:p>
          <a:p>
            <a:pPr>
              <a:lnSpc>
                <a:spcPts val="2200"/>
              </a:lnSpc>
              <a:spcBef>
                <a:spcPts val="0"/>
              </a:spcBef>
            </a:pPr>
            <a:r>
              <a:rPr lang="en-US" altLang="zh-CN" sz="1600" b="1" dirty="0" err="1" smtClean="0"/>
              <a:t>Allocation:</a:t>
            </a:r>
            <a:r>
              <a:rPr lang="en-US" altLang="zh-CN" sz="1600" dirty="0" err="1" smtClean="0"/>
              <a:t>RegisterRenaming+Resources</a:t>
            </a:r>
            <a:r>
              <a:rPr lang="en-US" altLang="zh-CN" sz="1600" dirty="0" smtClean="0"/>
              <a:t> </a:t>
            </a:r>
            <a:r>
              <a:rPr lang="en-US" altLang="zh-CN" sz="1600" dirty="0"/>
              <a:t>Reservation.</a:t>
            </a:r>
          </a:p>
          <a:p>
            <a:pPr>
              <a:lnSpc>
                <a:spcPts val="2200"/>
              </a:lnSpc>
              <a:spcBef>
                <a:spcPts val="0"/>
              </a:spcBef>
            </a:pPr>
            <a:r>
              <a:rPr lang="en-US" altLang="zh-CN" sz="1600" b="1" dirty="0"/>
              <a:t>Issue</a:t>
            </a:r>
            <a:r>
              <a:rPr lang="zh-CN" altLang="en-US" sz="1600" b="1" dirty="0"/>
              <a:t>：</a:t>
            </a:r>
            <a:r>
              <a:rPr lang="zh-CN" altLang="en-US" sz="1600" dirty="0"/>
              <a:t>分发指令到相应执行单元，从这儿开始进入错序执行阶段。</a:t>
            </a:r>
            <a:endParaRPr lang="en-US" altLang="zh-CN" sz="1600" dirty="0"/>
          </a:p>
          <a:p>
            <a:pPr>
              <a:lnSpc>
                <a:spcPts val="2200"/>
              </a:lnSpc>
              <a:spcBef>
                <a:spcPts val="0"/>
              </a:spcBef>
            </a:pPr>
            <a:r>
              <a:rPr lang="en-US" altLang="zh-CN" sz="1600" b="1" dirty="0"/>
              <a:t>Execute</a:t>
            </a:r>
            <a:r>
              <a:rPr lang="zh-CN" altLang="en-US" sz="1600" b="1" dirty="0"/>
              <a:t>：</a:t>
            </a:r>
            <a:r>
              <a:rPr lang="zh-CN" altLang="en-US" sz="1600" dirty="0"/>
              <a:t>指令执行阶段</a:t>
            </a:r>
            <a:endParaRPr lang="en-US" altLang="zh-CN" sz="1600" dirty="0"/>
          </a:p>
          <a:p>
            <a:pPr>
              <a:lnSpc>
                <a:spcPts val="2200"/>
              </a:lnSpc>
              <a:spcBef>
                <a:spcPts val="0"/>
              </a:spcBef>
            </a:pPr>
            <a:r>
              <a:rPr lang="en-US" altLang="zh-CN" sz="1600" b="1" dirty="0"/>
              <a:t>Write Back</a:t>
            </a:r>
            <a:r>
              <a:rPr lang="zh-CN" altLang="en-US" sz="1600" b="1" dirty="0"/>
              <a:t>：</a:t>
            </a:r>
            <a:r>
              <a:rPr lang="zh-CN" altLang="en-US" sz="1600" dirty="0"/>
              <a:t>将执行结果写入</a:t>
            </a:r>
            <a:r>
              <a:rPr lang="en-US" altLang="zh-CN" sz="1600" dirty="0"/>
              <a:t>Register File</a:t>
            </a:r>
            <a:r>
              <a:rPr lang="zh-CN" altLang="en-US" sz="1600" dirty="0"/>
              <a:t>、</a:t>
            </a:r>
            <a:r>
              <a:rPr lang="en-US" altLang="zh-CN" sz="1600" dirty="0"/>
              <a:t>Reorder Buffer</a:t>
            </a:r>
            <a:r>
              <a:rPr lang="zh-CN" altLang="en-US" sz="1600" dirty="0"/>
              <a:t>、等等</a:t>
            </a:r>
            <a:endParaRPr lang="en-US" altLang="zh-CN" sz="1600" dirty="0"/>
          </a:p>
          <a:p>
            <a:pPr>
              <a:lnSpc>
                <a:spcPts val="2200"/>
              </a:lnSpc>
              <a:spcBef>
                <a:spcPts val="0"/>
              </a:spcBef>
            </a:pPr>
            <a:r>
              <a:rPr lang="en-US" altLang="zh-CN" sz="1600" b="1" dirty="0"/>
              <a:t>Commit</a:t>
            </a:r>
            <a:r>
              <a:rPr lang="zh-CN" altLang="en-US" sz="1600" b="1" dirty="0"/>
              <a:t>：</a:t>
            </a:r>
            <a:r>
              <a:rPr lang="zh-CN" altLang="en-US" sz="1600" dirty="0"/>
              <a:t>重整执行结果次序、决定</a:t>
            </a:r>
            <a:r>
              <a:rPr lang="en-US" altLang="zh-CN" sz="1600" dirty="0"/>
              <a:t>Speculative  Execution</a:t>
            </a:r>
            <a:r>
              <a:rPr lang="zh-CN" altLang="en-US" sz="1600" dirty="0"/>
              <a:t>正确性，最终输出结果。</a:t>
            </a:r>
          </a:p>
          <a:p>
            <a:pPr>
              <a:lnSpc>
                <a:spcPts val="2200"/>
              </a:lnSpc>
              <a:spcBef>
                <a:spcPts val="0"/>
              </a:spcBef>
            </a:pPr>
            <a:endParaRPr lang="zh-CN" altLang="en-US" sz="1600" dirty="0"/>
          </a:p>
        </p:txBody>
      </p:sp>
      <p:grpSp>
        <p:nvGrpSpPr>
          <p:cNvPr id="4" name="组合 3"/>
          <p:cNvGrpSpPr/>
          <p:nvPr/>
        </p:nvGrpSpPr>
        <p:grpSpPr>
          <a:xfrm>
            <a:off x="5384407" y="4995112"/>
            <a:ext cx="6075756" cy="278375"/>
            <a:chOff x="5497158" y="4995112"/>
            <a:chExt cx="6075756" cy="278375"/>
          </a:xfrm>
        </p:grpSpPr>
        <p:sp>
          <p:nvSpPr>
            <p:cNvPr id="6" name="TextBox 6"/>
            <p:cNvSpPr txBox="1">
              <a:spLocks noChangeArrowheads="1"/>
            </p:cNvSpPr>
            <p:nvPr/>
          </p:nvSpPr>
          <p:spPr bwMode="auto">
            <a:xfrm>
              <a:off x="7152814" y="4996488"/>
              <a:ext cx="921398" cy="276999"/>
            </a:xfrm>
            <a:prstGeom prst="rect">
              <a:avLst/>
            </a:prstGeom>
            <a:noFill/>
            <a:ln w="3175">
              <a:solidFill>
                <a:schemeClr val="tx1"/>
              </a:solidFill>
              <a:miter lim="800000"/>
              <a:headEnd/>
              <a:tailEnd/>
            </a:ln>
          </p:spPr>
          <p:txBody>
            <a:bodyPr wrap="square">
              <a:spAutoFit/>
            </a:bodyPr>
            <a:lstStyle/>
            <a:p>
              <a:pPr algn="ctr">
                <a:buNone/>
              </a:pPr>
              <a:r>
                <a:rPr lang="en-US" altLang="zh-CN" sz="1200" dirty="0" smtClean="0">
                  <a:latin typeface="Huawei Sans" panose="020C0503030203020204" pitchFamily="34" charset="0"/>
                  <a:ea typeface="方正兰亭黑简体" panose="02000000000000000000" pitchFamily="2" charset="-122"/>
                </a:rPr>
                <a:t>Allocation</a:t>
              </a:r>
              <a:endParaRPr lang="en-US" altLang="zh-CN" sz="1200" dirty="0">
                <a:latin typeface="Huawei Sans" panose="020C0503030203020204" pitchFamily="34" charset="0"/>
                <a:ea typeface="方正兰亭黑简体" panose="02000000000000000000" pitchFamily="2" charset="-122"/>
              </a:endParaRPr>
            </a:p>
          </p:txBody>
        </p:sp>
        <p:sp>
          <p:nvSpPr>
            <p:cNvPr id="8" name="TextBox 5"/>
            <p:cNvSpPr txBox="1">
              <a:spLocks noChangeArrowheads="1"/>
            </p:cNvSpPr>
            <p:nvPr/>
          </p:nvSpPr>
          <p:spPr bwMode="auto">
            <a:xfrm>
              <a:off x="5497158" y="4996488"/>
              <a:ext cx="803800" cy="276999"/>
            </a:xfrm>
            <a:prstGeom prst="rect">
              <a:avLst/>
            </a:prstGeom>
            <a:noFill/>
            <a:ln w="3175">
              <a:solidFill>
                <a:schemeClr val="tx1"/>
              </a:solidFill>
              <a:miter lim="800000"/>
              <a:headEnd/>
              <a:tailEnd/>
            </a:ln>
          </p:spPr>
          <p:txBody>
            <a:bodyPr>
              <a:spAutoFit/>
            </a:bodyPr>
            <a:lstStyle/>
            <a:p>
              <a:pPr algn="ctr">
                <a:buNone/>
              </a:pPr>
              <a:r>
                <a:rPr lang="en-US" altLang="zh-CN" sz="1200" dirty="0">
                  <a:latin typeface="Huawei Sans" panose="020C0503030203020204" pitchFamily="34" charset="0"/>
                  <a:ea typeface="方正兰亭黑简体" panose="02000000000000000000" pitchFamily="2" charset="-122"/>
                </a:rPr>
                <a:t>Fetch</a:t>
              </a:r>
              <a:endParaRPr lang="zh-CN" altLang="en-US" sz="1200" dirty="0">
                <a:latin typeface="Huawei Sans" panose="020C0503030203020204" pitchFamily="34" charset="0"/>
                <a:ea typeface="方正兰亭黑简体" panose="02000000000000000000" pitchFamily="2" charset="-122"/>
              </a:endParaRPr>
            </a:p>
          </p:txBody>
        </p:sp>
        <p:sp>
          <p:nvSpPr>
            <p:cNvPr id="9" name="TextBox 6"/>
            <p:cNvSpPr txBox="1">
              <a:spLocks noChangeArrowheads="1"/>
            </p:cNvSpPr>
            <p:nvPr/>
          </p:nvSpPr>
          <p:spPr bwMode="auto">
            <a:xfrm>
              <a:off x="6324986" y="4996488"/>
              <a:ext cx="803800" cy="276999"/>
            </a:xfrm>
            <a:prstGeom prst="rect">
              <a:avLst/>
            </a:prstGeom>
            <a:noFill/>
            <a:ln w="3175">
              <a:solidFill>
                <a:schemeClr val="tx1"/>
              </a:solidFill>
              <a:miter lim="800000"/>
              <a:headEnd/>
              <a:tailEnd/>
            </a:ln>
          </p:spPr>
          <p:txBody>
            <a:bodyPr>
              <a:spAutoFit/>
            </a:bodyPr>
            <a:lstStyle/>
            <a:p>
              <a:pPr algn="ctr">
                <a:buNone/>
              </a:pPr>
              <a:r>
                <a:rPr lang="en-US" altLang="zh-CN" sz="1200" dirty="0">
                  <a:latin typeface="Huawei Sans" panose="020C0503030203020204" pitchFamily="34" charset="0"/>
                  <a:ea typeface="方正兰亭黑简体" panose="02000000000000000000" pitchFamily="2" charset="-122"/>
                </a:rPr>
                <a:t>Decode</a:t>
              </a:r>
              <a:endParaRPr lang="zh-CN" altLang="en-US" sz="1200" dirty="0">
                <a:latin typeface="Huawei Sans" panose="020C0503030203020204" pitchFamily="34" charset="0"/>
                <a:ea typeface="方正兰亭黑简体" panose="02000000000000000000" pitchFamily="2" charset="-122"/>
              </a:endParaRPr>
            </a:p>
          </p:txBody>
        </p:sp>
        <p:sp>
          <p:nvSpPr>
            <p:cNvPr id="10" name="TextBox 8"/>
            <p:cNvSpPr txBox="1">
              <a:spLocks noChangeArrowheads="1"/>
            </p:cNvSpPr>
            <p:nvPr/>
          </p:nvSpPr>
          <p:spPr bwMode="auto">
            <a:xfrm>
              <a:off x="8091153" y="4996488"/>
              <a:ext cx="803800" cy="276999"/>
            </a:xfrm>
            <a:prstGeom prst="rect">
              <a:avLst/>
            </a:prstGeom>
            <a:noFill/>
            <a:ln w="3175">
              <a:solidFill>
                <a:schemeClr val="tx1"/>
              </a:solidFill>
              <a:miter lim="800000"/>
              <a:headEnd/>
              <a:tailEnd/>
            </a:ln>
          </p:spPr>
          <p:txBody>
            <a:bodyPr>
              <a:spAutoFit/>
            </a:bodyPr>
            <a:lstStyle/>
            <a:p>
              <a:pPr algn="ctr">
                <a:buNone/>
              </a:pPr>
              <a:r>
                <a:rPr lang="en-US" altLang="zh-CN" sz="1200" dirty="0">
                  <a:latin typeface="Huawei Sans" panose="020C0503030203020204" pitchFamily="34" charset="0"/>
                  <a:ea typeface="方正兰亭黑简体" panose="02000000000000000000" pitchFamily="2" charset="-122"/>
                </a:rPr>
                <a:t>Issue</a:t>
              </a:r>
              <a:endParaRPr lang="zh-CN" altLang="en-US" sz="1200" dirty="0">
                <a:latin typeface="Huawei Sans" panose="020C0503030203020204" pitchFamily="34" charset="0"/>
                <a:ea typeface="方正兰亭黑简体" panose="02000000000000000000" pitchFamily="2" charset="-122"/>
              </a:endParaRPr>
            </a:p>
          </p:txBody>
        </p:sp>
        <p:sp>
          <p:nvSpPr>
            <p:cNvPr id="11" name="TextBox 9"/>
            <p:cNvSpPr txBox="1">
              <a:spLocks noChangeArrowheads="1"/>
            </p:cNvSpPr>
            <p:nvPr/>
          </p:nvSpPr>
          <p:spPr bwMode="auto">
            <a:xfrm>
              <a:off x="8911894" y="4995112"/>
              <a:ext cx="803800" cy="276999"/>
            </a:xfrm>
            <a:prstGeom prst="rect">
              <a:avLst/>
            </a:prstGeom>
            <a:noFill/>
            <a:ln w="3175">
              <a:solidFill>
                <a:schemeClr val="tx1"/>
              </a:solidFill>
              <a:miter lim="800000"/>
              <a:headEnd/>
              <a:tailEnd/>
            </a:ln>
          </p:spPr>
          <p:txBody>
            <a:bodyPr>
              <a:spAutoFit/>
            </a:bodyPr>
            <a:lstStyle/>
            <a:p>
              <a:pPr algn="ctr">
                <a:buNone/>
              </a:pPr>
              <a:r>
                <a:rPr lang="en-US" altLang="zh-CN" sz="1200">
                  <a:latin typeface="Huawei Sans" panose="020C0503030203020204" pitchFamily="34" charset="0"/>
                  <a:ea typeface="方正兰亭黑简体" panose="02000000000000000000" pitchFamily="2" charset="-122"/>
                </a:rPr>
                <a:t>Execute</a:t>
              </a:r>
              <a:endParaRPr lang="zh-CN" altLang="en-US" sz="1200">
                <a:latin typeface="Huawei Sans" panose="020C0503030203020204" pitchFamily="34" charset="0"/>
                <a:ea typeface="方正兰亭黑简体" panose="02000000000000000000" pitchFamily="2" charset="-122"/>
              </a:endParaRPr>
            </a:p>
          </p:txBody>
        </p:sp>
        <p:sp>
          <p:nvSpPr>
            <p:cNvPr id="12" name="TextBox 10"/>
            <p:cNvSpPr txBox="1">
              <a:spLocks noChangeArrowheads="1"/>
            </p:cNvSpPr>
            <p:nvPr/>
          </p:nvSpPr>
          <p:spPr bwMode="auto">
            <a:xfrm>
              <a:off x="9739722" y="4995112"/>
              <a:ext cx="998303" cy="276999"/>
            </a:xfrm>
            <a:prstGeom prst="rect">
              <a:avLst/>
            </a:prstGeom>
            <a:noFill/>
            <a:ln w="3175">
              <a:solidFill>
                <a:schemeClr val="tx1"/>
              </a:solidFill>
              <a:miter lim="800000"/>
              <a:headEnd/>
              <a:tailEnd/>
            </a:ln>
          </p:spPr>
          <p:txBody>
            <a:bodyPr wrap="square">
              <a:spAutoFit/>
            </a:bodyPr>
            <a:lstStyle/>
            <a:p>
              <a:pPr algn="ctr">
                <a:buNone/>
              </a:pPr>
              <a:r>
                <a:rPr lang="en-US" altLang="zh-CN" sz="1200" dirty="0" smtClean="0">
                  <a:latin typeface="Huawei Sans" panose="020C0503030203020204" pitchFamily="34" charset="0"/>
                  <a:ea typeface="方正兰亭黑简体" panose="02000000000000000000" pitchFamily="2" charset="-122"/>
                </a:rPr>
                <a:t>WriteBack</a:t>
              </a:r>
              <a:endParaRPr lang="en-US" altLang="zh-CN" sz="1200" dirty="0">
                <a:latin typeface="Huawei Sans" panose="020C0503030203020204" pitchFamily="34" charset="0"/>
                <a:ea typeface="方正兰亭黑简体" panose="02000000000000000000" pitchFamily="2" charset="-122"/>
              </a:endParaRPr>
            </a:p>
          </p:txBody>
        </p:sp>
        <p:sp>
          <p:nvSpPr>
            <p:cNvPr id="13" name="TextBox 11"/>
            <p:cNvSpPr txBox="1">
              <a:spLocks noChangeArrowheads="1"/>
            </p:cNvSpPr>
            <p:nvPr/>
          </p:nvSpPr>
          <p:spPr bwMode="auto">
            <a:xfrm>
              <a:off x="10769114" y="4996488"/>
              <a:ext cx="803800" cy="276999"/>
            </a:xfrm>
            <a:prstGeom prst="rect">
              <a:avLst/>
            </a:prstGeom>
            <a:noFill/>
            <a:ln w="3175">
              <a:solidFill>
                <a:schemeClr val="tx1"/>
              </a:solidFill>
              <a:miter lim="800000"/>
              <a:headEnd/>
              <a:tailEnd/>
            </a:ln>
          </p:spPr>
          <p:txBody>
            <a:bodyPr>
              <a:spAutoFit/>
            </a:bodyPr>
            <a:lstStyle/>
            <a:p>
              <a:pPr algn="ctr">
                <a:buNone/>
              </a:pPr>
              <a:r>
                <a:rPr lang="en-US" altLang="zh-CN" sz="1200">
                  <a:latin typeface="Huawei Sans" panose="020C0503030203020204" pitchFamily="34" charset="0"/>
                  <a:ea typeface="方正兰亭黑简体" panose="02000000000000000000" pitchFamily="2" charset="-122"/>
                </a:rPr>
                <a:t>Commit</a:t>
              </a:r>
              <a:endParaRPr lang="zh-CN" altLang="en-US" sz="1200">
                <a:latin typeface="Huawei Sans" panose="020C0503030203020204" pitchFamily="34" charset="0"/>
                <a:ea typeface="方正兰亭黑简体" panose="02000000000000000000" pitchFamily="2" charset="-122"/>
              </a:endParaRPr>
            </a:p>
          </p:txBody>
        </p:sp>
      </p:grpSp>
      <p:pic>
        <p:nvPicPr>
          <p:cNvPr id="16" name="Picture 4"/>
          <p:cNvPicPr>
            <a:picLocks noChangeAspect="1" noChangeArrowheads="1"/>
          </p:cNvPicPr>
          <p:nvPr/>
        </p:nvPicPr>
        <p:blipFill>
          <a:blip r:embed="rId2" cstate="print"/>
          <a:srcRect/>
          <a:stretch>
            <a:fillRect/>
          </a:stretch>
        </p:blipFill>
        <p:spPr bwMode="auto">
          <a:xfrm>
            <a:off x="5497158" y="1779114"/>
            <a:ext cx="5991790" cy="3019182"/>
          </a:xfrm>
          <a:prstGeom prst="rect">
            <a:avLst/>
          </a:prstGeom>
          <a:noFill/>
          <a:ln w="9525" algn="ctr">
            <a:noFill/>
            <a:miter lim="800000"/>
            <a:headEnd/>
            <a:tailEnd/>
          </a:ln>
        </p:spPr>
      </p:pic>
    </p:spTree>
    <p:extLst>
      <p:ext uri="{BB962C8B-B14F-4D97-AF65-F5344CB8AC3E}">
        <p14:creationId xmlns:p14="http://schemas.microsoft.com/office/powerpoint/2010/main" val="3493359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鲲鹏</a:t>
            </a:r>
            <a:r>
              <a:rPr lang="zh-CN" altLang="en-US" dirty="0" smtClean="0"/>
              <a:t>流水线技术：弱保序</a:t>
            </a:r>
            <a:endParaRPr lang="zh-CN" altLang="en-US" dirty="0"/>
          </a:p>
        </p:txBody>
      </p:sp>
      <p:sp>
        <p:nvSpPr>
          <p:cNvPr id="3" name="Rectangle 2"/>
          <p:cNvSpPr>
            <a:spLocks noChangeArrowheads="1"/>
          </p:cNvSpPr>
          <p:nvPr/>
        </p:nvSpPr>
        <p:spPr bwMode="auto">
          <a:xfrm>
            <a:off x="6382361" y="1124681"/>
            <a:ext cx="184683" cy="36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3715467"/>
              </p:ext>
            </p:extLst>
          </p:nvPr>
        </p:nvGraphicFramePr>
        <p:xfrm>
          <a:off x="708748" y="1493789"/>
          <a:ext cx="5310537" cy="3982903"/>
        </p:xfrm>
        <a:graphic>
          <a:graphicData uri="http://schemas.openxmlformats.org/presentationml/2006/ole">
            <mc:AlternateContent xmlns:mc="http://schemas.openxmlformats.org/markup-compatibility/2006">
              <mc:Choice xmlns:v="urn:schemas-microsoft-com:vml" Requires="v">
                <p:oleObj spid="_x0000_s2120" name="Visio" r:id="rId3" imgW="9572625" imgH="7181755" progId="Visio.Drawing.15">
                  <p:embed/>
                </p:oleObj>
              </mc:Choice>
              <mc:Fallback>
                <p:oleObj name="Visio" r:id="rId3" imgW="9572625" imgH="718175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748" y="1493789"/>
                        <a:ext cx="5310537" cy="3982903"/>
                      </a:xfrm>
                      <a:prstGeom prst="rect">
                        <a:avLst/>
                      </a:prstGeom>
                      <a:noFill/>
                      <a:extLst/>
                    </p:spPr>
                  </p:pic>
                </p:oleObj>
              </mc:Fallback>
            </mc:AlternateContent>
          </a:graphicData>
        </a:graphic>
      </p:graphicFrame>
      <p:sp>
        <p:nvSpPr>
          <p:cNvPr id="8" name="Rectangle 3"/>
          <p:cNvSpPr txBox="1">
            <a:spLocks noChangeArrowheads="1"/>
          </p:cNvSpPr>
          <p:nvPr/>
        </p:nvSpPr>
        <p:spPr bwMode="auto">
          <a:xfrm>
            <a:off x="6096000" y="1052513"/>
            <a:ext cx="5364163" cy="290469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80121" tIns="40060" rIns="80121" bIns="40060" numCol="1" anchor="t" anchorCtr="0" compatLnSpc="1">
            <a:prstTxWarp prst="textNoShape">
              <a:avLst/>
            </a:prstTxWarp>
          </a:bodyPr>
          <a:lstStyle/>
          <a:p>
            <a:pPr defTabSz="914126" eaLnBrk="0" fontAlgn="base" hangingPunct="0">
              <a:lnSpc>
                <a:spcPct val="140000"/>
              </a:lnSpc>
              <a:spcBef>
                <a:spcPct val="0"/>
              </a:spcBef>
              <a:spcAft>
                <a:spcPct val="0"/>
              </a:spcAft>
              <a:buClr>
                <a:srgbClr val="777777"/>
              </a:buClr>
              <a:buSzPct val="60000"/>
              <a:defRPr/>
            </a:pPr>
            <a:r>
              <a:rPr lang="en-US" altLang="zh-CN" sz="1600" dirty="0">
                <a:latin typeface="Huawei Sans" panose="020C0503030203020204" pitchFamily="34" charset="0"/>
                <a:ea typeface="方正兰亭黑简体" panose="02000000000000000000" pitchFamily="2" charset="-122"/>
              </a:rPr>
              <a:t>CPU</a:t>
            </a:r>
            <a:r>
              <a:rPr lang="zh-CN" altLang="en-US" sz="1600" dirty="0">
                <a:latin typeface="Huawei Sans" panose="020C0503030203020204" pitchFamily="34" charset="0"/>
                <a:ea typeface="方正兰亭黑简体" panose="02000000000000000000" pitchFamily="2" charset="-122"/>
              </a:rPr>
              <a:t>弱保序，即乱序执行：</a:t>
            </a:r>
            <a:r>
              <a:rPr lang="zh-CN" altLang="en-US" sz="1600" kern="0" dirty="0">
                <a:latin typeface="Huawei Sans" panose="020C0503030203020204" pitchFamily="34" charset="0"/>
                <a:ea typeface="方正兰亭黑简体" panose="02000000000000000000" pitchFamily="2" charset="-122"/>
              </a:rPr>
              <a:t>  </a:t>
            </a:r>
            <a:endParaRPr lang="en-US" altLang="zh-CN" sz="1600" kern="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zh-CN" altLang="en-US" sz="1400" dirty="0" smtClean="0">
                <a:latin typeface="Huawei Sans" panose="020C0503030203020204" pitchFamily="34" charset="0"/>
                <a:ea typeface="方正兰亭黑简体" panose="02000000000000000000" pitchFamily="2" charset="-122"/>
              </a:rPr>
              <a:t>处理器</a:t>
            </a:r>
            <a:r>
              <a:rPr lang="zh-CN" altLang="en-US" sz="1400" dirty="0">
                <a:latin typeface="Huawei Sans" panose="020C0503030203020204" pitchFamily="34" charset="0"/>
                <a:ea typeface="方正兰亭黑简体" panose="02000000000000000000" pitchFamily="2" charset="-122"/>
              </a:rPr>
              <a:t>不按程序规定的顺序执行指令，它根据内部功能部件的空闲状态，动态分发执行指令，但是指令结束的顺序还是按照原有程序规定的顺序。</a:t>
            </a:r>
            <a:endParaRPr lang="en-US" altLang="zh-CN" sz="14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zh-CN" altLang="en-US" sz="1400" dirty="0" smtClean="0">
                <a:latin typeface="Huawei Sans" panose="020C0503030203020204" pitchFamily="34" charset="0"/>
                <a:ea typeface="方正兰亭黑简体" panose="02000000000000000000" pitchFamily="2" charset="-122"/>
              </a:rPr>
              <a:t>处理器</a:t>
            </a:r>
            <a:r>
              <a:rPr lang="zh-CN" altLang="en-US" sz="1400" dirty="0">
                <a:latin typeface="Huawei Sans" panose="020C0503030203020204" pitchFamily="34" charset="0"/>
                <a:ea typeface="方正兰亭黑简体" panose="02000000000000000000" pitchFamily="2" charset="-122"/>
              </a:rPr>
              <a:t>内部功能部件并行运转，避免了不必要的阻塞，有效提高了处理器执行指令的性能。</a:t>
            </a:r>
            <a:endParaRPr lang="en-US" altLang="zh-CN" sz="14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zh-CN" altLang="en-US" sz="1400" dirty="0">
                <a:latin typeface="Huawei Sans" panose="020C0503030203020204" pitchFamily="34" charset="0"/>
                <a:ea typeface="方正兰亭黑简体" panose="02000000000000000000" pitchFamily="2" charset="-122"/>
              </a:rPr>
              <a:t>处理器分析影响执行结果的指令，避免出现有显式的数据依赖和控制依赖的乱序，但是，特殊情况下的读写乱序可能影响程序执行结果，需要软件甄别。</a:t>
            </a:r>
          </a:p>
        </p:txBody>
      </p:sp>
      <p:sp>
        <p:nvSpPr>
          <p:cNvPr id="9" name="TextBox 13"/>
          <p:cNvSpPr txBox="1">
            <a:spLocks noChangeArrowheads="1"/>
          </p:cNvSpPr>
          <p:nvPr/>
        </p:nvSpPr>
        <p:spPr bwMode="auto">
          <a:xfrm>
            <a:off x="6096000" y="4052495"/>
            <a:ext cx="5364163" cy="214828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buNone/>
            </a:pPr>
            <a:r>
              <a:rPr lang="zh-CN" altLang="en-US" sz="1600" dirty="0">
                <a:latin typeface="Huawei Sans" panose="020C0503030203020204" pitchFamily="34" charset="0"/>
                <a:ea typeface="方正兰亭黑简体" panose="02000000000000000000" pitchFamily="2" charset="-122"/>
              </a:rPr>
              <a:t>制约</a:t>
            </a:r>
            <a:r>
              <a:rPr lang="en-US" altLang="zh-CN" sz="1600" dirty="0">
                <a:latin typeface="Huawei Sans" panose="020C0503030203020204" pitchFamily="34" charset="0"/>
                <a:ea typeface="方正兰亭黑简体" panose="02000000000000000000" pitchFamily="2" charset="-122"/>
              </a:rPr>
              <a:t>CPU</a:t>
            </a:r>
            <a:r>
              <a:rPr lang="zh-CN" altLang="en-US" sz="1600" dirty="0">
                <a:latin typeface="Huawei Sans" panose="020C0503030203020204" pitchFamily="34" charset="0"/>
                <a:ea typeface="方正兰亭黑简体" panose="02000000000000000000" pitchFamily="2" charset="-122"/>
              </a:rPr>
              <a:t>效率因素</a:t>
            </a:r>
            <a:endParaRPr lang="en-US" altLang="zh-CN" sz="16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流水线前端限制：执行单元空闲，但前端不能输送充分多操作指令</a:t>
            </a:r>
            <a:endParaRPr lang="en-US" altLang="zh-CN" sz="14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流水线后端限制：执行单元繁忙或执行时等待数据，指令执行出现等待</a:t>
            </a:r>
            <a:endParaRPr lang="en-US" altLang="zh-CN" sz="14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zh-CN" altLang="en-US" sz="1400" dirty="0">
                <a:latin typeface="Huawei Sans" panose="020C0503030203020204" pitchFamily="34" charset="0"/>
                <a:ea typeface="方正兰亭黑简体" panose="02000000000000000000" pitchFamily="2" charset="-122"/>
              </a:rPr>
              <a:t>分支预测错误：执行错误分支浪费时间 </a:t>
            </a:r>
            <a:r>
              <a:rPr lang="en-US" altLang="zh-CN" sz="1400" dirty="0">
                <a:latin typeface="Huawei Sans" panose="020C0503030203020204" pitchFamily="34" charset="0"/>
                <a:ea typeface="方正兰亭黑简体" panose="02000000000000000000" pitchFamily="2" charset="-122"/>
              </a:rPr>
              <a:t>+ </a:t>
            </a:r>
            <a:r>
              <a:rPr lang="zh-CN" altLang="en-US" sz="1400" dirty="0">
                <a:latin typeface="Huawei Sans" panose="020C0503030203020204" pitchFamily="34" charset="0"/>
                <a:ea typeface="方正兰亭黑简体" panose="02000000000000000000" pitchFamily="2" charset="-122"/>
              </a:rPr>
              <a:t>处理错误分支执行消耗时间。</a:t>
            </a:r>
            <a:endParaRPr lang="en-US" altLang="zh-CN" sz="14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479790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067253" y="2569317"/>
            <a:ext cx="246222" cy="39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888" tIns="60944" rIns="121888" bIns="60944"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sp>
        <p:nvSpPr>
          <p:cNvPr id="6" name="Rectangle 2"/>
          <p:cNvSpPr>
            <a:spLocks noChangeArrowheads="1"/>
          </p:cNvSpPr>
          <p:nvPr/>
        </p:nvSpPr>
        <p:spPr bwMode="auto">
          <a:xfrm>
            <a:off x="720803" y="541462"/>
            <a:ext cx="246222" cy="39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888" tIns="60944" rIns="121888" bIns="60944"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567360987"/>
              </p:ext>
            </p:extLst>
          </p:nvPr>
        </p:nvGraphicFramePr>
        <p:xfrm>
          <a:off x="720803" y="1127433"/>
          <a:ext cx="6701077" cy="4603134"/>
        </p:xfrm>
        <a:graphic>
          <a:graphicData uri="http://schemas.openxmlformats.org/presentationml/2006/ole">
            <mc:AlternateContent xmlns:mc="http://schemas.openxmlformats.org/markup-compatibility/2006">
              <mc:Choice xmlns:v="urn:schemas-microsoft-com:vml" Requires="v">
                <p:oleObj spid="_x0000_s3144" name="Visio" r:id="rId3" imgW="6772275" imgH="4648295" progId="Visio.Drawing.15">
                  <p:embed/>
                </p:oleObj>
              </mc:Choice>
              <mc:Fallback>
                <p:oleObj name="Visio" r:id="rId3" imgW="6772275" imgH="4648295" progId="Visio.Drawing.15">
                  <p:embed/>
                  <p:pic>
                    <p:nvPicPr>
                      <p:cNvPr id="0" name=""/>
                      <p:cNvPicPr>
                        <a:picLocks noChangeAspect="1" noChangeArrowheads="1"/>
                      </p:cNvPicPr>
                      <p:nvPr/>
                    </p:nvPicPr>
                    <p:blipFill>
                      <a:blip r:embed="rId4"/>
                      <a:srcRect/>
                      <a:stretch>
                        <a:fillRect/>
                      </a:stretch>
                    </p:blipFill>
                    <p:spPr bwMode="auto">
                      <a:xfrm>
                        <a:off x="720803" y="1127433"/>
                        <a:ext cx="6701077" cy="4603134"/>
                      </a:xfrm>
                      <a:prstGeom prst="rect">
                        <a:avLst/>
                      </a:prstGeom>
                      <a:noFill/>
                      <a:extLst/>
                    </p:spPr>
                  </p:pic>
                </p:oleObj>
              </mc:Fallback>
            </mc:AlternateContent>
          </a:graphicData>
        </a:graphic>
      </p:graphicFrame>
      <p:sp>
        <p:nvSpPr>
          <p:cNvPr id="9" name="文本框 8"/>
          <p:cNvSpPr txBox="1"/>
          <p:nvPr/>
        </p:nvSpPr>
        <p:spPr>
          <a:xfrm>
            <a:off x="7524749" y="1166842"/>
            <a:ext cx="3935414" cy="4524315"/>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系统安全：支持</a:t>
            </a:r>
            <a:r>
              <a:rPr lang="zh-CN" altLang="en-US" sz="1600" dirty="0">
                <a:solidFill>
                  <a:srgbClr val="1F85C3"/>
                </a:solidFill>
                <a:latin typeface="Huawei Sans" panose="020C0503030203020204" pitchFamily="34" charset="0"/>
                <a:ea typeface="方正兰亭黑简体" panose="02000000000000000000" pitchFamily="2" charset="-122"/>
              </a:rPr>
              <a:t>安全启动</a:t>
            </a:r>
            <a:r>
              <a:rPr lang="zh-CN" altLang="en-US" sz="1600" dirty="0">
                <a:latin typeface="Huawei Sans" panose="020C0503030203020204" pitchFamily="34" charset="0"/>
                <a:ea typeface="方正兰亭黑简体" panose="02000000000000000000" pitchFamily="2" charset="-122"/>
              </a:rPr>
              <a:t>，以及保证系统在</a:t>
            </a:r>
            <a:r>
              <a:rPr lang="zh-CN" altLang="en-US" sz="1600" dirty="0">
                <a:solidFill>
                  <a:srgbClr val="1F85C3"/>
                </a:solidFill>
                <a:latin typeface="Huawei Sans" panose="020C0503030203020204" pitchFamily="34" charset="0"/>
                <a:ea typeface="方正兰亭黑简体" panose="02000000000000000000" pitchFamily="2" charset="-122"/>
              </a:rPr>
              <a:t>可信环境</a:t>
            </a:r>
            <a:r>
              <a:rPr lang="zh-CN" altLang="en-US" sz="1600" dirty="0">
                <a:latin typeface="Huawei Sans" panose="020C0503030203020204" pitchFamily="34" charset="0"/>
                <a:ea typeface="方正兰亭黑简体" panose="02000000000000000000" pitchFamily="2" charset="-122"/>
              </a:rPr>
              <a:t>内运行的一套软硬件方案。该方案由</a:t>
            </a:r>
            <a:r>
              <a:rPr lang="en-US" altLang="zh-CN" sz="1600" dirty="0">
                <a:solidFill>
                  <a:srgbClr val="1F85C3"/>
                </a:solidFill>
                <a:latin typeface="Huawei Sans" panose="020C0503030203020204" pitchFamily="34" charset="0"/>
                <a:ea typeface="方正兰亭黑简体" panose="02000000000000000000" pitchFamily="2" charset="-122"/>
              </a:rPr>
              <a:t>Secure Boot</a:t>
            </a:r>
            <a:r>
              <a:rPr lang="zh-CN" altLang="en-US" sz="1600" dirty="0">
                <a:latin typeface="Huawei Sans" panose="020C0503030203020204" pitchFamily="34" charset="0"/>
                <a:ea typeface="方正兰亭黑简体" panose="02000000000000000000" pitchFamily="2" charset="-122"/>
              </a:rPr>
              <a:t>技术和</a:t>
            </a:r>
            <a:r>
              <a:rPr lang="en-US" altLang="zh-CN" sz="1600" dirty="0">
                <a:latin typeface="Huawei Sans" panose="020C0503030203020204" pitchFamily="34" charset="0"/>
                <a:ea typeface="方正兰亭黑简体" panose="02000000000000000000" pitchFamily="2" charset="-122"/>
              </a:rPr>
              <a:t>ARM</a:t>
            </a:r>
            <a:r>
              <a:rPr lang="zh-CN" altLang="en-US" sz="1600" dirty="0">
                <a:latin typeface="Huawei Sans" panose="020C0503030203020204" pitchFamily="34" charset="0"/>
                <a:ea typeface="方正兰亭黑简体" panose="02000000000000000000" pitchFamily="2" charset="-122"/>
              </a:rPr>
              <a:t>架构中的</a:t>
            </a:r>
            <a:r>
              <a:rPr lang="en-US" altLang="zh-CN" sz="1600" dirty="0" smtClean="0">
                <a:latin typeface="Huawei Sans" panose="020C0503030203020204" pitchFamily="34" charset="0"/>
                <a:ea typeface="方正兰亭黑简体" panose="02000000000000000000" pitchFamily="2" charset="-122"/>
              </a:rPr>
              <a:t>Trust Zone</a:t>
            </a:r>
            <a:r>
              <a:rPr lang="zh-CN" altLang="en-US" sz="1600" dirty="0">
                <a:latin typeface="Huawei Sans" panose="020C0503030203020204" pitchFamily="34" charset="0"/>
                <a:ea typeface="方正兰亭黑简体" panose="02000000000000000000" pitchFamily="2" charset="-122"/>
              </a:rPr>
              <a:t>技术结合而成。</a:t>
            </a:r>
            <a:endParaRPr lang="en-US" altLang="zh-CN" sz="1600" dirty="0">
              <a:latin typeface="Huawei Sans" panose="020C0503030203020204" pitchFamily="34" charset="0"/>
              <a:ea typeface="方正兰亭黑简体" panose="02000000000000000000" pitchFamily="2" charset="-122"/>
            </a:endParaRPr>
          </a:p>
          <a:p>
            <a:endParaRPr lang="en-US" altLang="zh-CN" sz="1600" dirty="0">
              <a:latin typeface="Huawei Sans" panose="020C0503030203020204" pitchFamily="34" charset="0"/>
              <a:ea typeface="方正兰亭黑简体" panose="02000000000000000000" pitchFamily="2" charset="-122"/>
            </a:endParaRPr>
          </a:p>
          <a:p>
            <a:r>
              <a:rPr lang="en-US" altLang="zh-CN" sz="1600" dirty="0">
                <a:latin typeface="Huawei Sans" panose="020C0503030203020204" pitchFamily="34" charset="0"/>
                <a:ea typeface="方正兰亭黑简体" panose="02000000000000000000" pitchFamily="2" charset="-122"/>
              </a:rPr>
              <a:t>IMU</a:t>
            </a:r>
            <a:r>
              <a:rPr lang="zh-CN" altLang="en-US" sz="1600" dirty="0">
                <a:latin typeface="Huawei Sans" panose="020C0503030203020204" pitchFamily="34" charset="0"/>
                <a:ea typeface="方正兰亭黑简体" panose="02000000000000000000" pitchFamily="2" charset="-122"/>
              </a:rPr>
              <a:t>（</a:t>
            </a:r>
            <a:r>
              <a:rPr lang="en-US" altLang="zh-CN" sz="1600" dirty="0">
                <a:latin typeface="Huawei Sans" panose="020C0503030203020204" pitchFamily="34" charset="0"/>
                <a:ea typeface="方正兰亭黑简体" panose="02000000000000000000" pitchFamily="2" charset="-122"/>
              </a:rPr>
              <a:t>Intelligent Management Unit</a:t>
            </a:r>
            <a:r>
              <a:rPr lang="zh-CN" altLang="en-US" sz="1600" dirty="0">
                <a:latin typeface="Huawei Sans" panose="020C0503030203020204" pitchFamily="34" charset="0"/>
                <a:ea typeface="方正兰亭黑简体" panose="02000000000000000000" pitchFamily="2" charset="-122"/>
              </a:rPr>
              <a:t>）是</a:t>
            </a:r>
            <a:r>
              <a:rPr lang="en-US" altLang="zh-CN" sz="1600" dirty="0">
                <a:latin typeface="Huawei Sans" panose="020C0503030203020204" pitchFamily="34" charset="0"/>
                <a:ea typeface="方正兰亭黑简体" panose="02000000000000000000" pitchFamily="2" charset="-122"/>
              </a:rPr>
              <a:t>Hi162x</a:t>
            </a:r>
            <a:r>
              <a:rPr lang="zh-CN" altLang="en-US" sz="1600" dirty="0">
                <a:latin typeface="Huawei Sans" panose="020C0503030203020204" pitchFamily="34" charset="0"/>
                <a:ea typeface="方正兰亭黑简体" panose="02000000000000000000" pitchFamily="2" charset="-122"/>
              </a:rPr>
              <a:t>芯片内部的智能管理单元，完善</a:t>
            </a:r>
            <a:r>
              <a:rPr lang="en-US" altLang="zh-CN" sz="1600" dirty="0">
                <a:latin typeface="Huawei Sans" panose="020C0503030203020204" pitchFamily="34" charset="0"/>
                <a:ea typeface="方正兰亭黑简体" panose="02000000000000000000" pitchFamily="2" charset="-122"/>
              </a:rPr>
              <a:t>ARM</a:t>
            </a:r>
            <a:r>
              <a:rPr lang="zh-CN" altLang="en-US" sz="1600" dirty="0">
                <a:latin typeface="Huawei Sans" panose="020C0503030203020204" pitchFamily="34" charset="0"/>
                <a:ea typeface="方正兰亭黑简体" panose="02000000000000000000" pitchFamily="2" charset="-122"/>
              </a:rPr>
              <a:t>节点在数据中心的管理和控制，未来数据中心设备管理要求统一、智能和协同，遵循管理系统集中决策</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节点执行监控，按照设备节点模型统一管理。</a:t>
            </a:r>
          </a:p>
          <a:p>
            <a:endParaRPr lang="zh-CN" altLang="en-US" sz="1600" dirty="0">
              <a:latin typeface="Huawei Sans" panose="020C0503030203020204" pitchFamily="34" charset="0"/>
              <a:ea typeface="方正兰亭黑简体" panose="02000000000000000000" pitchFamily="2" charset="-122"/>
            </a:endParaRPr>
          </a:p>
          <a:p>
            <a:r>
              <a:rPr lang="en-US" altLang="zh-CN" sz="1600" dirty="0">
                <a:latin typeface="Huawei Sans" panose="020C0503030203020204" pitchFamily="34" charset="0"/>
                <a:ea typeface="方正兰亭黑简体" panose="02000000000000000000" pitchFamily="2" charset="-122"/>
              </a:rPr>
              <a:t>IMU</a:t>
            </a:r>
            <a:r>
              <a:rPr lang="zh-CN" altLang="en-US" sz="1600" dirty="0">
                <a:latin typeface="Huawei Sans" panose="020C0503030203020204" pitchFamily="34" charset="0"/>
                <a:ea typeface="方正兰亭黑简体" panose="02000000000000000000" pitchFamily="2" charset="-122"/>
              </a:rPr>
              <a:t>作为数据中心的管理末端，协同</a:t>
            </a:r>
            <a:r>
              <a:rPr lang="en-US" altLang="zh-CN" sz="1600" dirty="0">
                <a:latin typeface="Huawei Sans" panose="020C0503030203020204" pitchFamily="34" charset="0"/>
                <a:ea typeface="方正兰亭黑简体" panose="02000000000000000000" pitchFamily="2" charset="-122"/>
              </a:rPr>
              <a:t>BMC</a:t>
            </a:r>
            <a:r>
              <a:rPr lang="zh-CN" altLang="en-US" sz="1600" dirty="0">
                <a:latin typeface="Huawei Sans" panose="020C0503030203020204" pitchFamily="34" charset="0"/>
                <a:ea typeface="方正兰亭黑简体" panose="02000000000000000000" pitchFamily="2" charset="-122"/>
              </a:rPr>
              <a:t>，完成数据中心的节点执行监控。</a:t>
            </a:r>
          </a:p>
          <a:p>
            <a:endParaRPr lang="zh-CN" altLang="en-US" sz="1600" dirty="0">
              <a:latin typeface="Huawei Sans" panose="020C0503030203020204" pitchFamily="34" charset="0"/>
              <a:ea typeface="方正兰亭黑简体" panose="02000000000000000000" pitchFamily="2" charset="-122"/>
            </a:endParaRPr>
          </a:p>
          <a:p>
            <a:r>
              <a:rPr lang="en-US" altLang="zh-CN" sz="1600" dirty="0">
                <a:latin typeface="Huawei Sans" panose="020C0503030203020204" pitchFamily="34" charset="0"/>
                <a:ea typeface="方正兰亭黑简体" panose="02000000000000000000" pitchFamily="2" charset="-122"/>
              </a:rPr>
              <a:t>IMU</a:t>
            </a:r>
            <a:r>
              <a:rPr lang="zh-CN" altLang="en-US" sz="1600" dirty="0">
                <a:latin typeface="Huawei Sans" panose="020C0503030203020204" pitchFamily="34" charset="0"/>
                <a:ea typeface="方正兰亭黑简体" panose="02000000000000000000" pitchFamily="2" charset="-122"/>
              </a:rPr>
              <a:t>可以覆盖的功能：</a:t>
            </a:r>
            <a:r>
              <a:rPr lang="en-US" altLang="zh-CN" sz="1600" dirty="0">
                <a:latin typeface="Huawei Sans" panose="020C0503030203020204" pitchFamily="34" charset="0"/>
                <a:ea typeface="方正兰亭黑简体" panose="02000000000000000000" pitchFamily="2" charset="-122"/>
              </a:rPr>
              <a:t>RAS</a:t>
            </a:r>
            <a:r>
              <a:rPr lang="zh-CN" altLang="en-US" sz="1600" dirty="0">
                <a:latin typeface="Huawei Sans" panose="020C0503030203020204" pitchFamily="34" charset="0"/>
                <a:ea typeface="方正兰亭黑简体" panose="02000000000000000000" pitchFamily="2" charset="-122"/>
              </a:rPr>
              <a:t>故障预处理以及错误记录上报、安全信任根、能效管理、芯片内部管理</a:t>
            </a:r>
            <a:r>
              <a:rPr lang="zh-CN" altLang="en-US" sz="1600" dirty="0" smtClean="0">
                <a:latin typeface="Huawei Sans" panose="020C0503030203020204" pitchFamily="34" charset="0"/>
                <a:ea typeface="方正兰亭黑简体" panose="02000000000000000000" pitchFamily="2" charset="-122"/>
              </a:rPr>
              <a:t>。</a:t>
            </a:r>
            <a:endParaRPr lang="en-US" sz="1600" dirty="0">
              <a:latin typeface="Huawei Sans" panose="020C0503030203020204" pitchFamily="34" charset="0"/>
              <a:ea typeface="方正兰亭黑简体" panose="02000000000000000000" pitchFamily="2" charset="-122"/>
            </a:endParaRPr>
          </a:p>
        </p:txBody>
      </p:sp>
      <p:sp>
        <p:nvSpPr>
          <p:cNvPr id="11" name="标题 1"/>
          <p:cNvSpPr>
            <a:spLocks noGrp="1"/>
          </p:cNvSpPr>
          <p:nvPr>
            <p:ph type="title"/>
          </p:nvPr>
        </p:nvSpPr>
        <p:spPr/>
        <p:txBody>
          <a:bodyPr/>
          <a:lstStyle/>
          <a:p>
            <a:r>
              <a:rPr lang="zh-CN" altLang="en-US" dirty="0" smtClean="0"/>
              <a:t>芯片架构</a:t>
            </a:r>
            <a:r>
              <a:rPr lang="en-US" altLang="zh-CN" dirty="0" smtClean="0"/>
              <a:t>– </a:t>
            </a:r>
            <a:r>
              <a:rPr lang="zh-CN" altLang="en-US" dirty="0" smtClean="0"/>
              <a:t>系统安全</a:t>
            </a:r>
            <a:r>
              <a:rPr lang="en-US" altLang="zh-CN" dirty="0" smtClean="0"/>
              <a:t>&amp;IMU</a:t>
            </a:r>
            <a:endParaRPr lang="zh-CN" altLang="en-US" dirty="0"/>
          </a:p>
        </p:txBody>
      </p:sp>
    </p:spTree>
    <p:extLst>
      <p:ext uri="{BB962C8B-B14F-4D97-AF65-F5344CB8AC3E}">
        <p14:creationId xmlns:p14="http://schemas.microsoft.com/office/powerpoint/2010/main" val="3447795855"/>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pPr>
              <a:lnSpc>
                <a:spcPts val="2700"/>
              </a:lnSpc>
            </a:pPr>
            <a:r>
              <a:rPr lang="zh-CN" altLang="en-US" dirty="0" smtClean="0">
                <a:solidFill>
                  <a:schemeClr val="bg1">
                    <a:lumMod val="65000"/>
                  </a:schemeClr>
                </a:solidFill>
              </a:rPr>
              <a:t>计算机系统概述</a:t>
            </a:r>
            <a:endParaRPr lang="en-US" altLang="zh-CN" dirty="0" smtClean="0">
              <a:solidFill>
                <a:schemeClr val="bg1">
                  <a:lumMod val="65000"/>
                </a:schemeClr>
              </a:solidFill>
            </a:endParaRPr>
          </a:p>
          <a:p>
            <a:pPr>
              <a:lnSpc>
                <a:spcPts val="2700"/>
              </a:lnSpc>
            </a:pPr>
            <a:r>
              <a:rPr lang="en-US" altLang="zh-CN" dirty="0" smtClean="0">
                <a:solidFill>
                  <a:schemeClr val="bg1">
                    <a:lumMod val="65000"/>
                  </a:schemeClr>
                </a:solidFill>
              </a:rPr>
              <a:t>ARM</a:t>
            </a:r>
            <a:r>
              <a:rPr lang="zh-CN" altLang="en-US" dirty="0" smtClean="0">
                <a:solidFill>
                  <a:schemeClr val="bg1">
                    <a:lumMod val="65000"/>
                  </a:schemeClr>
                </a:solidFill>
              </a:rPr>
              <a:t>处理器体系结构</a:t>
            </a:r>
          </a:p>
          <a:p>
            <a:pPr>
              <a:lnSpc>
                <a:spcPts val="2700"/>
              </a:lnSpc>
            </a:pPr>
            <a:r>
              <a:rPr lang="zh-CN" altLang="en-US" b="1" dirty="0" smtClean="0"/>
              <a:t>鲲鹏系列处理器</a:t>
            </a:r>
            <a:endParaRPr lang="en-US" altLang="zh-CN" b="1" dirty="0" smtClean="0"/>
          </a:p>
          <a:p>
            <a:pPr lvl="1">
              <a:lnSpc>
                <a:spcPts val="2700"/>
              </a:lnSpc>
            </a:pPr>
            <a:r>
              <a:rPr lang="zh-CN" altLang="en-US" dirty="0" smtClean="0">
                <a:solidFill>
                  <a:schemeClr val="bg1">
                    <a:lumMod val="65000"/>
                  </a:schemeClr>
                </a:solidFill>
              </a:rPr>
              <a:t>什么是鲲鹏</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系列芯片概览</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系列芯片规格</a:t>
            </a:r>
          </a:p>
          <a:p>
            <a:pPr lvl="1">
              <a:lnSpc>
                <a:spcPts val="2700"/>
              </a:lnSpc>
            </a:pPr>
            <a:r>
              <a:rPr lang="zh-CN" altLang="en-US" dirty="0" smtClean="0">
                <a:solidFill>
                  <a:schemeClr val="bg1">
                    <a:lumMod val="65000"/>
                  </a:schemeClr>
                </a:solidFill>
              </a:rPr>
              <a:t>鲲鹏</a:t>
            </a:r>
            <a:r>
              <a:rPr lang="en-US" altLang="zh-CN" dirty="0" smtClean="0">
                <a:solidFill>
                  <a:schemeClr val="bg1">
                    <a:lumMod val="65000"/>
                  </a:schemeClr>
                </a:solidFill>
              </a:rPr>
              <a:t>920</a:t>
            </a:r>
            <a:r>
              <a:rPr lang="zh-CN" altLang="en-US" dirty="0" smtClean="0">
                <a:solidFill>
                  <a:schemeClr val="bg1">
                    <a:lumMod val="65000"/>
                  </a:schemeClr>
                </a:solidFill>
              </a:rPr>
              <a:t>系列芯片架构</a:t>
            </a:r>
          </a:p>
          <a:p>
            <a:pPr lvl="1">
              <a:lnSpc>
                <a:spcPts val="2700"/>
              </a:lnSpc>
            </a:pPr>
            <a:r>
              <a:rPr lang="zh-CN" altLang="en-US" b="1" dirty="0" smtClean="0"/>
              <a:t>鲲鹏</a:t>
            </a:r>
            <a:r>
              <a:rPr lang="en-US" altLang="zh-CN" b="1" dirty="0" smtClean="0"/>
              <a:t>920</a:t>
            </a:r>
            <a:r>
              <a:rPr lang="zh-CN" altLang="en-US" b="1" dirty="0" smtClean="0"/>
              <a:t>系列芯片加速器引擎功能</a:t>
            </a:r>
          </a:p>
          <a:p>
            <a:pPr>
              <a:lnSpc>
                <a:spcPts val="2700"/>
              </a:lnSpc>
            </a:pPr>
            <a:r>
              <a:rPr lang="zh-CN" altLang="en-US" dirty="0" smtClean="0">
                <a:solidFill>
                  <a:schemeClr val="bg1">
                    <a:lumMod val="65000"/>
                  </a:schemeClr>
                </a:solidFill>
              </a:rPr>
              <a:t>鲲鹏计算典型应用场景</a:t>
            </a:r>
          </a:p>
          <a:p>
            <a:pPr>
              <a:lnSpc>
                <a:spcPts val="2700"/>
              </a:lnSpc>
            </a:pPr>
            <a:r>
              <a:rPr lang="zh-CN" altLang="en-US" dirty="0" smtClean="0">
                <a:solidFill>
                  <a:schemeClr val="bg1">
                    <a:lumMod val="65000"/>
                  </a:schemeClr>
                </a:solidFill>
              </a:rPr>
              <a:t>鲲鹏软件开发工具链</a:t>
            </a:r>
            <a:endParaRPr lang="zh-CN" altLang="en-US" dirty="0">
              <a:solidFill>
                <a:schemeClr val="bg1">
                  <a:lumMod val="65000"/>
                </a:schemeClr>
              </a:solidFill>
            </a:endParaRPr>
          </a:p>
        </p:txBody>
      </p:sp>
    </p:spTree>
    <p:extLst>
      <p:ext uri="{BB962C8B-B14F-4D97-AF65-F5344CB8AC3E}">
        <p14:creationId xmlns:p14="http://schemas.microsoft.com/office/powerpoint/2010/main" val="3395551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a:t>
            </a:r>
            <a:r>
              <a:rPr lang="en-US" altLang="zh-CN" dirty="0"/>
              <a:t>——</a:t>
            </a:r>
            <a:r>
              <a:rPr lang="zh-CN" altLang="zh-CN" dirty="0"/>
              <a:t>加速器引擎</a:t>
            </a:r>
            <a:r>
              <a:rPr lang="zh-CN" altLang="zh-CN" dirty="0" smtClean="0"/>
              <a:t>功能</a:t>
            </a:r>
            <a:r>
              <a:rPr lang="en-US" altLang="zh-CN" dirty="0" smtClean="0"/>
              <a:t> (</a:t>
            </a:r>
            <a:r>
              <a:rPr lang="en-US" altLang="zh-CN" dirty="0"/>
              <a:t>1)</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181288780"/>
              </p:ext>
            </p:extLst>
          </p:nvPr>
        </p:nvGraphicFramePr>
        <p:xfrm>
          <a:off x="731837" y="1269728"/>
          <a:ext cx="10728325" cy="4351468"/>
        </p:xfrm>
        <a:graphic>
          <a:graphicData uri="http://schemas.openxmlformats.org/drawingml/2006/table">
            <a:tbl>
              <a:tblPr firstRow="1" bandRow="1">
                <a:tableStyleId>{912C8C85-51F0-491E-9774-3900AFEF0FD7}</a:tableStyleId>
              </a:tblPr>
              <a:tblGrid>
                <a:gridCol w="1087906"/>
                <a:gridCol w="747814"/>
                <a:gridCol w="8892605"/>
              </a:tblGrid>
              <a:tr h="477160">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800" baseline="0" dirty="0" smtClean="0">
                          <a:latin typeface="Huawei Sans" panose="020C0503030203020204" pitchFamily="34" charset="0"/>
                          <a:ea typeface="方正兰亭黑简体" panose="02000000000000000000" pitchFamily="2" charset="-122"/>
                        </a:rPr>
                        <a:t>组件</a:t>
                      </a:r>
                      <a:endParaRPr lang="zh-CN" altLang="en-US" sz="1800" baseline="0" dirty="0">
                        <a:latin typeface="Huawei Sans" panose="020C0503030203020204" pitchFamily="34" charset="0"/>
                        <a:ea typeface="方正兰亭黑简体" panose="02000000000000000000" pitchFamily="2" charset="-122"/>
                      </a:endParaRPr>
                    </a:p>
                  </a:txBody>
                  <a:tcPr marL="89160" marR="89160" marT="44580" marB="44580"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800" baseline="0" dirty="0" smtClean="0">
                          <a:latin typeface="Huawei Sans" panose="020C0503030203020204" pitchFamily="34" charset="0"/>
                          <a:ea typeface="方正兰亭黑简体" panose="02000000000000000000" pitchFamily="2" charset="-122"/>
                        </a:rPr>
                        <a:t>算法</a:t>
                      </a:r>
                      <a:endParaRPr lang="zh-CN" altLang="en-US" sz="1800" baseline="0" dirty="0">
                        <a:latin typeface="Huawei Sans" panose="020C0503030203020204" pitchFamily="34" charset="0"/>
                        <a:ea typeface="方正兰亭黑简体" panose="02000000000000000000" pitchFamily="2" charset="-122"/>
                      </a:endParaRPr>
                    </a:p>
                  </a:txBody>
                  <a:tcPr marL="89160" marR="89160" marT="44580" marB="44580"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800" baseline="0" dirty="0" smtClean="0">
                          <a:latin typeface="Huawei Sans" panose="020C0503030203020204" pitchFamily="34" charset="0"/>
                          <a:ea typeface="方正兰亭黑简体" panose="02000000000000000000" pitchFamily="2" charset="-122"/>
                        </a:rPr>
                        <a:t>规格描述</a:t>
                      </a:r>
                      <a:endParaRPr lang="zh-CN" altLang="en-US" sz="1800" baseline="0" dirty="0">
                        <a:latin typeface="Huawei Sans" panose="020C0503030203020204" pitchFamily="34" charset="0"/>
                        <a:ea typeface="方正兰亭黑简体" panose="02000000000000000000" pitchFamily="2" charset="-122"/>
                      </a:endParaRPr>
                    </a:p>
                  </a:txBody>
                  <a:tcPr marL="89160" marR="89160" marT="44580" marB="44580" anchor="ctr">
                    <a:solidFill>
                      <a:srgbClr val="0B9CE5"/>
                    </a:solidFill>
                  </a:tcPr>
                </a:tc>
              </a:tr>
              <a:tr h="821823">
                <a:tc rowSpan="5">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en-US" altLang="zh-CN" sz="1400" u="none" strike="noStrike" kern="1200" baseline="0" dirty="0" smtClean="0">
                          <a:latin typeface="Huawei Sans" panose="020C0503030203020204" pitchFamily="34" charset="0"/>
                          <a:ea typeface="方正兰亭黑简体" panose="02000000000000000000" pitchFamily="2" charset="-122"/>
                        </a:rPr>
                        <a:t>OpenSSL</a:t>
                      </a:r>
                      <a:r>
                        <a:rPr lang="zh-CN" altLang="en-US" sz="1400" u="none" strike="noStrike" kern="1200" baseline="0" dirty="0" smtClean="0">
                          <a:latin typeface="Huawei Sans" panose="020C0503030203020204" pitchFamily="34" charset="0"/>
                          <a:ea typeface="方正兰亭黑简体" panose="02000000000000000000" pitchFamily="2" charset="-122"/>
                        </a:rPr>
                        <a:t>引擎库</a:t>
                      </a:r>
                      <a:endParaRPr lang="zh-CN" altLang="en-US" sz="10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smtClean="0">
                          <a:latin typeface="Huawei Sans" panose="020C0503030203020204" pitchFamily="34" charset="0"/>
                          <a:ea typeface="方正兰亭黑简体" panose="02000000000000000000" pitchFamily="2" charset="-122"/>
                        </a:rPr>
                        <a:t>SM4</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baseline="0" dirty="0" smtClean="0">
                          <a:latin typeface="Huawei Sans" panose="020C0503030203020204" pitchFamily="34" charset="0"/>
                          <a:ea typeface="方正兰亭黑简体" panose="02000000000000000000" pitchFamily="2" charset="-122"/>
                        </a:rPr>
                        <a:t>支持</a:t>
                      </a:r>
                      <a:r>
                        <a:rPr lang="en-US" altLang="zh-CN" sz="1400" baseline="0" dirty="0" smtClean="0">
                          <a:latin typeface="Huawei Sans" panose="020C0503030203020204" pitchFamily="34" charset="0"/>
                          <a:ea typeface="方正兰亭黑简体" panose="02000000000000000000" pitchFamily="2" charset="-122"/>
                        </a:rPr>
                        <a:t>SM4-CBC/SM4-CTR/SM4-XTS</a:t>
                      </a:r>
                      <a:r>
                        <a:rPr lang="zh-CN" altLang="en-US" sz="1400" baseline="0" dirty="0" smtClean="0">
                          <a:latin typeface="Huawei Sans" panose="020C0503030203020204" pitchFamily="34" charset="0"/>
                          <a:ea typeface="方正兰亭黑简体" panose="02000000000000000000" pitchFamily="2" charset="-122"/>
                        </a:rPr>
                        <a:t>，符合</a:t>
                      </a:r>
                      <a:r>
                        <a:rPr lang="en-US" altLang="zh-CN" sz="1400" baseline="0" dirty="0" smtClean="0">
                          <a:latin typeface="Huawei Sans" panose="020C0503030203020204" pitchFamily="34" charset="0"/>
                          <a:ea typeface="方正兰亭黑简体" panose="02000000000000000000" pitchFamily="2" charset="-122"/>
                        </a:rPr>
                        <a:t>GM/T0002-2012</a:t>
                      </a:r>
                      <a:r>
                        <a:rPr lang="zh-CN" altLang="en-US" sz="1400" baseline="0" dirty="0" smtClean="0">
                          <a:latin typeface="Huawei Sans" panose="020C0503030203020204" pitchFamily="34" charset="0"/>
                          <a:ea typeface="方正兰亭黑简体" panose="02000000000000000000" pitchFamily="2" charset="-122"/>
                        </a:rPr>
                        <a:t>规范。</a:t>
                      </a:r>
                    </a:p>
                    <a:p>
                      <a:pPr>
                        <a:lnSpc>
                          <a:spcPct val="110000"/>
                        </a:lnSpc>
                      </a:pPr>
                      <a:r>
                        <a:rPr lang="zh-CN" altLang="en-US" sz="1400" baseline="0" dirty="0" smtClean="0">
                          <a:latin typeface="Huawei Sans" panose="020C0503030203020204" pitchFamily="34" charset="0"/>
                          <a:ea typeface="方正兰亭黑简体" panose="02000000000000000000" pitchFamily="2" charset="-122"/>
                        </a:rPr>
                        <a:t>单处理器</a:t>
                      </a:r>
                      <a:r>
                        <a:rPr lang="en-US" altLang="zh-CN" sz="1400" baseline="0" dirty="0" smtClean="0">
                          <a:latin typeface="Huawei Sans" panose="020C0503030203020204" pitchFamily="34" charset="0"/>
                          <a:ea typeface="方正兰亭黑简体" panose="02000000000000000000" pitchFamily="2" charset="-122"/>
                        </a:rPr>
                        <a:t>(Kunpeng 920)</a:t>
                      </a:r>
                      <a:r>
                        <a:rPr lang="zh-CN" altLang="en-US" sz="1400" baseline="0" dirty="0" smtClean="0">
                          <a:latin typeface="Huawei Sans" panose="020C0503030203020204" pitchFamily="34" charset="0"/>
                          <a:ea typeface="方正兰亭黑简体" panose="02000000000000000000" pitchFamily="2" charset="-122"/>
                        </a:rPr>
                        <a:t>最大带宽</a:t>
                      </a:r>
                      <a:r>
                        <a:rPr lang="en-US" altLang="zh-CN" sz="1400" baseline="0" dirty="0" smtClean="0">
                          <a:latin typeface="Huawei Sans" panose="020C0503030203020204" pitchFamily="34" charset="0"/>
                          <a:ea typeface="方正兰亭黑简体" panose="02000000000000000000" pitchFamily="2" charset="-122"/>
                        </a:rPr>
                        <a:t>30Gbps</a:t>
                      </a:r>
                      <a:r>
                        <a:rPr lang="zh-CN" altLang="en-US" sz="1400" baseline="0" dirty="0" smtClean="0">
                          <a:latin typeface="Huawei Sans" panose="020C0503030203020204" pitchFamily="34" charset="0"/>
                          <a:ea typeface="方正兰亭黑简体" panose="02000000000000000000" pitchFamily="2" charset="-122"/>
                        </a:rPr>
                        <a:t>。支持同步、异步模式。</a:t>
                      </a:r>
                    </a:p>
                  </a:txBody>
                  <a:tcPr marL="89160" marR="89160" marT="44580" marB="44580" anchor="ctr"/>
                </a:tc>
              </a:tr>
              <a:tr h="821823">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smtClean="0">
                          <a:latin typeface="Huawei Sans" panose="020C0503030203020204" pitchFamily="34" charset="0"/>
                          <a:ea typeface="方正兰亭黑简体" panose="02000000000000000000" pitchFamily="2" charset="-122"/>
                        </a:rPr>
                        <a:t>SM3</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smtClean="0">
                          <a:latin typeface="Huawei Sans" panose="020C0503030203020204" pitchFamily="34" charset="0"/>
                          <a:ea typeface="方正兰亭黑简体" panose="02000000000000000000" pitchFamily="2" charset="-122"/>
                        </a:rPr>
                        <a:t>支持</a:t>
                      </a:r>
                      <a:r>
                        <a:rPr lang="en-US" altLang="zh-CN" sz="1400" u="none" strike="noStrike" kern="1200" baseline="0" dirty="0" smtClean="0">
                          <a:latin typeface="Huawei Sans" panose="020C0503030203020204" pitchFamily="34" charset="0"/>
                          <a:ea typeface="方正兰亭黑简体" panose="02000000000000000000" pitchFamily="2" charset="-122"/>
                        </a:rPr>
                        <a:t>SM3</a:t>
                      </a:r>
                      <a:r>
                        <a:rPr lang="zh-CN" altLang="en-US" sz="1400" u="none" strike="noStrike" kern="1200" baseline="0" dirty="0" smtClean="0">
                          <a:latin typeface="Huawei Sans" panose="020C0503030203020204" pitchFamily="34" charset="0"/>
                          <a:ea typeface="方正兰亭黑简体" panose="02000000000000000000" pitchFamily="2" charset="-122"/>
                        </a:rPr>
                        <a:t>，符合</a:t>
                      </a:r>
                      <a:r>
                        <a:rPr lang="en-US" altLang="zh-CN" sz="1400" u="none" strike="noStrike" kern="1200" baseline="0" dirty="0" smtClean="0">
                          <a:latin typeface="Huawei Sans" panose="020C0503030203020204" pitchFamily="34" charset="0"/>
                          <a:ea typeface="方正兰亭黑简体" panose="02000000000000000000" pitchFamily="2" charset="-122"/>
                        </a:rPr>
                        <a:t>GM/T 0004-2012</a:t>
                      </a:r>
                      <a:r>
                        <a:rPr lang="zh-CN" altLang="en-US" sz="1400" u="none" strike="noStrike" kern="1200" baseline="0" dirty="0" smtClean="0">
                          <a:latin typeface="Huawei Sans" panose="020C0503030203020204" pitchFamily="34" charset="0"/>
                          <a:ea typeface="方正兰亭黑简体" panose="02000000000000000000" pitchFamily="2" charset="-122"/>
                        </a:rPr>
                        <a:t>规范。</a:t>
                      </a:r>
                    </a:p>
                    <a:p>
                      <a:pPr>
                        <a:lnSpc>
                          <a:spcPct val="110000"/>
                        </a:lnSpc>
                      </a:pPr>
                      <a:r>
                        <a:rPr lang="zh-CN" altLang="en-US" sz="1400" u="none" strike="noStrike" kern="1200" baseline="0" dirty="0" smtClean="0">
                          <a:latin typeface="Huawei Sans" panose="020C0503030203020204" pitchFamily="34" charset="0"/>
                          <a:ea typeface="方正兰亭黑简体" panose="02000000000000000000" pitchFamily="2" charset="-122"/>
                        </a:rPr>
                        <a:t>单处理器</a:t>
                      </a:r>
                      <a:r>
                        <a:rPr lang="en-US" altLang="zh-CN" sz="1400" u="none" strike="noStrike" kern="1200" baseline="0" dirty="0" smtClean="0">
                          <a:latin typeface="Huawei Sans" panose="020C0503030203020204" pitchFamily="34" charset="0"/>
                          <a:ea typeface="方正兰亭黑简体" panose="02000000000000000000" pitchFamily="2" charset="-122"/>
                        </a:rPr>
                        <a:t>(Kunpeng 920)</a:t>
                      </a:r>
                      <a:r>
                        <a:rPr lang="zh-CN" altLang="en-US" sz="1400" u="none" strike="noStrike" kern="1200" baseline="0" dirty="0" smtClean="0">
                          <a:latin typeface="Huawei Sans" panose="020C0503030203020204" pitchFamily="34" charset="0"/>
                          <a:ea typeface="方正兰亭黑简体" panose="02000000000000000000" pitchFamily="2" charset="-122"/>
                        </a:rPr>
                        <a:t>最大带宽</a:t>
                      </a:r>
                      <a:r>
                        <a:rPr lang="en-US" altLang="zh-CN" sz="1400" u="none" strike="noStrike" kern="1200" baseline="0" dirty="0" smtClean="0">
                          <a:latin typeface="Huawei Sans" panose="020C0503030203020204" pitchFamily="34" charset="0"/>
                          <a:ea typeface="方正兰亭黑简体" panose="02000000000000000000" pitchFamily="2" charset="-122"/>
                        </a:rPr>
                        <a:t>60Gbps</a:t>
                      </a:r>
                      <a:r>
                        <a:rPr lang="zh-CN" altLang="en-US" sz="1400" u="none" strike="noStrike" kern="1200" baseline="0" dirty="0" smtClean="0">
                          <a:latin typeface="Huawei Sans" panose="020C0503030203020204" pitchFamily="34" charset="0"/>
                          <a:ea typeface="方正兰亭黑简体" panose="02000000000000000000" pitchFamily="2" charset="-122"/>
                        </a:rPr>
                        <a:t>。支持同步、异步模式。</a:t>
                      </a:r>
                    </a:p>
                  </a:txBody>
                  <a:tcPr marL="89160" marR="89160" marT="44580" marB="44580" anchor="ctr"/>
                </a:tc>
              </a:tr>
              <a:tr h="587016">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smtClean="0">
                          <a:latin typeface="Huawei Sans" panose="020C0503030203020204" pitchFamily="34" charset="0"/>
                          <a:ea typeface="方正兰亭黑简体" panose="02000000000000000000" pitchFamily="2" charset="-122"/>
                        </a:rPr>
                        <a:t>RSA</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smtClean="0">
                          <a:latin typeface="Huawei Sans" panose="020C0503030203020204" pitchFamily="34" charset="0"/>
                          <a:ea typeface="方正兰亭黑简体" panose="02000000000000000000" pitchFamily="2" charset="-122"/>
                        </a:rPr>
                        <a:t>支持</a:t>
                      </a:r>
                      <a:r>
                        <a:rPr lang="en-US" altLang="zh-CN" sz="1400" u="none" strike="noStrike" kern="1200" baseline="0" dirty="0" smtClean="0">
                          <a:latin typeface="Huawei Sans" panose="020C0503030203020204" pitchFamily="34" charset="0"/>
                          <a:ea typeface="方正兰亭黑简体" panose="02000000000000000000" pitchFamily="2" charset="-122"/>
                        </a:rPr>
                        <a:t>RSA1024/RSA2048/RSA3072/RSA4096</a:t>
                      </a:r>
                      <a:r>
                        <a:rPr lang="zh-CN" altLang="en-US" sz="1400" u="none" strike="noStrike" kern="1200" baseline="0" dirty="0" smtClean="0">
                          <a:latin typeface="Huawei Sans" panose="020C0503030203020204" pitchFamily="34" charset="0"/>
                          <a:ea typeface="方正兰亭黑简体" panose="02000000000000000000" pitchFamily="2" charset="-122"/>
                        </a:rPr>
                        <a:t>，符合</a:t>
                      </a:r>
                      <a:r>
                        <a:rPr lang="en-US" altLang="zh-CN" sz="1400" u="none" strike="noStrike" kern="1200" baseline="0" dirty="0" smtClean="0">
                          <a:latin typeface="Huawei Sans" panose="020C0503030203020204" pitchFamily="34" charset="0"/>
                          <a:ea typeface="方正兰亭黑简体" panose="02000000000000000000" pitchFamily="2" charset="-122"/>
                        </a:rPr>
                        <a:t>NIST FIPS-197</a:t>
                      </a:r>
                      <a:r>
                        <a:rPr lang="zh-CN" altLang="en-US" sz="1400" u="none" strike="noStrike" kern="1200" baseline="0" dirty="0" smtClean="0">
                          <a:latin typeface="Huawei Sans" panose="020C0503030203020204" pitchFamily="34" charset="0"/>
                          <a:ea typeface="方正兰亭黑简体" panose="02000000000000000000" pitchFamily="2" charset="-122"/>
                        </a:rPr>
                        <a:t>标准规范。</a:t>
                      </a:r>
                    </a:p>
                    <a:p>
                      <a:pPr>
                        <a:lnSpc>
                          <a:spcPct val="110000"/>
                        </a:lnSpc>
                      </a:pPr>
                      <a:r>
                        <a:rPr lang="zh-CN" altLang="en-US" sz="1400" u="none" strike="noStrike" kern="1200" baseline="0" dirty="0" smtClean="0">
                          <a:latin typeface="Huawei Sans" panose="020C0503030203020204" pitchFamily="34" charset="0"/>
                          <a:ea typeface="方正兰亭黑简体" panose="02000000000000000000" pitchFamily="2" charset="-122"/>
                        </a:rPr>
                        <a:t>单处理器</a:t>
                      </a:r>
                      <a:r>
                        <a:rPr lang="en-US" altLang="zh-CN" sz="1400" u="none" strike="noStrike" kern="1200" baseline="0" dirty="0" smtClean="0">
                          <a:latin typeface="Huawei Sans" panose="020C0503030203020204" pitchFamily="34" charset="0"/>
                          <a:ea typeface="方正兰亭黑简体" panose="02000000000000000000" pitchFamily="2" charset="-122"/>
                        </a:rPr>
                        <a:t>(Kunpeng 920)RSA2048 sign</a:t>
                      </a:r>
                      <a:r>
                        <a:rPr lang="zh-CN" altLang="en-US" sz="1400" u="none" strike="noStrike" kern="1200" baseline="0" dirty="0" smtClean="0">
                          <a:latin typeface="Huawei Sans" panose="020C0503030203020204" pitchFamily="34" charset="0"/>
                          <a:ea typeface="方正兰亭黑简体" panose="02000000000000000000" pitchFamily="2" charset="-122"/>
                        </a:rPr>
                        <a:t>最大带宽</a:t>
                      </a:r>
                      <a:r>
                        <a:rPr lang="en-US" altLang="zh-CN" sz="1400" u="none" strike="noStrike" kern="1200" baseline="0" dirty="0" smtClean="0">
                          <a:latin typeface="Huawei Sans" panose="020C0503030203020204" pitchFamily="34" charset="0"/>
                          <a:ea typeface="方正兰亭黑简体" panose="02000000000000000000" pitchFamily="2" charset="-122"/>
                        </a:rPr>
                        <a:t>54K ops</a:t>
                      </a:r>
                      <a:r>
                        <a:rPr lang="zh-CN" altLang="en-US" sz="1400" u="none" strike="noStrike" kern="1200" baseline="0" dirty="0" smtClean="0">
                          <a:latin typeface="Huawei Sans" panose="020C0503030203020204" pitchFamily="34" charset="0"/>
                          <a:ea typeface="方正兰亭黑简体" panose="02000000000000000000" pitchFamily="2" charset="-122"/>
                        </a:rPr>
                        <a:t>。支持同步、异步模式。</a:t>
                      </a:r>
                      <a:endParaRPr lang="zh-CN" altLang="en-US" sz="1400" b="1" baseline="0" dirty="0">
                        <a:solidFill>
                          <a:srgbClr val="FF0000"/>
                        </a:solidFill>
                        <a:latin typeface="Huawei Sans" panose="020C0503030203020204" pitchFamily="34" charset="0"/>
                        <a:ea typeface="方正兰亭黑简体" panose="02000000000000000000" pitchFamily="2" charset="-122"/>
                      </a:endParaRPr>
                    </a:p>
                  </a:txBody>
                  <a:tcPr marL="89160" marR="89160" marT="44580" marB="44580" anchor="ctr"/>
                </a:tc>
              </a:tr>
              <a:tr h="821823">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smtClean="0">
                          <a:latin typeface="Huawei Sans" panose="020C0503030203020204" pitchFamily="34" charset="0"/>
                          <a:ea typeface="方正兰亭黑简体" panose="02000000000000000000" pitchFamily="2" charset="-122"/>
                        </a:rPr>
                        <a:t>DH</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smtClean="0">
                          <a:latin typeface="Huawei Sans" panose="020C0503030203020204" pitchFamily="34" charset="0"/>
                          <a:ea typeface="方正兰亭黑简体" panose="02000000000000000000" pitchFamily="2" charset="-122"/>
                        </a:rPr>
                        <a:t>支持</a:t>
                      </a:r>
                      <a:r>
                        <a:rPr lang="en-US" altLang="zh-CN" sz="1400" u="none" strike="noStrike" kern="1200" baseline="0" dirty="0" smtClean="0">
                          <a:latin typeface="Huawei Sans" panose="020C0503030203020204" pitchFamily="34" charset="0"/>
                          <a:ea typeface="方正兰亭黑简体" panose="02000000000000000000" pitchFamily="2" charset="-122"/>
                        </a:rPr>
                        <a:t>DH 768/1024/1536/2048/3072/4096</a:t>
                      </a:r>
                      <a:r>
                        <a:rPr lang="zh-CN" altLang="en-US" sz="1400" u="none" strike="noStrike" kern="1200" baseline="0" dirty="0" smtClean="0">
                          <a:latin typeface="Huawei Sans" panose="020C0503030203020204" pitchFamily="34" charset="0"/>
                          <a:ea typeface="方正兰亭黑简体" panose="02000000000000000000" pitchFamily="2" charset="-122"/>
                        </a:rPr>
                        <a:t>，符合</a:t>
                      </a:r>
                      <a:r>
                        <a:rPr lang="en-US" altLang="zh-CN" sz="1400" u="none" strike="noStrike" kern="1200" baseline="0" dirty="0" smtClean="0">
                          <a:latin typeface="Huawei Sans" panose="020C0503030203020204" pitchFamily="34" charset="0"/>
                          <a:ea typeface="方正兰亭黑简体" panose="02000000000000000000" pitchFamily="2" charset="-122"/>
                        </a:rPr>
                        <a:t>NIST FIPS-197</a:t>
                      </a:r>
                      <a:r>
                        <a:rPr lang="zh-CN" altLang="en-US" sz="1400" u="none" strike="noStrike" kern="1200" baseline="0" dirty="0" smtClean="0">
                          <a:latin typeface="Huawei Sans" panose="020C0503030203020204" pitchFamily="34" charset="0"/>
                          <a:ea typeface="方正兰亭黑简体" panose="02000000000000000000" pitchFamily="2" charset="-122"/>
                        </a:rPr>
                        <a:t>标准规范</a:t>
                      </a:r>
                    </a:p>
                    <a:p>
                      <a:pPr>
                        <a:lnSpc>
                          <a:spcPct val="110000"/>
                        </a:lnSpc>
                      </a:pPr>
                      <a:r>
                        <a:rPr lang="zh-CN" altLang="en-US" sz="1400" u="none" strike="noStrike" kern="1200" baseline="0" dirty="0" smtClean="0">
                          <a:latin typeface="Huawei Sans" panose="020C0503030203020204" pitchFamily="34" charset="0"/>
                          <a:ea typeface="方正兰亭黑简体" panose="02000000000000000000" pitchFamily="2" charset="-122"/>
                        </a:rPr>
                        <a:t>单处理器</a:t>
                      </a:r>
                      <a:r>
                        <a:rPr lang="en-US" altLang="zh-CN" sz="1400" u="none" strike="noStrike" kern="1200" baseline="0" dirty="0" smtClean="0">
                          <a:latin typeface="Huawei Sans" panose="020C0503030203020204" pitchFamily="34" charset="0"/>
                          <a:ea typeface="方正兰亭黑简体" panose="02000000000000000000" pitchFamily="2" charset="-122"/>
                        </a:rPr>
                        <a:t>(Kunpeng 920)DH768/1024/1536/2048/3072/4096 </a:t>
                      </a:r>
                      <a:r>
                        <a:rPr lang="zh-CN" altLang="en-US" sz="1400" u="none" strike="noStrike" kern="1200" baseline="0" dirty="0" smtClean="0">
                          <a:latin typeface="Huawei Sans" panose="020C0503030203020204" pitchFamily="34" charset="0"/>
                          <a:ea typeface="方正兰亭黑简体" panose="02000000000000000000" pitchFamily="2" charset="-122"/>
                        </a:rPr>
                        <a:t>最大带宽为</a:t>
                      </a:r>
                      <a:r>
                        <a:rPr lang="en-US" altLang="zh-CN" sz="1400" u="none" strike="noStrike" kern="1200" baseline="0" dirty="0" smtClean="0">
                          <a:latin typeface="Huawei Sans" panose="020C0503030203020204" pitchFamily="34" charset="0"/>
                          <a:ea typeface="方正兰亭黑简体" panose="02000000000000000000" pitchFamily="2" charset="-122"/>
                        </a:rPr>
                        <a:t>94.4/56/25.6/14/4.8/2.24kops</a:t>
                      </a:r>
                      <a:r>
                        <a:rPr lang="zh-CN" altLang="en-US" sz="1400" u="none" strike="noStrike" kern="1200" baseline="0" dirty="0" smtClean="0">
                          <a:latin typeface="Huawei Sans" panose="020C0503030203020204" pitchFamily="34" charset="0"/>
                          <a:ea typeface="方正兰亭黑简体" panose="02000000000000000000" pitchFamily="2" charset="-122"/>
                        </a:rPr>
                        <a:t>。</a:t>
                      </a:r>
                    </a:p>
                    <a:p>
                      <a:pPr>
                        <a:lnSpc>
                          <a:spcPct val="110000"/>
                        </a:lnSpc>
                      </a:pPr>
                      <a:r>
                        <a:rPr lang="zh-CN" altLang="en-US" sz="1400" u="none" strike="noStrike" kern="1200" baseline="0" dirty="0" smtClean="0">
                          <a:latin typeface="Huawei Sans" panose="020C0503030203020204" pitchFamily="34" charset="0"/>
                          <a:ea typeface="方正兰亭黑简体" panose="02000000000000000000" pitchFamily="2" charset="-122"/>
                        </a:rPr>
                        <a:t>支持同步、异步模式。</a:t>
                      </a:r>
                      <a:endParaRPr lang="zh-CN" altLang="en-US" sz="1400" baseline="0" dirty="0">
                        <a:latin typeface="Huawei Sans" panose="020C0503030203020204" pitchFamily="34" charset="0"/>
                        <a:ea typeface="方正兰亭黑简体" panose="02000000000000000000" pitchFamily="2" charset="-122"/>
                      </a:endParaRPr>
                    </a:p>
                  </a:txBody>
                  <a:tcPr marL="89160" marR="89160" marT="44580" marB="44580" anchor="ctr"/>
                </a:tc>
              </a:tr>
              <a:tr h="821823">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smtClean="0">
                          <a:latin typeface="Huawei Sans" panose="020C0503030203020204" pitchFamily="34" charset="0"/>
                          <a:ea typeface="方正兰亭黑简体" panose="02000000000000000000" pitchFamily="2" charset="-122"/>
                        </a:rPr>
                        <a:t>AES</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smtClean="0">
                          <a:latin typeface="Huawei Sans" panose="020C0503030203020204" pitchFamily="34" charset="0"/>
                          <a:ea typeface="方正兰亭黑简体" panose="02000000000000000000" pitchFamily="2" charset="-122"/>
                        </a:rPr>
                        <a:t>支持</a:t>
                      </a:r>
                      <a:r>
                        <a:rPr lang="en-US" altLang="zh-CN" sz="1400" u="none" strike="noStrike" kern="1200" baseline="0" dirty="0" smtClean="0">
                          <a:latin typeface="Huawei Sans" panose="020C0503030203020204" pitchFamily="34" charset="0"/>
                          <a:ea typeface="方正兰亭黑简体" panose="02000000000000000000" pitchFamily="2" charset="-122"/>
                        </a:rPr>
                        <a:t>AES-ECB/AES-CBC/AES-CTR/AES-XTS</a:t>
                      </a:r>
                      <a:r>
                        <a:rPr lang="zh-CN" altLang="en-US" sz="1400" u="none" strike="noStrike" kern="1200" baseline="0" dirty="0" smtClean="0">
                          <a:latin typeface="Huawei Sans" panose="020C0503030203020204" pitchFamily="34" charset="0"/>
                          <a:ea typeface="方正兰亭黑简体" panose="02000000000000000000" pitchFamily="2" charset="-122"/>
                        </a:rPr>
                        <a:t>，符合</a:t>
                      </a:r>
                      <a:r>
                        <a:rPr lang="en-US" altLang="zh-CN" sz="1400" u="none" strike="noStrike" kern="1200" baseline="0" dirty="0" smtClean="0">
                          <a:latin typeface="Huawei Sans" panose="020C0503030203020204" pitchFamily="34" charset="0"/>
                          <a:ea typeface="方正兰亭黑简体" panose="02000000000000000000" pitchFamily="2" charset="-122"/>
                        </a:rPr>
                        <a:t>NIST FIPS-197</a:t>
                      </a:r>
                      <a:r>
                        <a:rPr lang="zh-CN" altLang="en-US" sz="1400" u="none" strike="noStrike" kern="1200" baseline="0" dirty="0" smtClean="0">
                          <a:latin typeface="Huawei Sans" panose="020C0503030203020204" pitchFamily="34" charset="0"/>
                          <a:ea typeface="方正兰亭黑简体" panose="02000000000000000000" pitchFamily="2" charset="-122"/>
                        </a:rPr>
                        <a:t>标准规范。</a:t>
                      </a:r>
                    </a:p>
                    <a:p>
                      <a:pPr>
                        <a:lnSpc>
                          <a:spcPct val="110000"/>
                        </a:lnSpc>
                      </a:pPr>
                      <a:r>
                        <a:rPr lang="zh-CN" altLang="en-US" sz="1400" u="none" strike="noStrike" kern="1200" baseline="0" dirty="0" smtClean="0">
                          <a:latin typeface="Huawei Sans" panose="020C0503030203020204" pitchFamily="34" charset="0"/>
                          <a:ea typeface="方正兰亭黑简体" panose="02000000000000000000" pitchFamily="2" charset="-122"/>
                        </a:rPr>
                        <a:t>单处理器</a:t>
                      </a:r>
                      <a:r>
                        <a:rPr lang="en-US" altLang="zh-CN" sz="1400" u="none" strike="noStrike" kern="1200" baseline="0" dirty="0" smtClean="0">
                          <a:latin typeface="Huawei Sans" panose="020C0503030203020204" pitchFamily="34" charset="0"/>
                          <a:ea typeface="方正兰亭黑简体" panose="02000000000000000000" pitchFamily="2" charset="-122"/>
                        </a:rPr>
                        <a:t>(Kunpeng 920)</a:t>
                      </a:r>
                      <a:r>
                        <a:rPr lang="zh-CN" altLang="en-US" sz="1400" u="none" strike="noStrike" kern="1200" baseline="0" dirty="0" smtClean="0">
                          <a:latin typeface="Huawei Sans" panose="020C0503030203020204" pitchFamily="34" charset="0"/>
                          <a:ea typeface="方正兰亭黑简体" panose="02000000000000000000" pitchFamily="2" charset="-122"/>
                        </a:rPr>
                        <a:t>最大带宽</a:t>
                      </a:r>
                      <a:r>
                        <a:rPr lang="en-US" altLang="zh-CN" sz="1400" u="none" strike="noStrike" kern="1200" baseline="0" dirty="0" smtClean="0">
                          <a:latin typeface="Huawei Sans" panose="020C0503030203020204" pitchFamily="34" charset="0"/>
                          <a:ea typeface="方正兰亭黑简体" panose="02000000000000000000" pitchFamily="2" charset="-122"/>
                        </a:rPr>
                        <a:t>60Gbps</a:t>
                      </a:r>
                      <a:r>
                        <a:rPr lang="zh-CN" altLang="en-US" sz="1400" u="none" strike="noStrike" kern="1200" baseline="0" dirty="0" smtClean="0">
                          <a:latin typeface="Huawei Sans" panose="020C0503030203020204" pitchFamily="34" charset="0"/>
                          <a:ea typeface="方正兰亭黑简体" panose="02000000000000000000" pitchFamily="2" charset="-122"/>
                        </a:rPr>
                        <a:t>。支持同步、异步模式。</a:t>
                      </a:r>
                    </a:p>
                  </a:txBody>
                  <a:tcPr marL="89160" marR="89160" marT="44580" marB="44580" anchor="ctr"/>
                </a:tc>
              </a:tr>
            </a:tbl>
          </a:graphicData>
        </a:graphic>
      </p:graphicFrame>
    </p:spTree>
    <p:extLst>
      <p:ext uri="{BB962C8B-B14F-4D97-AF65-F5344CB8AC3E}">
        <p14:creationId xmlns:p14="http://schemas.microsoft.com/office/powerpoint/2010/main" val="4380831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a:t>
            </a:r>
            <a:r>
              <a:rPr lang="en-US" altLang="zh-CN" dirty="0"/>
              <a:t>——</a:t>
            </a:r>
            <a:r>
              <a:rPr lang="zh-CN" altLang="zh-CN" dirty="0"/>
              <a:t>加速器引擎</a:t>
            </a:r>
            <a:r>
              <a:rPr lang="zh-CN" altLang="zh-CN" dirty="0" smtClean="0"/>
              <a:t>功能</a:t>
            </a:r>
            <a:r>
              <a:rPr lang="en-US" altLang="zh-CN" dirty="0" smtClean="0"/>
              <a:t> (</a:t>
            </a:r>
            <a:r>
              <a:rPr lang="en-US" altLang="zh-CN" dirty="0"/>
              <a:t>2)</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029105163"/>
              </p:ext>
            </p:extLst>
          </p:nvPr>
        </p:nvGraphicFramePr>
        <p:xfrm>
          <a:off x="731836" y="1278741"/>
          <a:ext cx="10728326" cy="3134264"/>
        </p:xfrm>
        <a:graphic>
          <a:graphicData uri="http://schemas.openxmlformats.org/drawingml/2006/table">
            <a:tbl>
              <a:tblPr firstRow="1" bandRow="1">
                <a:tableStyleId>{912C8C85-51F0-491E-9774-3900AFEF0FD7}</a:tableStyleId>
              </a:tblPr>
              <a:tblGrid>
                <a:gridCol w="1353653"/>
                <a:gridCol w="732308"/>
                <a:gridCol w="8642365"/>
              </a:tblGrid>
              <a:tr h="432009">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baseline="0" dirty="0" smtClean="0">
                          <a:latin typeface="Huawei Sans" panose="020C0503030203020204" pitchFamily="34" charset="0"/>
                          <a:ea typeface="方正兰亭黑简体" panose="02000000000000000000" pitchFamily="2" charset="-122"/>
                        </a:rPr>
                        <a:t>组件</a:t>
                      </a:r>
                      <a:endParaRPr lang="zh-CN" altLang="en-US" baseline="0" dirty="0">
                        <a:latin typeface="Huawei Sans" panose="020C0503030203020204" pitchFamily="34" charset="0"/>
                        <a:ea typeface="方正兰亭黑简体" panose="02000000000000000000" pitchFamily="2" charset="-122"/>
                      </a:endParaRPr>
                    </a:p>
                  </a:txBody>
                  <a:tcPr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baseline="0" dirty="0" smtClean="0">
                          <a:latin typeface="Huawei Sans" panose="020C0503030203020204" pitchFamily="34" charset="0"/>
                          <a:ea typeface="方正兰亭黑简体" panose="02000000000000000000" pitchFamily="2" charset="-122"/>
                        </a:rPr>
                        <a:t>算法</a:t>
                      </a:r>
                      <a:endParaRPr lang="zh-CN" altLang="en-US" baseline="0" dirty="0">
                        <a:latin typeface="Huawei Sans" panose="020C0503030203020204" pitchFamily="34" charset="0"/>
                        <a:ea typeface="方正兰亭黑简体" panose="02000000000000000000" pitchFamily="2" charset="-122"/>
                      </a:endParaRPr>
                    </a:p>
                  </a:txBody>
                  <a:tcPr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baseline="0" dirty="0" smtClean="0">
                          <a:latin typeface="Huawei Sans" panose="020C0503030203020204" pitchFamily="34" charset="0"/>
                          <a:ea typeface="方正兰亭黑简体" panose="02000000000000000000" pitchFamily="2" charset="-122"/>
                        </a:rPr>
                        <a:t>规格描述</a:t>
                      </a:r>
                      <a:endParaRPr lang="zh-CN" altLang="en-US" baseline="0" dirty="0">
                        <a:latin typeface="Huawei Sans" panose="020C0503030203020204" pitchFamily="34" charset="0"/>
                        <a:ea typeface="方正兰亭黑简体" panose="02000000000000000000" pitchFamily="2" charset="-122"/>
                      </a:endParaRPr>
                    </a:p>
                  </a:txBody>
                  <a:tcPr anchor="ctr">
                    <a:solidFill>
                      <a:srgbClr val="0B9CE5"/>
                    </a:solidFill>
                  </a:tcPr>
                </a:tc>
              </a:tr>
              <a:tr h="962950">
                <a:tc rowSpan="2">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en-US" altLang="zh-CN" sz="1400" u="none" strike="noStrike" kern="1200" baseline="0" dirty="0" smtClean="0">
                          <a:latin typeface="Huawei Sans" panose="020C0503030203020204" pitchFamily="34" charset="0"/>
                          <a:ea typeface="方正兰亭黑简体" panose="02000000000000000000" pitchFamily="2" charset="-122"/>
                        </a:rPr>
                        <a:t>Zlib</a:t>
                      </a:r>
                      <a:r>
                        <a:rPr lang="zh-CN" altLang="en-US" sz="1400" u="none" strike="noStrike" kern="1200" baseline="0" dirty="0" smtClean="0">
                          <a:latin typeface="Huawei Sans" panose="020C0503030203020204" pitchFamily="34" charset="0"/>
                          <a:ea typeface="方正兰亭黑简体" panose="02000000000000000000" pitchFamily="2" charset="-122"/>
                        </a:rPr>
                        <a:t>库</a:t>
                      </a:r>
                      <a:endParaRPr lang="zh-CN" altLang="en-US" sz="105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400" baseline="0" dirty="0" smtClean="0">
                          <a:latin typeface="Huawei Sans" panose="020C0503030203020204" pitchFamily="34" charset="0"/>
                          <a:ea typeface="方正兰亭黑简体" panose="02000000000000000000" pitchFamily="2" charset="-122"/>
                        </a:rPr>
                        <a:t>ZLIB</a:t>
                      </a:r>
                      <a:endParaRPr lang="zh-CN" altLang="en-US" sz="140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400" baseline="0" dirty="0" smtClean="0">
                          <a:latin typeface="Huawei Sans" panose="020C0503030203020204" pitchFamily="34" charset="0"/>
                          <a:ea typeface="方正兰亭黑简体" panose="02000000000000000000" pitchFamily="2" charset="-122"/>
                        </a:rPr>
                        <a:t>支持</a:t>
                      </a:r>
                      <a:r>
                        <a:rPr lang="en-US" altLang="zh-CN" sz="1400" baseline="0" dirty="0" smtClean="0">
                          <a:latin typeface="Huawei Sans" panose="020C0503030203020204" pitchFamily="34" charset="0"/>
                          <a:ea typeface="方正兰亭黑简体" panose="02000000000000000000" pitchFamily="2" charset="-122"/>
                        </a:rPr>
                        <a:t>ZLIB</a:t>
                      </a:r>
                      <a:r>
                        <a:rPr lang="zh-CN" altLang="en-US" sz="1400" baseline="0" dirty="0" smtClean="0">
                          <a:latin typeface="Huawei Sans" panose="020C0503030203020204" pitchFamily="34" charset="0"/>
                          <a:ea typeface="方正兰亭黑简体" panose="02000000000000000000" pitchFamily="2" charset="-122"/>
                        </a:rPr>
                        <a:t>数据格式，符合</a:t>
                      </a:r>
                      <a:r>
                        <a:rPr lang="en-US" altLang="zh-CN" sz="1400" baseline="0" dirty="0" smtClean="0">
                          <a:latin typeface="Huawei Sans" panose="020C0503030203020204" pitchFamily="34" charset="0"/>
                          <a:ea typeface="方正兰亭黑简体" panose="02000000000000000000" pitchFamily="2" charset="-122"/>
                        </a:rPr>
                        <a:t>RFC1950</a:t>
                      </a:r>
                      <a:r>
                        <a:rPr lang="zh-CN" altLang="en-US" sz="1400" baseline="0" dirty="0" smtClean="0">
                          <a:latin typeface="Huawei Sans" panose="020C0503030203020204" pitchFamily="34" charset="0"/>
                          <a:ea typeface="方正兰亭黑简体" panose="02000000000000000000" pitchFamily="2" charset="-122"/>
                        </a:rPr>
                        <a:t>标准规范。</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smtClean="0">
                          <a:latin typeface="Huawei Sans" panose="020C0503030203020204" pitchFamily="34" charset="0"/>
                          <a:ea typeface="方正兰亭黑简体" panose="02000000000000000000" pitchFamily="2" charset="-122"/>
                        </a:rPr>
                        <a:t>单处理器</a:t>
                      </a:r>
                      <a:r>
                        <a:rPr lang="en-US" altLang="zh-CN" sz="1400" baseline="0" dirty="0" smtClean="0">
                          <a:latin typeface="Huawei Sans" panose="020C0503030203020204" pitchFamily="34" charset="0"/>
                          <a:ea typeface="方正兰亭黑简体" panose="02000000000000000000" pitchFamily="2" charset="-122"/>
                        </a:rPr>
                        <a:t>(Kunpeng 920)</a:t>
                      </a:r>
                      <a:r>
                        <a:rPr lang="zh-CN" altLang="en-US" sz="1400" baseline="0" dirty="0" smtClean="0">
                          <a:latin typeface="Huawei Sans" panose="020C0503030203020204" pitchFamily="34" charset="0"/>
                          <a:ea typeface="方正兰亭黑简体" panose="02000000000000000000" pitchFamily="2" charset="-122"/>
                        </a:rPr>
                        <a:t>最大压缩带宽</a:t>
                      </a:r>
                      <a:r>
                        <a:rPr lang="en-US" altLang="zh-CN" sz="1400" baseline="0" dirty="0" smtClean="0">
                          <a:latin typeface="Huawei Sans" panose="020C0503030203020204" pitchFamily="34" charset="0"/>
                          <a:ea typeface="方正兰亭黑简体" panose="02000000000000000000" pitchFamily="2" charset="-122"/>
                        </a:rPr>
                        <a:t>7GB/s</a:t>
                      </a:r>
                      <a:r>
                        <a:rPr lang="zh-CN" altLang="en-US" sz="1400" baseline="0" dirty="0" smtClean="0">
                          <a:latin typeface="Huawei Sans" panose="020C0503030203020204" pitchFamily="34" charset="0"/>
                          <a:ea typeface="方正兰亭黑简体" panose="02000000000000000000" pitchFamily="2" charset="-122"/>
                        </a:rPr>
                        <a:t>，静态</a:t>
                      </a:r>
                      <a:r>
                        <a:rPr lang="en-US" altLang="zh-CN" sz="1400" baseline="0" dirty="0" smtClean="0">
                          <a:latin typeface="Huawei Sans" panose="020C0503030203020204" pitchFamily="34" charset="0"/>
                          <a:ea typeface="方正兰亭黑简体" panose="02000000000000000000" pitchFamily="2" charset="-122"/>
                        </a:rPr>
                        <a:t>Huffman</a:t>
                      </a:r>
                      <a:r>
                        <a:rPr lang="zh-CN" altLang="en-US" sz="1400" baseline="0" dirty="0" smtClean="0">
                          <a:latin typeface="Huawei Sans" panose="020C0503030203020204" pitchFamily="34" charset="0"/>
                          <a:ea typeface="方正兰亭黑简体" panose="02000000000000000000" pitchFamily="2" charset="-122"/>
                        </a:rPr>
                        <a:t>解压最大带宽</a:t>
                      </a:r>
                      <a:r>
                        <a:rPr lang="en-US" altLang="zh-CN" sz="1400" baseline="0" dirty="0" smtClean="0">
                          <a:latin typeface="Huawei Sans" panose="020C0503030203020204" pitchFamily="34" charset="0"/>
                          <a:ea typeface="方正兰亭黑简体" panose="02000000000000000000" pitchFamily="2" charset="-122"/>
                        </a:rPr>
                        <a:t>8GB/s</a:t>
                      </a:r>
                      <a:r>
                        <a:rPr lang="zh-CN" altLang="en-US" sz="1400" baseline="0" dirty="0" smtClean="0">
                          <a:latin typeface="Huawei Sans" panose="020C0503030203020204" pitchFamily="34" charset="0"/>
                          <a:ea typeface="方正兰亭黑简体" panose="02000000000000000000" pitchFamily="2" charset="-122"/>
                        </a:rPr>
                        <a:t>。压缩率</a:t>
                      </a:r>
                      <a:r>
                        <a:rPr lang="en-US" altLang="zh-CN" sz="1400" baseline="0" dirty="0" smtClean="0">
                          <a:latin typeface="Huawei Sans" panose="020C0503030203020204" pitchFamily="34" charset="0"/>
                          <a:ea typeface="方正兰亭黑简体" panose="02000000000000000000" pitchFamily="2" charset="-122"/>
                        </a:rPr>
                        <a:t>50%</a:t>
                      </a:r>
                      <a:r>
                        <a:rPr lang="zh-CN" altLang="en-US" sz="1400" baseline="0" dirty="0" smtClean="0">
                          <a:latin typeface="Huawei Sans" panose="020C0503030203020204" pitchFamily="34" charset="0"/>
                          <a:ea typeface="方正兰亭黑简体" panose="02000000000000000000" pitchFamily="2" charset="-122"/>
                        </a:rPr>
                        <a:t>。支持同步模式。</a:t>
                      </a:r>
                    </a:p>
                  </a:txBody>
                  <a:tcPr/>
                </a:tc>
              </a:tr>
              <a:tr h="898238">
                <a:tc vMerge="1">
                  <a:txBody>
                    <a:bodyPr/>
                    <a:lstStyle/>
                    <a:p>
                      <a:endParaRPr lang="zh-CN" altLang="en-US" sz="120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400" baseline="0" dirty="0" smtClean="0">
                          <a:latin typeface="Huawei Sans" panose="020C0503030203020204" pitchFamily="34" charset="0"/>
                          <a:ea typeface="方正兰亭黑简体" panose="02000000000000000000" pitchFamily="2" charset="-122"/>
                        </a:rPr>
                        <a:t>GZIP</a:t>
                      </a:r>
                      <a:endParaRPr lang="zh-CN" altLang="en-US" sz="140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400" u="none" strike="noStrike" kern="1200" baseline="0" dirty="0" smtClean="0">
                          <a:latin typeface="Huawei Sans" panose="020C0503030203020204" pitchFamily="34" charset="0"/>
                          <a:ea typeface="方正兰亭黑简体" panose="02000000000000000000" pitchFamily="2" charset="-122"/>
                        </a:rPr>
                        <a:t>支持</a:t>
                      </a:r>
                      <a:r>
                        <a:rPr lang="en-US" altLang="zh-CN" sz="1400" u="none" strike="noStrike" kern="1200" baseline="0" dirty="0" smtClean="0">
                          <a:latin typeface="Huawei Sans" panose="020C0503030203020204" pitchFamily="34" charset="0"/>
                          <a:ea typeface="方正兰亭黑简体" panose="02000000000000000000" pitchFamily="2" charset="-122"/>
                        </a:rPr>
                        <a:t>GZIP</a:t>
                      </a:r>
                      <a:r>
                        <a:rPr lang="zh-CN" altLang="en-US" sz="1400" u="none" strike="noStrike" kern="1200" baseline="0" dirty="0" smtClean="0">
                          <a:latin typeface="Huawei Sans" panose="020C0503030203020204" pitchFamily="34" charset="0"/>
                          <a:ea typeface="方正兰亭黑简体" panose="02000000000000000000" pitchFamily="2" charset="-122"/>
                        </a:rPr>
                        <a:t>数据格式，符合</a:t>
                      </a:r>
                      <a:r>
                        <a:rPr lang="en-US" altLang="zh-CN" sz="1400" u="none" strike="noStrike" kern="1200" baseline="0" dirty="0" smtClean="0">
                          <a:latin typeface="Huawei Sans" panose="020C0503030203020204" pitchFamily="34" charset="0"/>
                          <a:ea typeface="方正兰亭黑简体" panose="02000000000000000000" pitchFamily="2" charset="-122"/>
                        </a:rPr>
                        <a:t>RFC1952</a:t>
                      </a:r>
                      <a:r>
                        <a:rPr lang="zh-CN" altLang="en-US" sz="1400" u="none" strike="noStrike" kern="1200" baseline="0" dirty="0" smtClean="0">
                          <a:latin typeface="Huawei Sans" panose="020C0503030203020204" pitchFamily="34" charset="0"/>
                          <a:ea typeface="方正兰亭黑简体" panose="02000000000000000000" pitchFamily="2" charset="-122"/>
                        </a:rPr>
                        <a:t>标准规范。</a:t>
                      </a:r>
                      <a:endParaRPr lang="en-US" altLang="zh-CN" sz="1400" u="none" strike="noStrike" kern="1200" baseline="0" dirty="0" smtClean="0">
                        <a:latin typeface="Huawei Sans" panose="020C0503030203020204" pitchFamily="34" charset="0"/>
                        <a:ea typeface="方正兰亭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u="none" strike="noStrike" kern="1200" baseline="0" dirty="0" smtClean="0">
                          <a:latin typeface="Huawei Sans" panose="020C0503030203020204" pitchFamily="34" charset="0"/>
                          <a:ea typeface="方正兰亭黑简体" panose="02000000000000000000" pitchFamily="2" charset="-122"/>
                        </a:rPr>
                        <a:t>单处理器</a:t>
                      </a:r>
                      <a:r>
                        <a:rPr lang="en-US" altLang="zh-CN" sz="1400" u="none" strike="noStrike" kern="1200" baseline="0" dirty="0" smtClean="0">
                          <a:latin typeface="Huawei Sans" panose="020C0503030203020204" pitchFamily="34" charset="0"/>
                          <a:ea typeface="方正兰亭黑简体" panose="02000000000000000000" pitchFamily="2" charset="-122"/>
                        </a:rPr>
                        <a:t>(Kunpeng 920)</a:t>
                      </a:r>
                      <a:r>
                        <a:rPr lang="zh-CN" altLang="en-US" sz="1400" u="none" strike="noStrike" kern="1200" baseline="0" dirty="0" smtClean="0">
                          <a:latin typeface="Huawei Sans" panose="020C0503030203020204" pitchFamily="34" charset="0"/>
                          <a:ea typeface="方正兰亭黑简体" panose="02000000000000000000" pitchFamily="2" charset="-122"/>
                        </a:rPr>
                        <a:t>最大压缩带宽</a:t>
                      </a:r>
                      <a:r>
                        <a:rPr lang="en-US" altLang="zh-CN" sz="1400" u="none" strike="noStrike" kern="1200" baseline="0" dirty="0" smtClean="0">
                          <a:latin typeface="Huawei Sans" panose="020C0503030203020204" pitchFamily="34" charset="0"/>
                          <a:ea typeface="方正兰亭黑简体" panose="02000000000000000000" pitchFamily="2" charset="-122"/>
                        </a:rPr>
                        <a:t>7GB/s</a:t>
                      </a:r>
                      <a:r>
                        <a:rPr lang="zh-CN" altLang="en-US" sz="1400" u="none" strike="noStrike" kern="1200" baseline="0" dirty="0" smtClean="0">
                          <a:latin typeface="Huawei Sans" panose="020C0503030203020204" pitchFamily="34" charset="0"/>
                          <a:ea typeface="方正兰亭黑简体" panose="02000000000000000000" pitchFamily="2" charset="-122"/>
                        </a:rPr>
                        <a:t>，静态</a:t>
                      </a:r>
                      <a:r>
                        <a:rPr lang="en-US" altLang="zh-CN" sz="1400" u="none" strike="noStrike" kern="1200" baseline="0" dirty="0" smtClean="0">
                          <a:latin typeface="Huawei Sans" panose="020C0503030203020204" pitchFamily="34" charset="0"/>
                          <a:ea typeface="方正兰亭黑简体" panose="02000000000000000000" pitchFamily="2" charset="-122"/>
                        </a:rPr>
                        <a:t>Huffman</a:t>
                      </a:r>
                      <a:r>
                        <a:rPr lang="zh-CN" altLang="en-US" sz="1400" u="none" strike="noStrike" kern="1200" baseline="0" dirty="0" smtClean="0">
                          <a:latin typeface="Huawei Sans" panose="020C0503030203020204" pitchFamily="34" charset="0"/>
                          <a:ea typeface="方正兰亭黑简体" panose="02000000000000000000" pitchFamily="2" charset="-122"/>
                        </a:rPr>
                        <a:t>解压最大带宽</a:t>
                      </a:r>
                      <a:r>
                        <a:rPr lang="en-US" altLang="zh-CN" sz="1400" u="none" strike="noStrike" kern="1200" baseline="0" dirty="0" smtClean="0">
                          <a:latin typeface="Huawei Sans" panose="020C0503030203020204" pitchFamily="34" charset="0"/>
                          <a:ea typeface="方正兰亭黑简体" panose="02000000000000000000" pitchFamily="2" charset="-122"/>
                        </a:rPr>
                        <a:t>8GB/s</a:t>
                      </a:r>
                      <a:r>
                        <a:rPr lang="zh-CN" altLang="en-US" sz="1400" u="none" strike="noStrike" kern="1200" baseline="0" dirty="0" smtClean="0">
                          <a:latin typeface="Huawei Sans" panose="020C0503030203020204" pitchFamily="34" charset="0"/>
                          <a:ea typeface="方正兰亭黑简体" panose="02000000000000000000" pitchFamily="2" charset="-122"/>
                        </a:rPr>
                        <a:t>。压缩率</a:t>
                      </a:r>
                      <a:r>
                        <a:rPr lang="en-US" altLang="zh-CN" sz="1400" u="none" strike="noStrike" kern="1200" baseline="0" dirty="0" smtClean="0">
                          <a:latin typeface="Huawei Sans" panose="020C0503030203020204" pitchFamily="34" charset="0"/>
                          <a:ea typeface="方正兰亭黑简体" panose="02000000000000000000" pitchFamily="2" charset="-122"/>
                        </a:rPr>
                        <a:t>50%</a:t>
                      </a:r>
                      <a:r>
                        <a:rPr lang="zh-CN" altLang="en-US" sz="1400" u="none" strike="noStrike" kern="1200" baseline="0" dirty="0" smtClean="0">
                          <a:latin typeface="Huawei Sans" panose="020C0503030203020204" pitchFamily="34" charset="0"/>
                          <a:ea typeface="方正兰亭黑简体" panose="02000000000000000000" pitchFamily="2" charset="-122"/>
                        </a:rPr>
                        <a:t>。支持同步模式。</a:t>
                      </a:r>
                    </a:p>
                  </a:txBody>
                  <a:tcPr/>
                </a:tc>
              </a:tr>
              <a:tr h="841067">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zh-CN" altLang="en-US" sz="1400" baseline="0" dirty="0" smtClean="0">
                          <a:latin typeface="Huawei Sans" panose="020C0503030203020204" pitchFamily="34" charset="0"/>
                          <a:ea typeface="方正兰亭黑简体" panose="02000000000000000000" pitchFamily="2" charset="-122"/>
                        </a:rPr>
                        <a:t>内核</a:t>
                      </a:r>
                      <a:r>
                        <a:rPr lang="en-US" altLang="zh-CN" sz="1400" baseline="0" dirty="0" smtClean="0">
                          <a:latin typeface="Huawei Sans" panose="020C0503030203020204" pitchFamily="34" charset="0"/>
                          <a:ea typeface="方正兰亭黑简体" panose="02000000000000000000" pitchFamily="2" charset="-122"/>
                        </a:rPr>
                        <a:t>Crypto</a:t>
                      </a:r>
                      <a:endParaRPr lang="zh-CN" altLang="en-US" sz="140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400" baseline="0" dirty="0" smtClean="0">
                          <a:latin typeface="Huawei Sans" panose="020C0503030203020204" pitchFamily="34" charset="0"/>
                          <a:ea typeface="方正兰亭黑简体" panose="02000000000000000000" pitchFamily="2" charset="-122"/>
                        </a:rPr>
                        <a:t>SM4</a:t>
                      </a:r>
                      <a:endParaRPr lang="zh-CN" altLang="en-US" sz="140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400" u="none" strike="noStrike" kern="1200" baseline="0" dirty="0" smtClean="0">
                          <a:latin typeface="Huawei Sans" panose="020C0503030203020204" pitchFamily="34" charset="0"/>
                          <a:ea typeface="方正兰亭黑简体" panose="02000000000000000000" pitchFamily="2" charset="-122"/>
                        </a:rPr>
                        <a:t>支持</a:t>
                      </a:r>
                      <a:r>
                        <a:rPr lang="en-US" altLang="zh-CN" sz="1400" u="none" strike="noStrike" kern="1200" baseline="0" dirty="0" smtClean="0">
                          <a:latin typeface="Huawei Sans" panose="020C0503030203020204" pitchFamily="34" charset="0"/>
                          <a:ea typeface="方正兰亭黑简体" panose="02000000000000000000" pitchFamily="2" charset="-122"/>
                        </a:rPr>
                        <a:t>SM4-XTS</a:t>
                      </a:r>
                      <a:r>
                        <a:rPr lang="zh-CN" altLang="en-US" sz="1400" u="none" strike="noStrike" kern="1200" baseline="0" dirty="0" smtClean="0">
                          <a:latin typeface="Huawei Sans" panose="020C0503030203020204" pitchFamily="34" charset="0"/>
                          <a:ea typeface="方正兰亭黑简体" panose="02000000000000000000" pitchFamily="2" charset="-122"/>
                        </a:rPr>
                        <a:t>，符合</a:t>
                      </a:r>
                      <a:r>
                        <a:rPr lang="en-US" altLang="zh-CN" sz="1400" u="none" strike="noStrike" kern="1200" baseline="0" dirty="0" smtClean="0">
                          <a:latin typeface="Huawei Sans" panose="020C0503030203020204" pitchFamily="34" charset="0"/>
                          <a:ea typeface="方正兰亭黑简体" panose="02000000000000000000" pitchFamily="2" charset="-122"/>
                        </a:rPr>
                        <a:t>GM/T 0002-2012</a:t>
                      </a:r>
                      <a:r>
                        <a:rPr lang="zh-CN" altLang="en-US" sz="1400" u="none" strike="noStrike" kern="1200" baseline="0" dirty="0" smtClean="0">
                          <a:latin typeface="Huawei Sans" panose="020C0503030203020204" pitchFamily="34" charset="0"/>
                          <a:ea typeface="方正兰亭黑简体" panose="02000000000000000000" pitchFamily="2" charset="-122"/>
                        </a:rPr>
                        <a:t>规范。</a:t>
                      </a:r>
                    </a:p>
                    <a:p>
                      <a:r>
                        <a:rPr lang="zh-CN" altLang="en-US" sz="1400" u="none" strike="noStrike" kern="1200" baseline="0" dirty="0" smtClean="0">
                          <a:latin typeface="Huawei Sans" panose="020C0503030203020204" pitchFamily="34" charset="0"/>
                          <a:ea typeface="方正兰亭黑简体" panose="02000000000000000000" pitchFamily="2" charset="-122"/>
                        </a:rPr>
                        <a:t>单处理器</a:t>
                      </a:r>
                      <a:r>
                        <a:rPr lang="en-US" altLang="zh-CN" sz="1400" u="none" strike="noStrike" kern="1200" baseline="0" dirty="0" smtClean="0">
                          <a:latin typeface="Huawei Sans" panose="020C0503030203020204" pitchFamily="34" charset="0"/>
                          <a:ea typeface="方正兰亭黑简体" panose="02000000000000000000" pitchFamily="2" charset="-122"/>
                        </a:rPr>
                        <a:t>(Kunpeng 920)</a:t>
                      </a:r>
                      <a:r>
                        <a:rPr lang="zh-CN" altLang="en-US" sz="1400" u="none" strike="noStrike" kern="1200" baseline="0" dirty="0" smtClean="0">
                          <a:latin typeface="Huawei Sans" panose="020C0503030203020204" pitchFamily="34" charset="0"/>
                          <a:ea typeface="方正兰亭黑简体" panose="02000000000000000000" pitchFamily="2" charset="-122"/>
                        </a:rPr>
                        <a:t>最大带宽</a:t>
                      </a:r>
                      <a:r>
                        <a:rPr lang="en-US" altLang="zh-CN" sz="1400" u="none" strike="noStrike" kern="1200" baseline="0" dirty="0" smtClean="0">
                          <a:latin typeface="Huawei Sans" panose="020C0503030203020204" pitchFamily="34" charset="0"/>
                          <a:ea typeface="方正兰亭黑简体" panose="02000000000000000000" pitchFamily="2" charset="-122"/>
                        </a:rPr>
                        <a:t>30Gbps</a:t>
                      </a:r>
                      <a:r>
                        <a:rPr lang="zh-CN" altLang="en-US" sz="1400" u="none" strike="noStrike" kern="1200" baseline="0" dirty="0" smtClean="0">
                          <a:latin typeface="Huawei Sans" panose="020C0503030203020204" pitchFamily="34" charset="0"/>
                          <a:ea typeface="方正兰亭黑简体" panose="02000000000000000000" pitchFamily="2" charset="-122"/>
                        </a:rPr>
                        <a:t>。支持异步模式。</a:t>
                      </a:r>
                      <a:endParaRPr lang="zh-CN" altLang="en-US" sz="1400" b="1" baseline="0" dirty="0">
                        <a:solidFill>
                          <a:srgbClr val="FF0000"/>
                        </a:solidFill>
                        <a:latin typeface="Huawei Sans" panose="020C0503030203020204" pitchFamily="34" charset="0"/>
                        <a:ea typeface="方正兰亭黑简体" panose="02000000000000000000" pitchFamily="2" charset="-122"/>
                      </a:endParaRPr>
                    </a:p>
                  </a:txBody>
                  <a:tcPr/>
                </a:tc>
              </a:tr>
            </a:tbl>
          </a:graphicData>
        </a:graphic>
      </p:graphicFrame>
    </p:spTree>
    <p:extLst>
      <p:ext uri="{BB962C8B-B14F-4D97-AF65-F5344CB8AC3E}">
        <p14:creationId xmlns:p14="http://schemas.microsoft.com/office/powerpoint/2010/main" val="38080312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968470" y="1753940"/>
            <a:ext cx="10440524" cy="3490636"/>
            <a:chOff x="-875535" y="1314873"/>
            <a:chExt cx="12363597" cy="4133589"/>
          </a:xfrm>
        </p:grpSpPr>
        <p:sp>
          <p:nvSpPr>
            <p:cNvPr id="5" name="矩形 4"/>
            <p:cNvSpPr/>
            <p:nvPr/>
          </p:nvSpPr>
          <p:spPr>
            <a:xfrm>
              <a:off x="2280262" y="1314873"/>
              <a:ext cx="2961674" cy="628706"/>
            </a:xfrm>
            <a:prstGeom prst="rect">
              <a:avLst/>
            </a:prstGeom>
          </p:spPr>
          <p:txBody>
            <a:bodyPr wrap="none">
              <a:spAutoFit/>
            </a:bodyPr>
            <a:lstStyle/>
            <a:p>
              <a:pPr defTabSz="914113"/>
              <a:r>
                <a:rPr lang="en-US" altLang="zh-CN" sz="1200" dirty="0">
                  <a:solidFill>
                    <a:srgbClr val="1D1D1A"/>
                  </a:solidFill>
                  <a:latin typeface="Huawei Sans" panose="020C0503030203020204" pitchFamily="34" charset="0"/>
                  <a:ea typeface="方正兰亭黑简体" panose="02000000000000000000" pitchFamily="2" charset="-122"/>
                </a:rPr>
                <a:t>SPECint®_rate_base2006</a:t>
              </a:r>
              <a:r>
                <a:rPr lang="zh-CN" altLang="en-US" sz="1200" dirty="0">
                  <a:solidFill>
                    <a:srgbClr val="1D1D1A"/>
                  </a:solidFill>
                  <a:latin typeface="Huawei Sans" panose="020C0503030203020204" pitchFamily="34" charset="0"/>
                  <a:ea typeface="方正兰亭黑简体" panose="02000000000000000000" pitchFamily="2" charset="-122"/>
                </a:rPr>
                <a:t>评测跑分</a:t>
              </a:r>
              <a:endParaRPr lang="en-US" altLang="zh-CN" sz="1200" dirty="0">
                <a:solidFill>
                  <a:srgbClr val="1D1D1A"/>
                </a:solidFill>
                <a:latin typeface="Huawei Sans" panose="020C0503030203020204" pitchFamily="34" charset="0"/>
                <a:ea typeface="方正兰亭黑简体" panose="02000000000000000000" pitchFamily="2" charset="-122"/>
              </a:endParaRPr>
            </a:p>
            <a:p>
              <a:pPr algn="ctr" defTabSz="914113">
                <a:lnSpc>
                  <a:spcPct val="150000"/>
                </a:lnSpc>
              </a:pPr>
              <a:r>
                <a:rPr lang="zh-CN" altLang="en-US" sz="1200" dirty="0">
                  <a:solidFill>
                    <a:srgbClr val="1D1D1A"/>
                  </a:solidFill>
                  <a:latin typeface="Huawei Sans" panose="020C0503030203020204" pitchFamily="34" charset="0"/>
                  <a:ea typeface="方正兰亭黑简体" panose="02000000000000000000" pitchFamily="2" charset="-122"/>
                </a:rPr>
                <a:t>越高越好</a:t>
              </a:r>
            </a:p>
          </p:txBody>
        </p:sp>
        <p:graphicFrame>
          <p:nvGraphicFramePr>
            <p:cNvPr id="6" name="图表 5"/>
            <p:cNvGraphicFramePr>
              <a:graphicFrameLocks/>
            </p:cNvGraphicFramePr>
            <p:nvPr>
              <p:extLst/>
            </p:nvPr>
          </p:nvGraphicFramePr>
          <p:xfrm>
            <a:off x="5906972" y="1764201"/>
            <a:ext cx="3016214" cy="3434441"/>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直线连接符 36">
              <a:extLst>
                <a:ext uri="{FF2B5EF4-FFF2-40B4-BE49-F238E27FC236}">
                  <a16:creationId xmlns="" xmlns:a16="http://schemas.microsoft.com/office/drawing/2014/main" id="{17786092-CE0A-C34F-929E-7B373DCA57A3}"/>
                </a:ext>
              </a:extLst>
            </p:cNvPr>
            <p:cNvCxnSpPr>
              <a:cxnSpLocks/>
            </p:cNvCxnSpPr>
            <p:nvPr/>
          </p:nvCxnSpPr>
          <p:spPr>
            <a:xfrm>
              <a:off x="1623699" y="2904904"/>
              <a:ext cx="9686947" cy="0"/>
            </a:xfrm>
            <a:prstGeom prst="line">
              <a:avLst/>
            </a:prstGeom>
            <a:noFill/>
            <a:ln w="25400" cap="flat">
              <a:solidFill>
                <a:schemeClr val="accent6">
                  <a:lumMod val="20000"/>
                  <a:lumOff val="8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 name="直线连接符 36">
              <a:extLst>
                <a:ext uri="{FF2B5EF4-FFF2-40B4-BE49-F238E27FC236}">
                  <a16:creationId xmlns="" xmlns:a16="http://schemas.microsoft.com/office/drawing/2014/main" id="{17786092-CE0A-C34F-929E-7B373DCA57A3}"/>
                </a:ext>
              </a:extLst>
            </p:cNvPr>
            <p:cNvCxnSpPr>
              <a:cxnSpLocks/>
            </p:cNvCxnSpPr>
            <p:nvPr/>
          </p:nvCxnSpPr>
          <p:spPr>
            <a:xfrm>
              <a:off x="1623699" y="4335227"/>
              <a:ext cx="9686947" cy="0"/>
            </a:xfrm>
            <a:prstGeom prst="line">
              <a:avLst/>
            </a:prstGeom>
            <a:noFill/>
            <a:ln w="25400" cap="flat">
              <a:solidFill>
                <a:schemeClr val="accent6">
                  <a:lumMod val="20000"/>
                  <a:lumOff val="80000"/>
                </a:schemeClr>
              </a:solidFill>
              <a:prstDash val="solid"/>
              <a:miter lim="800000"/>
            </a:ln>
            <a:effectLst/>
            <a:sp3d/>
          </p:spPr>
          <p:style>
            <a:lnRef idx="0">
              <a:scrgbClr r="0" g="0" b="0"/>
            </a:lnRef>
            <a:fillRef idx="0">
              <a:scrgbClr r="0" g="0" b="0"/>
            </a:fillRef>
            <a:effectRef idx="0">
              <a:scrgbClr r="0" g="0" b="0"/>
            </a:effectRef>
            <a:fontRef idx="none"/>
          </p:style>
        </p:cxnSp>
        <p:sp>
          <p:nvSpPr>
            <p:cNvPr id="10" name="矩形 9"/>
            <p:cNvSpPr/>
            <p:nvPr/>
          </p:nvSpPr>
          <p:spPr>
            <a:xfrm>
              <a:off x="6323875" y="1325395"/>
              <a:ext cx="1848569" cy="628461"/>
            </a:xfrm>
            <a:prstGeom prst="rect">
              <a:avLst/>
            </a:prstGeom>
          </p:spPr>
          <p:txBody>
            <a:bodyPr wrap="none">
              <a:spAutoFit/>
            </a:bodyPr>
            <a:lstStyle/>
            <a:p>
              <a:pPr defTabSz="914113"/>
              <a:r>
                <a:rPr lang="en-US" altLang="zh-CN" sz="1200" dirty="0">
                  <a:solidFill>
                    <a:srgbClr val="1D1D1A"/>
                  </a:solidFill>
                  <a:latin typeface="Huawei Sans" panose="020C0503030203020204" pitchFamily="34" charset="0"/>
                  <a:ea typeface="方正兰亭黑简体" panose="02000000000000000000" pitchFamily="2" charset="-122"/>
                </a:rPr>
                <a:t>TDP</a:t>
              </a:r>
              <a:r>
                <a:rPr lang="zh-CN" altLang="en-US" sz="1200" dirty="0">
                  <a:solidFill>
                    <a:srgbClr val="1D1D1A"/>
                  </a:solidFill>
                  <a:latin typeface="Huawei Sans" panose="020C0503030203020204" pitchFamily="34" charset="0"/>
                  <a:ea typeface="方正兰亭黑简体" panose="02000000000000000000" pitchFamily="2" charset="-122"/>
                </a:rPr>
                <a:t>功耗对比（</a:t>
              </a:r>
              <a:r>
                <a:rPr lang="en-US" altLang="zh-CN" sz="1200" dirty="0">
                  <a:solidFill>
                    <a:srgbClr val="1D1D1A"/>
                  </a:solidFill>
                  <a:latin typeface="Huawei Sans" panose="020C0503030203020204" pitchFamily="34" charset="0"/>
                  <a:ea typeface="方正兰亭黑简体" panose="02000000000000000000" pitchFamily="2" charset="-122"/>
                </a:rPr>
                <a:t>W</a:t>
              </a:r>
              <a:r>
                <a:rPr lang="zh-CN" altLang="en-US" sz="1200" dirty="0">
                  <a:solidFill>
                    <a:srgbClr val="1D1D1A"/>
                  </a:solidFill>
                  <a:latin typeface="Huawei Sans" panose="020C0503030203020204" pitchFamily="34" charset="0"/>
                  <a:ea typeface="方正兰亭黑简体" panose="02000000000000000000" pitchFamily="2" charset="-122"/>
                </a:rPr>
                <a:t>）</a:t>
              </a:r>
              <a:endParaRPr lang="en-US" altLang="zh-CN" sz="1200" dirty="0">
                <a:solidFill>
                  <a:srgbClr val="1D1D1A"/>
                </a:solidFill>
                <a:latin typeface="Huawei Sans" panose="020C0503030203020204" pitchFamily="34" charset="0"/>
                <a:ea typeface="方正兰亭黑简体" panose="02000000000000000000" pitchFamily="2" charset="-122"/>
              </a:endParaRPr>
            </a:p>
            <a:p>
              <a:pPr algn="ctr" defTabSz="914113">
                <a:lnSpc>
                  <a:spcPct val="150000"/>
                </a:lnSpc>
              </a:pPr>
              <a:r>
                <a:rPr lang="zh-CN" altLang="en-US" sz="1200" dirty="0">
                  <a:solidFill>
                    <a:srgbClr val="1D1D1A"/>
                  </a:solidFill>
                  <a:latin typeface="Huawei Sans" panose="020C0503030203020204" pitchFamily="34" charset="0"/>
                  <a:ea typeface="方正兰亭黑简体" panose="02000000000000000000" pitchFamily="2" charset="-122"/>
                </a:rPr>
                <a:t>越低越好</a:t>
              </a:r>
            </a:p>
          </p:txBody>
        </p:sp>
        <p:sp>
          <p:nvSpPr>
            <p:cNvPr id="12" name="矩形 11"/>
            <p:cNvSpPr/>
            <p:nvPr/>
          </p:nvSpPr>
          <p:spPr>
            <a:xfrm>
              <a:off x="9450243" y="1325395"/>
              <a:ext cx="1129406" cy="628461"/>
            </a:xfrm>
            <a:prstGeom prst="rect">
              <a:avLst/>
            </a:prstGeom>
          </p:spPr>
          <p:txBody>
            <a:bodyPr wrap="none">
              <a:spAutoFit/>
            </a:bodyPr>
            <a:lstStyle/>
            <a:p>
              <a:pPr algn="ctr" defTabSz="914113"/>
              <a:r>
                <a:rPr lang="zh-CN" altLang="en-US" sz="1200" dirty="0">
                  <a:solidFill>
                    <a:srgbClr val="1D1D1A"/>
                  </a:solidFill>
                  <a:latin typeface="Huawei Sans" panose="020C0503030203020204" pitchFamily="34" charset="0"/>
                  <a:ea typeface="方正兰亭黑简体" panose="02000000000000000000" pitchFamily="2" charset="-122"/>
                </a:rPr>
                <a:t>性能功耗比</a:t>
              </a:r>
              <a:endParaRPr lang="en-US" altLang="zh-CN" sz="1200" dirty="0">
                <a:solidFill>
                  <a:srgbClr val="1D1D1A"/>
                </a:solidFill>
                <a:latin typeface="Huawei Sans" panose="020C0503030203020204" pitchFamily="34" charset="0"/>
                <a:ea typeface="方正兰亭黑简体" panose="02000000000000000000" pitchFamily="2" charset="-122"/>
              </a:endParaRPr>
            </a:p>
            <a:p>
              <a:pPr algn="ctr" defTabSz="914113">
                <a:lnSpc>
                  <a:spcPct val="150000"/>
                </a:lnSpc>
              </a:pPr>
              <a:r>
                <a:rPr lang="zh-CN" altLang="en-US" sz="1200" dirty="0">
                  <a:solidFill>
                    <a:srgbClr val="1D1D1A"/>
                  </a:solidFill>
                  <a:latin typeface="Huawei Sans" panose="020C0503030203020204" pitchFamily="34" charset="0"/>
                  <a:ea typeface="方正兰亭黑简体" panose="02000000000000000000" pitchFamily="2" charset="-122"/>
                </a:rPr>
                <a:t>越高越好</a:t>
              </a:r>
            </a:p>
          </p:txBody>
        </p:sp>
        <p:sp>
          <p:nvSpPr>
            <p:cNvPr id="14" name="文本框 52">
              <a:extLst>
                <a:ext uri="{FF2B5EF4-FFF2-40B4-BE49-F238E27FC236}">
                  <a16:creationId xmlns="" xmlns:a16="http://schemas.microsoft.com/office/drawing/2014/main" xmlns:lc="http://schemas.openxmlformats.org/drawingml/2006/lockedCanvas" id="{CCB7BB0C-F213-4A71-9444-9E497FE53D16}"/>
                </a:ext>
              </a:extLst>
            </p:cNvPr>
            <p:cNvSpPr txBox="1"/>
            <p:nvPr/>
          </p:nvSpPr>
          <p:spPr>
            <a:xfrm>
              <a:off x="-875535" y="3411909"/>
              <a:ext cx="1175844" cy="384323"/>
            </a:xfrm>
            <a:prstGeom prst="homePlate">
              <a:avLst/>
            </a:prstGeom>
            <a:solidFill>
              <a:srgbClr val="00B0F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56">
                <a:defRPr/>
              </a:pPr>
              <a:r>
                <a:rPr lang="zh-CN" altLang="en-US" sz="120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极致效能</a:t>
              </a:r>
            </a:p>
          </p:txBody>
        </p:sp>
        <p:sp>
          <p:nvSpPr>
            <p:cNvPr id="15" name="文本框 55">
              <a:extLst>
                <a:ext uri="{FF2B5EF4-FFF2-40B4-BE49-F238E27FC236}">
                  <a16:creationId xmlns="" xmlns:a16="http://schemas.microsoft.com/office/drawing/2014/main" xmlns:lc="http://schemas.openxmlformats.org/drawingml/2006/lockedCanvas" id="{CCB7BB0C-F213-4A71-9444-9E497FE53D16}"/>
                </a:ext>
              </a:extLst>
            </p:cNvPr>
            <p:cNvSpPr txBox="1"/>
            <p:nvPr/>
          </p:nvSpPr>
          <p:spPr>
            <a:xfrm>
              <a:off x="-875535" y="2282761"/>
              <a:ext cx="1175844" cy="413334"/>
            </a:xfrm>
            <a:prstGeom prst="homePlate">
              <a:avLst/>
            </a:prstGeom>
            <a:solidFill>
              <a:srgbClr val="FF000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56">
                <a:lnSpc>
                  <a:spcPct val="130000"/>
                </a:lnSpc>
              </a:pPr>
              <a:r>
                <a:rPr lang="zh-CN" altLang="en-US" sz="1200" kern="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极致性能</a:t>
              </a:r>
              <a:endParaRPr lang="en-US" altLang="zh-CN" sz="1200" kern="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endParaRPr>
            </a:p>
          </p:txBody>
        </p:sp>
        <p:sp>
          <p:nvSpPr>
            <p:cNvPr id="16" name="文本框 50">
              <a:extLst>
                <a:ext uri="{FF2B5EF4-FFF2-40B4-BE49-F238E27FC236}">
                  <a16:creationId xmlns="" xmlns:a16="http://schemas.microsoft.com/office/drawing/2014/main" xmlns:lc="http://schemas.openxmlformats.org/drawingml/2006/lockedCanvas" id="{CCB7BB0C-F213-4A71-9444-9E497FE53D16}"/>
                </a:ext>
              </a:extLst>
            </p:cNvPr>
            <p:cNvSpPr txBox="1"/>
            <p:nvPr/>
          </p:nvSpPr>
          <p:spPr>
            <a:xfrm>
              <a:off x="-875535" y="4512047"/>
              <a:ext cx="1175844" cy="384323"/>
            </a:xfrm>
            <a:prstGeom prst="homePlate">
              <a:avLst/>
            </a:prstGeom>
            <a:solidFill>
              <a:srgbClr val="00B05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20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低功耗</a:t>
              </a:r>
            </a:p>
          </p:txBody>
        </p:sp>
        <p:graphicFrame>
          <p:nvGraphicFramePr>
            <p:cNvPr id="26" name="图表 25"/>
            <p:cNvGraphicFramePr>
              <a:graphicFrameLocks/>
            </p:cNvGraphicFramePr>
            <p:nvPr>
              <p:extLst>
                <p:ext uri="{D42A27DB-BD31-4B8C-83A1-F6EECF244321}">
                  <p14:modId xmlns:p14="http://schemas.microsoft.com/office/powerpoint/2010/main" val="161256799"/>
                </p:ext>
              </p:extLst>
            </p:nvPr>
          </p:nvGraphicFramePr>
          <p:xfrm>
            <a:off x="1508960" y="1812408"/>
            <a:ext cx="4311698" cy="36360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图表 26"/>
            <p:cNvGraphicFramePr>
              <a:graphicFrameLocks/>
            </p:cNvGraphicFramePr>
            <p:nvPr>
              <p:extLst>
                <p:ext uri="{D42A27DB-BD31-4B8C-83A1-F6EECF244321}">
                  <p14:modId xmlns:p14="http://schemas.microsoft.com/office/powerpoint/2010/main" val="3977689812"/>
                </p:ext>
              </p:extLst>
            </p:nvPr>
          </p:nvGraphicFramePr>
          <p:xfrm>
            <a:off x="8675660" y="1812409"/>
            <a:ext cx="2812402" cy="3636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图表 27"/>
            <p:cNvGraphicFramePr>
              <a:graphicFrameLocks/>
            </p:cNvGraphicFramePr>
            <p:nvPr>
              <p:extLst>
                <p:ext uri="{D42A27DB-BD31-4B8C-83A1-F6EECF244321}">
                  <p14:modId xmlns:p14="http://schemas.microsoft.com/office/powerpoint/2010/main" val="4203250530"/>
                </p:ext>
              </p:extLst>
            </p:nvPr>
          </p:nvGraphicFramePr>
          <p:xfrm>
            <a:off x="5885115" y="1786043"/>
            <a:ext cx="2868098" cy="3636053"/>
          </p:xfrm>
          <a:graphic>
            <a:graphicData uri="http://schemas.openxmlformats.org/drawingml/2006/chart">
              <c:chart xmlns:c="http://schemas.openxmlformats.org/drawingml/2006/chart" xmlns:r="http://schemas.openxmlformats.org/officeDocument/2006/relationships" r:id="rId5"/>
            </a:graphicData>
          </a:graphic>
        </p:graphicFrame>
      </p:grpSp>
      <p:sp>
        <p:nvSpPr>
          <p:cNvPr id="3" name="矩形 2"/>
          <p:cNvSpPr/>
          <p:nvPr/>
        </p:nvSpPr>
        <p:spPr>
          <a:xfrm>
            <a:off x="1881634" y="2423067"/>
            <a:ext cx="851515" cy="501676"/>
          </a:xfrm>
          <a:prstGeom prst="rect">
            <a:avLst/>
          </a:prstGeom>
        </p:spPr>
        <p:txBody>
          <a:bodyPr wrap="none">
            <a:spAutoFit/>
          </a:bodyPr>
          <a:lstStyle/>
          <a:p>
            <a:pPr algn="ctr" defTabSz="914113">
              <a:lnSpc>
                <a:spcPct val="150000"/>
              </a:lnSpc>
            </a:pPr>
            <a:r>
              <a:rPr lang="en-US" altLang="zh-CN" sz="1999" dirty="0">
                <a:solidFill>
                  <a:srgbClr val="FF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25%+</a:t>
            </a:r>
          </a:p>
        </p:txBody>
      </p:sp>
      <p:sp>
        <p:nvSpPr>
          <p:cNvPr id="4" name="上箭头 3"/>
          <p:cNvSpPr/>
          <p:nvPr/>
        </p:nvSpPr>
        <p:spPr>
          <a:xfrm>
            <a:off x="2695393" y="2553241"/>
            <a:ext cx="247658" cy="330594"/>
          </a:xfrm>
          <a:prstGeom prst="up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3"/>
            <a:endParaRPr lang="zh-CN" altLang="en-US" sz="1799">
              <a:solidFill>
                <a:srgbClr val="666666"/>
              </a:solidFill>
              <a:latin typeface="Huawei Sans" panose="020C0503030203020204" pitchFamily="34" charset="0"/>
              <a:ea typeface="方正兰亭黑简体" panose="02000000000000000000" pitchFamily="2" charset="-122"/>
            </a:endParaRPr>
          </a:p>
        </p:txBody>
      </p:sp>
      <p:sp>
        <p:nvSpPr>
          <p:cNvPr id="24" name="矩形 23"/>
          <p:cNvSpPr/>
          <p:nvPr/>
        </p:nvSpPr>
        <p:spPr>
          <a:xfrm>
            <a:off x="1881634" y="3384301"/>
            <a:ext cx="851515" cy="553806"/>
          </a:xfrm>
          <a:prstGeom prst="rect">
            <a:avLst/>
          </a:prstGeom>
        </p:spPr>
        <p:txBody>
          <a:bodyPr wrap="none">
            <a:spAutoFit/>
          </a:bodyPr>
          <a:lstStyle/>
          <a:p>
            <a:pPr algn="ctr" defTabSz="914113">
              <a:lnSpc>
                <a:spcPct val="150000"/>
              </a:lnSpc>
            </a:pPr>
            <a:r>
              <a:rPr lang="en-US" altLang="zh-CN" sz="1999" dirty="0">
                <a:solidFill>
                  <a:srgbClr val="00B0F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30%+</a:t>
            </a:r>
          </a:p>
        </p:txBody>
      </p:sp>
      <p:sp>
        <p:nvSpPr>
          <p:cNvPr id="25" name="上箭头 24"/>
          <p:cNvSpPr/>
          <p:nvPr/>
        </p:nvSpPr>
        <p:spPr>
          <a:xfrm>
            <a:off x="2695393" y="3514474"/>
            <a:ext cx="247658" cy="330594"/>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3"/>
            <a:endParaRPr lang="zh-CN" altLang="en-US" sz="1799">
              <a:solidFill>
                <a:srgbClr val="666666"/>
              </a:solidFill>
              <a:latin typeface="Huawei Sans" panose="020C0503030203020204" pitchFamily="34" charset="0"/>
              <a:ea typeface="方正兰亭黑简体" panose="02000000000000000000" pitchFamily="2" charset="-122"/>
            </a:endParaRPr>
          </a:p>
        </p:txBody>
      </p:sp>
      <p:sp>
        <p:nvSpPr>
          <p:cNvPr id="29" name="矩形 28"/>
          <p:cNvSpPr/>
          <p:nvPr/>
        </p:nvSpPr>
        <p:spPr>
          <a:xfrm>
            <a:off x="1931614" y="4307865"/>
            <a:ext cx="713472" cy="553662"/>
          </a:xfrm>
          <a:prstGeom prst="rect">
            <a:avLst/>
          </a:prstGeom>
          <a:noFill/>
        </p:spPr>
        <p:txBody>
          <a:bodyPr wrap="none">
            <a:spAutoFit/>
          </a:bodyPr>
          <a:lstStyle/>
          <a:p>
            <a:pPr algn="ctr" defTabSz="914113">
              <a:lnSpc>
                <a:spcPct val="150000"/>
              </a:lnSpc>
            </a:pPr>
            <a:r>
              <a:rPr lang="en-US" altLang="zh-CN" sz="1999" dirty="0">
                <a:solidFill>
                  <a:srgbClr val="00B05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11%</a:t>
            </a:r>
          </a:p>
        </p:txBody>
      </p:sp>
      <p:sp>
        <p:nvSpPr>
          <p:cNvPr id="30" name="上箭头 29"/>
          <p:cNvSpPr/>
          <p:nvPr/>
        </p:nvSpPr>
        <p:spPr>
          <a:xfrm rot="10800000">
            <a:off x="2676350" y="4438038"/>
            <a:ext cx="247658" cy="33059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3"/>
            <a:endParaRPr lang="zh-CN" altLang="en-US" sz="1799">
              <a:solidFill>
                <a:srgbClr val="666666"/>
              </a:solidFill>
              <a:latin typeface="Huawei Sans" panose="020C0503030203020204" pitchFamily="34" charset="0"/>
              <a:ea typeface="方正兰亭黑简体" panose="02000000000000000000" pitchFamily="2" charset="-122"/>
            </a:endParaRPr>
          </a:p>
        </p:txBody>
      </p:sp>
      <p:sp>
        <p:nvSpPr>
          <p:cNvPr id="31" name="文本框 30"/>
          <p:cNvSpPr txBox="1"/>
          <p:nvPr/>
        </p:nvSpPr>
        <p:spPr>
          <a:xfrm>
            <a:off x="793406" y="2022565"/>
            <a:ext cx="2663970" cy="467116"/>
          </a:xfrm>
          <a:prstGeom prst="rect">
            <a:avLst/>
          </a:prstGeom>
          <a:noFill/>
        </p:spPr>
        <p:txBody>
          <a:bodyPr wrap="square" rtlCol="0">
            <a:spAutoFit/>
          </a:bodyPr>
          <a:lstStyle/>
          <a:p>
            <a:pPr defTabSz="914113">
              <a:lnSpc>
                <a:spcPts val="3439"/>
              </a:lnSpc>
            </a:pP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920 64</a:t>
            </a: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核型号</a:t>
            </a:r>
          </a:p>
        </p:txBody>
      </p:sp>
      <p:sp>
        <p:nvSpPr>
          <p:cNvPr id="32" name="文本框 31"/>
          <p:cNvSpPr txBox="1"/>
          <p:nvPr/>
        </p:nvSpPr>
        <p:spPr>
          <a:xfrm>
            <a:off x="793406" y="2943959"/>
            <a:ext cx="3039658" cy="528143"/>
          </a:xfrm>
          <a:prstGeom prst="rect">
            <a:avLst/>
          </a:prstGeom>
          <a:noFill/>
        </p:spPr>
        <p:txBody>
          <a:bodyPr wrap="square" rtlCol="0">
            <a:spAutoFit/>
          </a:bodyPr>
          <a:lstStyle/>
          <a:p>
            <a:pPr defTabSz="914113">
              <a:lnSpc>
                <a:spcPts val="3439"/>
              </a:lnSpc>
            </a:pP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920 32/48</a:t>
            </a: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核型号</a:t>
            </a:r>
          </a:p>
        </p:txBody>
      </p:sp>
      <p:sp>
        <p:nvSpPr>
          <p:cNvPr id="33" name="文本框 32"/>
          <p:cNvSpPr txBox="1"/>
          <p:nvPr/>
        </p:nvSpPr>
        <p:spPr>
          <a:xfrm>
            <a:off x="793406" y="3915578"/>
            <a:ext cx="3039658" cy="528143"/>
          </a:xfrm>
          <a:prstGeom prst="rect">
            <a:avLst/>
          </a:prstGeom>
          <a:noFill/>
        </p:spPr>
        <p:txBody>
          <a:bodyPr wrap="square" rtlCol="0">
            <a:spAutoFit/>
          </a:bodyPr>
          <a:lstStyle/>
          <a:p>
            <a:pPr defTabSz="914113">
              <a:lnSpc>
                <a:spcPts val="3439"/>
              </a:lnSpc>
            </a:pP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916 32</a:t>
            </a: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核型号</a:t>
            </a:r>
          </a:p>
        </p:txBody>
      </p:sp>
      <p:sp>
        <p:nvSpPr>
          <p:cNvPr id="11" name="标题 10"/>
          <p:cNvSpPr>
            <a:spLocks noGrp="1"/>
          </p:cNvSpPr>
          <p:nvPr>
            <p:ph type="title"/>
          </p:nvPr>
        </p:nvSpPr>
        <p:spPr/>
        <p:txBody>
          <a:bodyPr/>
          <a:lstStyle/>
          <a:p>
            <a:r>
              <a:rPr lang="zh-CN" altLang="en-US" sz="3500" dirty="0">
                <a:solidFill>
                  <a:srgbClr val="1D1D1A"/>
                </a:solidFill>
                <a:cs typeface="Arial" panose="020B0604020202020204" pitchFamily="34" charset="0"/>
              </a:rPr>
              <a:t>鲲鹏系列处理器 </a:t>
            </a:r>
            <a:r>
              <a:rPr lang="en-US" altLang="zh-CN" sz="3500" dirty="0">
                <a:solidFill>
                  <a:srgbClr val="1D1D1A"/>
                </a:solidFill>
                <a:cs typeface="Arial" panose="020B0604020202020204" pitchFamily="34" charset="0"/>
              </a:rPr>
              <a:t>vs </a:t>
            </a:r>
            <a:r>
              <a:rPr lang="zh-CN" altLang="en-US" sz="3500" dirty="0">
                <a:solidFill>
                  <a:srgbClr val="1D1D1A"/>
                </a:solidFill>
                <a:cs typeface="Arial" panose="020B0604020202020204" pitchFamily="34" charset="0"/>
              </a:rPr>
              <a:t>业界主流产品的性能和效能对比</a:t>
            </a:r>
            <a:endParaRPr lang="zh-CN" altLang="en-US" sz="3500" dirty="0"/>
          </a:p>
        </p:txBody>
      </p:sp>
    </p:spTree>
    <p:extLst>
      <p:ext uri="{BB962C8B-B14F-4D97-AF65-F5344CB8AC3E}">
        <p14:creationId xmlns:p14="http://schemas.microsoft.com/office/powerpoint/2010/main" val="28668362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p:cNvGraphicFramePr>
            <a:graphicFrameLocks noGrp="1"/>
          </p:cNvGraphicFramePr>
          <p:nvPr>
            <p:extLst>
              <p:ext uri="{D42A27DB-BD31-4B8C-83A1-F6EECF244321}">
                <p14:modId xmlns:p14="http://schemas.microsoft.com/office/powerpoint/2010/main" val="3008102092"/>
              </p:ext>
            </p:extLst>
          </p:nvPr>
        </p:nvGraphicFramePr>
        <p:xfrm>
          <a:off x="2165361" y="5203030"/>
          <a:ext cx="7861278" cy="994377"/>
        </p:xfrm>
        <a:graphic>
          <a:graphicData uri="http://schemas.openxmlformats.org/drawingml/2006/table">
            <a:tbl>
              <a:tblPr firstRow="1" bandRow="1">
                <a:tableStyleId>{5C22544A-7EE6-4342-B048-85BDC9FD1C3A}</a:tableStyleId>
              </a:tblPr>
              <a:tblGrid>
                <a:gridCol w="1204716"/>
                <a:gridCol w="3111405"/>
                <a:gridCol w="3545157"/>
              </a:tblGrid>
              <a:tr h="537213">
                <a:tc>
                  <a:txBody>
                    <a:bodyPr/>
                    <a:lstStyle/>
                    <a:p>
                      <a:pPr marL="0" algn="ctr" defTabSz="1187798" rtl="0" eaLnBrk="1" fontAlgn="b" latinLnBrk="0" hangingPunct="1"/>
                      <a:r>
                        <a:rPr lang="zh-CN" altLang="en-US"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平台</a:t>
                      </a:r>
                      <a:endPar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l" defTabSz="1187798" rtl="0" eaLnBrk="1" fontAlgn="b" latinLnBrk="0" hangingPunct="1"/>
                      <a:r>
                        <a:rPr lang="en-US" altLang="zh-CN"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TaiShan V2 with 2-socket</a:t>
                      </a:r>
                      <a:r>
                        <a:rPr lang="en-US"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 Kunpeng 920</a:t>
                      </a:r>
                      <a:r>
                        <a:rPr lang="en-US" altLang="zh-CN"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-4826/</a:t>
                      </a:r>
                      <a:r>
                        <a:rPr lang="en-US"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DDR4-2666)</a:t>
                      </a:r>
                      <a:endPar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l" defTabSz="1187798" rtl="0" eaLnBrk="1" fontAlgn="b" latinLnBrk="0" hangingPunct="1"/>
                      <a:r>
                        <a:rPr lang="en-US"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X86 server with 2-socket Skylake 6148 (20 cores, 2.0 GHz</a:t>
                      </a:r>
                      <a:r>
                        <a:rPr lang="en-US" altLang="zh-CN"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a:t>
                      </a:r>
                      <a:r>
                        <a:rPr lang="en-US"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DDR4-2666)</a:t>
                      </a:r>
                      <a:endPar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457069">
                <a:tc>
                  <a:txBody>
                    <a:bodyPr/>
                    <a:lstStyle/>
                    <a:p>
                      <a:pPr marL="0" algn="ctr" defTabSz="1187798" rtl="0" eaLnBrk="1" fontAlgn="b" latinLnBrk="0" hangingPunct="1"/>
                      <a:r>
                        <a:rPr lang="en-US"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STREAM</a:t>
                      </a:r>
                    </a:p>
                    <a:p>
                      <a:pPr marL="0" algn="ctr" defTabSz="1187798" rtl="0" eaLnBrk="1" fontAlgn="b" latinLnBrk="0" hangingPunct="1"/>
                      <a:r>
                        <a:rPr lang="zh-CN" altLang="en-US" sz="12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测试结果</a:t>
                      </a:r>
                      <a:endPar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187798" rtl="0" eaLnBrk="1" fontAlgn="b" latinLnBrk="0" hangingPunct="1"/>
                      <a:r>
                        <a:rPr lang="en-US" sz="1400" b="0" kern="1200" baseline="0" dirty="0" smtClean="0">
                          <a:solidFill>
                            <a:srgbClr val="FF0000"/>
                          </a:solidFill>
                          <a:latin typeface="Huawei Sans" panose="020C0503030203020204" pitchFamily="34" charset="0"/>
                          <a:ea typeface="方正兰亭黑简体" panose="02000000000000000000" pitchFamily="2" charset="-122"/>
                          <a:cs typeface="Arial" panose="020B0604020202020204" pitchFamily="34" charset="0"/>
                        </a:rPr>
                        <a:t>287 GB/S with 84.28% efficiency</a:t>
                      </a:r>
                      <a:endParaRPr lang="en-US" sz="1400" b="0" kern="1200" baseline="0" dirty="0">
                        <a:solidFill>
                          <a:srgbClr val="FF0000"/>
                        </a:solidFill>
                        <a:latin typeface="Huawei Sans" panose="020C0503030203020204" pitchFamily="34" charset="0"/>
                        <a:ea typeface="方正兰亭黑简体" panose="02000000000000000000" pitchFamily="2" charset="-122"/>
                        <a:cs typeface="Arial" panose="020B0604020202020204" pitchFamily="34" charset="0"/>
                      </a:endParaRPr>
                    </a:p>
                  </a:txBody>
                  <a:tcPr marL="9522" marR="9522" marT="95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187798" rtl="0" eaLnBrk="1" fontAlgn="b" latinLnBrk="0" hangingPunct="1"/>
                      <a:r>
                        <a:rPr lang="en-US" sz="1400" b="0" kern="1200" baseline="0" dirty="0" smtClean="0">
                          <a:solidFill>
                            <a:schemeClr val="tx1"/>
                          </a:solidFill>
                          <a:latin typeface="Huawei Sans" panose="020C0503030203020204" pitchFamily="34" charset="0"/>
                          <a:ea typeface="方正兰亭黑简体" panose="02000000000000000000" pitchFamily="2" charset="-122"/>
                          <a:cs typeface="Arial" panose="020B0604020202020204" pitchFamily="34" charset="0"/>
                        </a:rPr>
                        <a:t>192 GB/S with 75.08% efficiency</a:t>
                      </a:r>
                      <a:endParaRPr lang="en-US" sz="14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a:txBody>
                  <a:tcPr marL="9522" marR="9522" marT="95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6" name="组合 15"/>
          <p:cNvGrpSpPr/>
          <p:nvPr/>
        </p:nvGrpSpPr>
        <p:grpSpPr>
          <a:xfrm>
            <a:off x="773673" y="1138321"/>
            <a:ext cx="5322327" cy="4004052"/>
            <a:chOff x="488641" y="1336222"/>
            <a:chExt cx="5342992" cy="2554643"/>
          </a:xfrm>
        </p:grpSpPr>
        <p:graphicFrame>
          <p:nvGraphicFramePr>
            <p:cNvPr id="17" name="图表 16"/>
            <p:cNvGraphicFramePr>
              <a:graphicFrameLocks/>
            </p:cNvGraphicFramePr>
            <p:nvPr>
              <p:extLst>
                <p:ext uri="{D42A27DB-BD31-4B8C-83A1-F6EECF244321}">
                  <p14:modId xmlns:p14="http://schemas.microsoft.com/office/powerpoint/2010/main" val="3439408864"/>
                </p:ext>
              </p:extLst>
            </p:nvPr>
          </p:nvGraphicFramePr>
          <p:xfrm>
            <a:off x="488641" y="1336222"/>
            <a:ext cx="5342992" cy="2554643"/>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框 17"/>
            <p:cNvSpPr txBox="1"/>
            <p:nvPr/>
          </p:nvSpPr>
          <p:spPr>
            <a:xfrm>
              <a:off x="696650" y="1698082"/>
              <a:ext cx="1623527" cy="200699"/>
            </a:xfrm>
            <a:prstGeom prst="rect">
              <a:avLst/>
            </a:prstGeom>
            <a:noFill/>
          </p:spPr>
          <p:txBody>
            <a:bodyPr wrap="square" rtlCol="0">
              <a:spAutoFit/>
            </a:bodyPr>
            <a:lstStyle/>
            <a:p>
              <a:pPr defTabSz="914113"/>
              <a:r>
                <a:rPr lang="zh-CN" altLang="en-US" sz="1200" dirty="0">
                  <a:latin typeface="Huawei Sans" panose="020C0503030203020204" pitchFamily="34" charset="0"/>
                  <a:ea typeface="方正兰亭黑简体" panose="02000000000000000000" pitchFamily="2" charset="-122"/>
                  <a:cs typeface="Calibri" panose="020F0502020204030204" pitchFamily="34" charset="0"/>
                </a:rPr>
                <a:t>越低越好</a:t>
              </a:r>
            </a:p>
          </p:txBody>
        </p:sp>
      </p:grpSp>
      <p:graphicFrame>
        <p:nvGraphicFramePr>
          <p:cNvPr id="19" name="图表 18"/>
          <p:cNvGraphicFramePr>
            <a:graphicFrameLocks/>
          </p:cNvGraphicFramePr>
          <p:nvPr>
            <p:extLst>
              <p:ext uri="{D42A27DB-BD31-4B8C-83A1-F6EECF244321}">
                <p14:modId xmlns:p14="http://schemas.microsoft.com/office/powerpoint/2010/main" val="1352864876"/>
              </p:ext>
            </p:extLst>
          </p:nvPr>
        </p:nvGraphicFramePr>
        <p:xfrm>
          <a:off x="6096000" y="1040560"/>
          <a:ext cx="5185540" cy="3932335"/>
        </p:xfrm>
        <a:graphic>
          <a:graphicData uri="http://schemas.openxmlformats.org/drawingml/2006/chart">
            <c:chart xmlns:c="http://schemas.openxmlformats.org/drawingml/2006/chart" xmlns:r="http://schemas.openxmlformats.org/officeDocument/2006/relationships" r:id="rId4"/>
          </a:graphicData>
        </a:graphic>
      </p:graphicFrame>
      <p:sp>
        <p:nvSpPr>
          <p:cNvPr id="2" name="标题 1"/>
          <p:cNvSpPr>
            <a:spLocks noGrp="1"/>
          </p:cNvSpPr>
          <p:nvPr>
            <p:ph type="title"/>
          </p:nvPr>
        </p:nvSpPr>
        <p:spPr/>
        <p:txBody>
          <a:bodyPr>
            <a:normAutofit fontScale="90000"/>
          </a:bodyPr>
          <a:lstStyle/>
          <a:p>
            <a:r>
              <a:rPr lang="zh-CN" altLang="en-US" sz="3600" dirty="0" smtClean="0">
                <a:solidFill>
                  <a:srgbClr val="1D1D1A"/>
                </a:solidFill>
              </a:rPr>
              <a:t>鲲鹏整体性能对比</a:t>
            </a:r>
            <a:r>
              <a:rPr lang="en-US" altLang="zh-CN" sz="3600" dirty="0" smtClean="0">
                <a:solidFill>
                  <a:srgbClr val="1D1D1A"/>
                </a:solidFill>
              </a:rPr>
              <a:t>-</a:t>
            </a:r>
            <a:r>
              <a:rPr lang="zh-CN" altLang="en-US" sz="3600" dirty="0">
                <a:solidFill>
                  <a:srgbClr val="1D1D1A"/>
                </a:solidFill>
              </a:rPr>
              <a:t>内存带宽和时延性能</a:t>
            </a:r>
            <a:endParaRPr lang="zh-CN" altLang="en-US" dirty="0"/>
          </a:p>
        </p:txBody>
      </p:sp>
    </p:spTree>
    <p:extLst>
      <p:ext uri="{BB962C8B-B14F-4D97-AF65-F5344CB8AC3E}">
        <p14:creationId xmlns:p14="http://schemas.microsoft.com/office/powerpoint/2010/main" val="175493580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p:txBody>
          <a:bodyPr/>
          <a:lstStyle/>
          <a:p>
            <a:r>
              <a:rPr lang="zh-CN" altLang="en-US" smtClean="0"/>
              <a:t>什么是芯片</a:t>
            </a:r>
            <a:endParaRPr lang="zh-CN" altLang="en-US" dirty="0" smtClean="0"/>
          </a:p>
        </p:txBody>
      </p:sp>
      <p:sp>
        <p:nvSpPr>
          <p:cNvPr id="3" name="文本占位符 2"/>
          <p:cNvSpPr>
            <a:spLocks noGrp="1"/>
          </p:cNvSpPr>
          <p:nvPr>
            <p:ph type="body" sz="quarter" idx="10"/>
          </p:nvPr>
        </p:nvSpPr>
        <p:spPr/>
        <p:txBody>
          <a:bodyPr/>
          <a:lstStyle/>
          <a:p>
            <a:r>
              <a:rPr lang="zh-CN" altLang="en-US" smtClean="0"/>
              <a:t>芯片 </a:t>
            </a:r>
            <a:r>
              <a:rPr lang="en-US" altLang="zh-CN" smtClean="0"/>
              <a:t>(Chip) </a:t>
            </a:r>
            <a:r>
              <a:rPr lang="zh-CN" altLang="en-US" smtClean="0"/>
              <a:t>是一种把电路（主要包括半导体设备，也包括被动组件等）小型化的方式，并制造在半导体晶圆表面上。</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8486" y="3138411"/>
            <a:ext cx="2628292" cy="1478414"/>
          </a:xfrm>
          <a:prstGeom prst="rect">
            <a:avLst/>
          </a:prstGeom>
        </p:spPr>
      </p:pic>
      <p:pic>
        <p:nvPicPr>
          <p:cNvPr id="1026" name="Picture 2" descr="https://upload.wikimedia.org/wikipedia/commons/thumb/7/72/Ohm%27s_Law_with_Voltage_source.svg/800px-Ohm%27s_Law_with_Voltage_sourc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2228" y="2822443"/>
            <a:ext cx="2813800" cy="2110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d/d4/Etchedwafer.jpg"/>
          <p:cNvPicPr>
            <a:picLocks noChangeAspect="1" noChangeArrowheads="1"/>
          </p:cNvPicPr>
          <p:nvPr/>
        </p:nvPicPr>
        <p:blipFill rotWithShape="1">
          <a:blip r:embed="rId5">
            <a:extLst>
              <a:ext uri="{28A0092B-C50C-407E-A947-70E740481C1C}">
                <a14:useLocalDpi xmlns:a14="http://schemas.microsoft.com/office/drawing/2010/main" val="0"/>
              </a:ext>
            </a:extLst>
          </a:blip>
          <a:srcRect t="6592" b="18500"/>
          <a:stretch/>
        </p:blipFill>
        <p:spPr bwMode="auto">
          <a:xfrm>
            <a:off x="4965350" y="3048164"/>
            <a:ext cx="1929535" cy="165890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bwMode="auto">
          <a:xfrm>
            <a:off x="5645934" y="5191309"/>
            <a:ext cx="587688"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600" dirty="0" smtClean="0">
                <a:latin typeface="Huawei Sans" panose="020C0503030203020204" pitchFamily="34" charset="0"/>
                <a:ea typeface="方正兰亭黑简体" panose="02000000000000000000" pitchFamily="2" charset="-122"/>
              </a:rPr>
              <a:t>晶圆</a:t>
            </a:r>
          </a:p>
        </p:txBody>
      </p:sp>
      <p:sp>
        <p:nvSpPr>
          <p:cNvPr id="8" name="文本框 7"/>
          <p:cNvSpPr txBox="1"/>
          <p:nvPr/>
        </p:nvSpPr>
        <p:spPr bwMode="auto">
          <a:xfrm>
            <a:off x="9158788" y="5109345"/>
            <a:ext cx="587688"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600" dirty="0" smtClean="0">
                <a:latin typeface="Huawei Sans" panose="020C0503030203020204" pitchFamily="34" charset="0"/>
                <a:ea typeface="方正兰亭黑简体" panose="02000000000000000000" pitchFamily="2" charset="-122"/>
              </a:rPr>
              <a:t>芯片</a:t>
            </a:r>
          </a:p>
        </p:txBody>
      </p:sp>
      <p:sp>
        <p:nvSpPr>
          <p:cNvPr id="9" name="文本框 8"/>
          <p:cNvSpPr txBox="1"/>
          <p:nvPr/>
        </p:nvSpPr>
        <p:spPr bwMode="auto">
          <a:xfrm>
            <a:off x="2340095" y="5167419"/>
            <a:ext cx="629714"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smtClean="0">
                <a:latin typeface="Huawei Sans" panose="020C0503030203020204" pitchFamily="34" charset="0"/>
                <a:ea typeface="方正兰亭黑简体" panose="02000000000000000000" pitchFamily="2" charset="-122"/>
              </a:rPr>
              <a:t>电路</a:t>
            </a:r>
          </a:p>
        </p:txBody>
      </p:sp>
      <p:sp>
        <p:nvSpPr>
          <p:cNvPr id="5" name="十字形 4"/>
          <p:cNvSpPr/>
          <p:nvPr/>
        </p:nvSpPr>
        <p:spPr bwMode="auto">
          <a:xfrm>
            <a:off x="4016028" y="3605991"/>
            <a:ext cx="684076" cy="666003"/>
          </a:xfrm>
          <a:prstGeom prst="plus">
            <a:avLst>
              <a:gd name="adj" fmla="val 43695"/>
            </a:avLst>
          </a:prstGeom>
          <a:solidFill>
            <a:srgbClr val="15B0E8"/>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 name="右箭头 10"/>
          <p:cNvSpPr/>
          <p:nvPr/>
        </p:nvSpPr>
        <p:spPr bwMode="auto">
          <a:xfrm>
            <a:off x="7416095" y="3716262"/>
            <a:ext cx="457145" cy="445460"/>
          </a:xfrm>
          <a:prstGeom prst="rightArrow">
            <a:avLst/>
          </a:prstGeom>
          <a:solidFill>
            <a:srgbClr val="15B0E8"/>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smtClean="0">
              <a:ln>
                <a:noFill/>
              </a:ln>
              <a:solidFill>
                <a:schemeClr val="tx1"/>
              </a:solidFill>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07720032"/>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1D1D1A"/>
                </a:solidFill>
              </a:rPr>
              <a:t>鲲鹏整体性能对比</a:t>
            </a:r>
            <a:r>
              <a:rPr lang="en-US" altLang="zh-CN" sz="3200" dirty="0">
                <a:solidFill>
                  <a:srgbClr val="1D1D1A"/>
                </a:solidFill>
              </a:rPr>
              <a:t>- </a:t>
            </a:r>
            <a:r>
              <a:rPr lang="en-US" altLang="zh-CN" dirty="0" smtClean="0"/>
              <a:t>IO</a:t>
            </a:r>
            <a:r>
              <a:rPr lang="zh-CN" altLang="en-US" dirty="0" smtClean="0"/>
              <a:t>性能</a:t>
            </a:r>
            <a:endParaRPr lang="zh-CN" altLang="en-US" sz="2666" dirty="0"/>
          </a:p>
        </p:txBody>
      </p:sp>
      <p:sp>
        <p:nvSpPr>
          <p:cNvPr id="4" name="日期占位符 3"/>
          <p:cNvSpPr>
            <a:spLocks noGrp="1"/>
          </p:cNvSpPr>
          <p:nvPr>
            <p:ph type="dt" sz="half" idx="4294967295"/>
          </p:nvPr>
        </p:nvSpPr>
        <p:spPr>
          <a:xfrm>
            <a:off x="10783888" y="6402388"/>
            <a:ext cx="1408112" cy="1101725"/>
          </a:xfrm>
          <a:prstGeom prst="rect">
            <a:avLst/>
          </a:prstGeom>
        </p:spPr>
        <p:txBody>
          <a:bodyPr/>
          <a:lstStyle/>
          <a:p>
            <a:pPr>
              <a:defRPr/>
            </a:pPr>
            <a:endParaRPr lang="de-DE" altLang="zh-CN" smtClean="0">
              <a:solidFill>
                <a:srgbClr val="000000"/>
              </a:solidFill>
              <a:latin typeface="Huawei Sans" panose="020C0503030203020204" pitchFamily="34" charset="0"/>
              <a:ea typeface="方正兰亭黑简体" panose="02000000000000000000" pitchFamily="2" charset="-122"/>
            </a:endParaRPr>
          </a:p>
          <a:p>
            <a:pPr>
              <a:defRPr/>
            </a:pPr>
            <a:r>
              <a:rPr lang="de-DE" altLang="zh-CN" smtClean="0">
                <a:solidFill>
                  <a:srgbClr val="000000"/>
                </a:solidFill>
                <a:latin typeface="Huawei Sans" panose="020C0503030203020204" pitchFamily="34" charset="0"/>
                <a:ea typeface="方正兰亭黑简体" panose="02000000000000000000" pitchFamily="2" charset="-122"/>
              </a:rPr>
              <a:t>Page </a:t>
            </a:r>
            <a:fld id="{CF5098AA-13CC-4734-9F12-2A9EC032D1AB}" type="slidenum">
              <a:rPr lang="de-DE" altLang="zh-CN" smtClean="0">
                <a:solidFill>
                  <a:srgbClr val="000000"/>
                </a:solidFill>
                <a:latin typeface="Huawei Sans" panose="020C0503030203020204" pitchFamily="34" charset="0"/>
                <a:ea typeface="方正兰亭黑简体" panose="02000000000000000000" pitchFamily="2" charset="-122"/>
              </a:rPr>
              <a:pPr>
                <a:defRPr/>
              </a:pPr>
              <a:t>79</a:t>
            </a:fld>
            <a:endParaRPr lang="en-GB" altLang="zh-CN">
              <a:solidFill>
                <a:srgbClr val="000000"/>
              </a:solidFill>
              <a:latin typeface="Huawei Sans" panose="020C0503030203020204" pitchFamily="34" charset="0"/>
              <a:ea typeface="方正兰亭黑简体" panose="02000000000000000000"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448966260"/>
              </p:ext>
            </p:extLst>
          </p:nvPr>
        </p:nvGraphicFramePr>
        <p:xfrm>
          <a:off x="737218" y="975015"/>
          <a:ext cx="10722945" cy="5225760"/>
        </p:xfrm>
        <a:graphic>
          <a:graphicData uri="http://schemas.openxmlformats.org/drawingml/2006/table">
            <a:tbl>
              <a:tblPr/>
              <a:tblGrid>
                <a:gridCol w="613464"/>
                <a:gridCol w="1081742"/>
                <a:gridCol w="1840752"/>
                <a:gridCol w="1416424"/>
                <a:gridCol w="2540000"/>
                <a:gridCol w="3230563"/>
              </a:tblGrid>
              <a:tr h="288000">
                <a:tc>
                  <a:txBody>
                    <a:bodyPr/>
                    <a:lstStyle/>
                    <a:p>
                      <a:pPr algn="ctr" fontAlgn="ctr"/>
                      <a:r>
                        <a:rPr lang="zh-CN" altLang="en-US" sz="1400" b="1" i="0" u="none" strike="noStrike" kern="1200" baseline="0" dirty="0">
                          <a:solidFill>
                            <a:schemeClr val="bg1"/>
                          </a:solidFill>
                          <a:effectLst/>
                          <a:latin typeface="Huawei Sans" panose="020C0503030203020204" pitchFamily="34" charset="0"/>
                          <a:ea typeface="方正兰亭黑简体" panose="02000000000000000000" pitchFamily="2" charset="-122"/>
                          <a:cs typeface="+mn-cs"/>
                        </a:rPr>
                        <a:t>特性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kern="1200" baseline="0" dirty="0">
                          <a:solidFill>
                            <a:schemeClr val="bg1"/>
                          </a:solidFill>
                          <a:effectLst/>
                          <a:latin typeface="Huawei Sans" panose="020C0503030203020204" pitchFamily="34" charset="0"/>
                          <a:ea typeface="方正兰亭黑简体" panose="02000000000000000000" pitchFamily="2" charset="-122"/>
                          <a:cs typeface="+mn-cs"/>
                        </a:rPr>
                        <a:t>模式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kern="1200" baseline="0" dirty="0">
                          <a:solidFill>
                            <a:schemeClr val="bg1"/>
                          </a:solidFill>
                          <a:effectLst/>
                          <a:latin typeface="Huawei Sans" panose="020C0503030203020204" pitchFamily="34" charset="0"/>
                          <a:ea typeface="方正兰亭黑简体" panose="02000000000000000000" pitchFamily="2" charset="-122"/>
                          <a:cs typeface="+mn-cs"/>
                        </a:rPr>
                        <a:t>规格类别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kern="1200" baseline="0" dirty="0">
                          <a:solidFill>
                            <a:schemeClr val="bg1"/>
                          </a:solidFill>
                          <a:effectLst/>
                          <a:latin typeface="Huawei Sans" panose="020C0503030203020204" pitchFamily="34" charset="0"/>
                          <a:ea typeface="方正兰亭黑简体" panose="02000000000000000000" pitchFamily="2" charset="-122"/>
                          <a:cs typeface="+mn-cs"/>
                        </a:rPr>
                        <a:t>目标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实测数据（本地关</a:t>
                      </a:r>
                      <a:r>
                        <a:rPr lang="en-US" altLang="zh-CN" sz="1400" b="1" i="0" u="none" strike="noStrike" baseline="0" dirty="0">
                          <a:solidFill>
                            <a:schemeClr val="bg1"/>
                          </a:solidFill>
                          <a:effectLst/>
                          <a:latin typeface="Huawei Sans" panose="020C0503030203020204" pitchFamily="34" charset="0"/>
                          <a:ea typeface="方正兰亭黑简体" panose="02000000000000000000" pitchFamily="2" charset="-122"/>
                        </a:rPr>
                        <a:t>SMMU</a:t>
                      </a: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实测数据（本地开</a:t>
                      </a:r>
                      <a:r>
                        <a:rPr lang="en-US" altLang="zh-CN" sz="1400" b="1" i="0" u="none" strike="noStrike" baseline="0" dirty="0">
                          <a:solidFill>
                            <a:schemeClr val="bg1"/>
                          </a:solidFill>
                          <a:effectLst/>
                          <a:latin typeface="Huawei Sans" panose="020C0503030203020204" pitchFamily="34" charset="0"/>
                          <a:ea typeface="方正兰亭黑简体" panose="02000000000000000000" pitchFamily="2" charset="-122"/>
                        </a:rPr>
                        <a:t>SMMU</a:t>
                      </a: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0">
                <a:tc rowSpan="12">
                  <a:txBody>
                    <a:bodyPr/>
                    <a:lstStyle/>
                    <a:p>
                      <a:pPr algn="ctr"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PCIe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IB：Mlx CX5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PPS</a:t>
                      </a:r>
                      <a:endPar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read&gt;95Mpps@4B</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a:t>
                      </a: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:&gt;64Mpps@4B</a:t>
                      </a:r>
                    </a:p>
                    <a:p>
                      <a:pPr algn="l" fontAlgn="ct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send</a:t>
                      </a: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:&gt;63Mpps@4B</a:t>
                      </a:r>
                      <a:endPar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read:24</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86.4</a:t>
                      </a: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Mpps@4B</a:t>
                      </a:r>
                    </a:p>
                    <a:p>
                      <a:pPr algn="l" fontAlgn="ct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write:24</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86.4</a:t>
                      </a: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Mpps@4B</a:t>
                      </a:r>
                    </a:p>
                    <a:p>
                      <a:pPr algn="l" fontAlgn="ct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send：24</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90</a:t>
                      </a: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Mpps@4B</a:t>
                      </a:r>
                      <a:endPar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read:24</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86.4</a:t>
                      </a: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Mpps@4B</a:t>
                      </a:r>
                    </a:p>
                    <a:p>
                      <a:pPr algn="l" fontAlgn="ct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write:24</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86.4</a:t>
                      </a: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Mpps@4B</a:t>
                      </a:r>
                    </a:p>
                    <a:p>
                      <a:pPr algn="l" fontAlgn="ct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send：24</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90</a:t>
                      </a: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Mpps@4B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时延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Intel</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对接</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数据：</a:t>
                      </a:r>
                      <a:b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read：1.95us@2B</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write：0.93us@2B</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read：4.09us@4KB</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write：3.22us@4KB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read：1.66us@2B</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write：0.99us@2B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send：1.06@2B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read：2.21us@4KB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write：1.98us@4KB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send：2.05@4KB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read：1.65us@2B</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write：1.01us@2B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send：1.06@2B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read：2.18us@4KB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write：1.95us@4KB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send：2.04@4KB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带宽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@2</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KB</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@2</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a:t>
                      </a:r>
                      <a:r>
                        <a:rPr lang="zh-CN" alt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速</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90%@</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2</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@8</a:t>
                      </a:r>
                      <a:r>
                        <a:rPr 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KB</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a:t>
                      </a:r>
                      <a:r>
                        <a:rPr lang="zh-CN" alt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速</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87%@</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2</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@8</a:t>
                      </a:r>
                      <a:r>
                        <a:rPr 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KB</a:t>
                      </a:r>
                      <a:r>
                        <a:rPr 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与</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x86+CX5</a:t>
                      </a:r>
                      <a:r>
                        <a:rPr lang="zh-CN" alt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持平）</a:t>
                      </a:r>
                      <a:endPar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a:t>
                      </a:r>
                      <a:r>
                        <a:rPr lang="zh-CN" alt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速</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90%@</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2</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@8</a:t>
                      </a:r>
                      <a:r>
                        <a:rPr 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KB</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86%@</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2</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@8</a:t>
                      </a:r>
                      <a:r>
                        <a:rPr 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KB；</a:t>
                      </a:r>
                    </a:p>
                    <a:p>
                      <a:pPr marL="0" marR="0" lvl="0" indent="0" algn="l" defTabSz="732317" rtl="0" eaLnBrk="1" fontAlgn="ctr"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（与</a:t>
                      </a:r>
                      <a:r>
                        <a:rPr lang="en-US" altLang="zh-CN"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x86+CX5</a:t>
                      </a:r>
                      <a:r>
                        <a:rPr lang="zh-CN" alt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rPr>
                        <a:t>持平）</a:t>
                      </a:r>
                      <a:endParaRPr lang="en-US" sz="12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rowSpan="3">
                  <a:txBody>
                    <a:bodyPr/>
                    <a:lstStyle/>
                    <a:p>
                      <a:pPr algn="ctr"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网络：</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Mlx CX5/1822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&gt;10Mpps@64B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24</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25.3Mpps@64B</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b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13.7Mpps@64B;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24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14.5Mpps@64B</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b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12Mpps@64B;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时延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13.5us@64B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CX5：1</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 7.8us</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1822：1</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 9.4us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1</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队列</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0.7Mpps 11.5us</a:t>
                      </a:r>
                    </a:p>
                    <a:p>
                      <a:pPr algn="l" fontAlgn="ct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1</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队列</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0.7Mpps 13us</a:t>
                      </a:r>
                      <a:endPar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带宽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@1518</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队列 </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@1518KB</a:t>
                      </a:r>
                      <a:b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98Gb@1518KB</a:t>
                      </a:r>
                      <a:endPar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90Gb@1518KB</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
                      </a:r>
                      <a:b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68Gb@1518KB</a:t>
                      </a:r>
                      <a:endPar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rowSpan="6">
                  <a:txBody>
                    <a:bodyPr/>
                    <a:lstStyle/>
                    <a:p>
                      <a:pPr algn="ctr"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NVME：ES3000 V3/V5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最大读带宽</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MB/s)@256KB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3100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3025.7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3012.4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持续随机读</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KIOPS@4KB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760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775.2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753.6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vMerge="1">
                  <a:txBody>
                    <a:bodyPr/>
                    <a:lstStyle/>
                    <a:p>
                      <a:endParaRPr lang="en-US"/>
                    </a:p>
                  </a:txBody>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4K</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读延时</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avg：44.72</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99%：88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avg：46.24</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99%：89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最大写带宽</a:t>
                      </a:r>
                      <a:r>
                        <a:rPr lang="en-US" altLang="zh-CN"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a:t>
                      </a: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MB/s)@256KB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1950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2005.4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1957.7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持续随机写</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KIOPS@4KB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508.6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503.6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vMerge="1">
                  <a:txBody>
                    <a:bodyPr/>
                    <a:lstStyle/>
                    <a:p>
                      <a:endParaRPr lang="en-US"/>
                    </a:p>
                  </a:txBody>
                  <a:tcPr/>
                </a:tc>
                <a:tc vMerge="1">
                  <a:txBody>
                    <a:bodyPr/>
                    <a:lstStyle/>
                    <a:p>
                      <a:endParaRPr lang="en-US"/>
                    </a:p>
                  </a:txBody>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4K</a:t>
                      </a:r>
                      <a:r>
                        <a:rPr lang="zh-CN" alt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写延时</a:t>
                      </a:r>
                      <a:r>
                        <a:rPr lang="en-US" altLang="zh-CN"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a:t>
                      </a: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avg：11.75</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99%：10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avg：12.57</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99%：11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4988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1D1D1A"/>
                </a:solidFill>
              </a:rPr>
              <a:t>鲲鹏整体性能对比</a:t>
            </a:r>
            <a:r>
              <a:rPr lang="en-US" altLang="zh-CN" sz="3200" dirty="0">
                <a:solidFill>
                  <a:srgbClr val="1D1D1A"/>
                </a:solidFill>
              </a:rPr>
              <a:t>- </a:t>
            </a:r>
            <a:r>
              <a:rPr lang="en-US" altLang="zh-CN" dirty="0" smtClean="0"/>
              <a:t>IO</a:t>
            </a:r>
            <a:r>
              <a:rPr lang="zh-CN" altLang="en-US" dirty="0" smtClean="0"/>
              <a:t>性能 </a:t>
            </a:r>
            <a:r>
              <a:rPr lang="en-US" altLang="zh-CN" dirty="0" smtClean="0"/>
              <a:t>(</a:t>
            </a:r>
            <a:r>
              <a:rPr lang="en-US" altLang="zh-CN" dirty="0" smtClean="0"/>
              <a:t>2)</a:t>
            </a:r>
            <a:endParaRPr lang="zh-CN" altLang="en-US" sz="2666" dirty="0"/>
          </a:p>
        </p:txBody>
      </p:sp>
      <p:graphicFrame>
        <p:nvGraphicFramePr>
          <p:cNvPr id="6" name="表格 5"/>
          <p:cNvGraphicFramePr>
            <a:graphicFrameLocks noGrp="1"/>
          </p:cNvGraphicFramePr>
          <p:nvPr>
            <p:extLst>
              <p:ext uri="{D42A27DB-BD31-4B8C-83A1-F6EECF244321}">
                <p14:modId xmlns:p14="http://schemas.microsoft.com/office/powerpoint/2010/main" val="723200403"/>
              </p:ext>
            </p:extLst>
          </p:nvPr>
        </p:nvGraphicFramePr>
        <p:xfrm>
          <a:off x="735763" y="1082090"/>
          <a:ext cx="10724400" cy="4899960"/>
        </p:xfrm>
        <a:graphic>
          <a:graphicData uri="http://schemas.openxmlformats.org/drawingml/2006/table">
            <a:tbl>
              <a:tblPr/>
              <a:tblGrid>
                <a:gridCol w="1236338"/>
                <a:gridCol w="885599"/>
                <a:gridCol w="1236338"/>
                <a:gridCol w="2455375"/>
                <a:gridCol w="2455375"/>
                <a:gridCol w="2455375"/>
              </a:tblGrid>
              <a:tr h="288000">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特性</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模式</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类别</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规格</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实测数据（本地关</a:t>
                      </a:r>
                      <a:r>
                        <a:rPr lang="en-US" altLang="zh-CN" sz="1400" b="1" i="0" u="none" strike="noStrike" baseline="0" dirty="0">
                          <a:solidFill>
                            <a:schemeClr val="bg1"/>
                          </a:solidFill>
                          <a:effectLst/>
                          <a:latin typeface="Huawei Sans" panose="020C0503030203020204" pitchFamily="34" charset="0"/>
                          <a:ea typeface="方正兰亭黑简体" panose="02000000000000000000" pitchFamily="2" charset="-122"/>
                        </a:rPr>
                        <a:t>SMMU</a:t>
                      </a: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实测数据（本地开</a:t>
                      </a:r>
                      <a:r>
                        <a:rPr lang="en-US" altLang="zh-CN" sz="1400" b="1" i="0" u="none" strike="noStrike" baseline="0" dirty="0">
                          <a:solidFill>
                            <a:schemeClr val="bg1"/>
                          </a:solidFill>
                          <a:effectLst/>
                          <a:latin typeface="Huawei Sans" panose="020C0503030203020204" pitchFamily="34" charset="0"/>
                          <a:ea typeface="方正兰亭黑简体" panose="02000000000000000000" pitchFamily="2" charset="-122"/>
                        </a:rPr>
                        <a:t>SMMU</a:t>
                      </a: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360000">
                <a:tc rowSpan="3">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NIC</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100G</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PPS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&gt;10Mpps@64B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24</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核：</a:t>
                      </a:r>
                    </a:p>
                    <a:p>
                      <a:pPr algn="l" fontAlgn="ct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25Mpps@64B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24</a:t>
                      </a:r>
                      <a:r>
                        <a:rPr lang="zh-CN" altLang="en-US"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核：</a:t>
                      </a:r>
                    </a:p>
                    <a:p>
                      <a:pPr algn="l" fontAlgn="ctr"/>
                      <a:r>
                        <a:rPr lang="en-US" altLang="zh-CN"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14.7Mpps@64B</a:t>
                      </a:r>
                      <a:endParaRPr lang="zh-CN" altLang="en-US" sz="1200" b="0" i="0" u="none" strike="noStrike" baseline="0" dirty="0">
                        <a:solidFill>
                          <a:schemeClr val="tx1"/>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600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时延</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100GE：&lt;13.5us@64B</a:t>
                      </a:r>
                    </a:p>
                    <a:p>
                      <a:pPr algn="l" fontAlgn="b"/>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10GE：&lt;15us@64B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100G：12us@64B</a:t>
                      </a:r>
                    </a:p>
                    <a:p>
                      <a:pPr algn="l" fontAlgn="b"/>
                      <a:r>
                        <a:rPr lang="en-US"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10G：12us@64B</a:t>
                      </a:r>
                      <a:endParaRPr lang="en-US" sz="1200" b="0" i="0" u="none" strike="noStrike" baseline="0" dirty="0">
                        <a:solidFill>
                          <a:schemeClr val="tx1"/>
                        </a:solidFill>
                        <a:effectLst/>
                        <a:latin typeface="Huawei Sans" panose="020C0503030203020204" pitchFamily="34" charset="0"/>
                        <a:ea typeface="方正兰亭黑简体" panose="02000000000000000000" pitchFamily="2" charset="-122"/>
                      </a:endParaRPr>
                    </a:p>
                  </a:txBody>
                  <a:tcPr marL="1575" marR="1575" marT="15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10G</a:t>
                      </a:r>
                      <a:r>
                        <a:rPr lang="zh-CN" altLang="en-US"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a:t>
                      </a:r>
                      <a:r>
                        <a:rPr lang="en-US" altLang="zh-CN"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12.1us@64B</a:t>
                      </a:r>
                    </a:p>
                    <a:p>
                      <a:pPr algn="l" fontAlgn="ctr"/>
                      <a:r>
                        <a:rPr lang="en-US" altLang="zh-CN"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100G</a:t>
                      </a:r>
                      <a:r>
                        <a:rPr lang="zh-CN" altLang="en-US"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a:t>
                      </a:r>
                      <a:r>
                        <a:rPr lang="en-US" altLang="zh-CN" sz="1200" b="0" i="0" u="none" strike="noStrike" baseline="0" dirty="0" smtClean="0">
                          <a:solidFill>
                            <a:schemeClr val="tx1"/>
                          </a:solidFill>
                          <a:effectLst/>
                          <a:latin typeface="Huawei Sans" panose="020C0503030203020204" pitchFamily="34" charset="0"/>
                          <a:ea typeface="方正兰亭黑简体" panose="02000000000000000000" pitchFamily="2" charset="-122"/>
                        </a:rPr>
                        <a:t>12.6us@64B</a:t>
                      </a:r>
                      <a:endParaRPr lang="en-US" sz="1200" b="0" i="0" u="none" strike="noStrike" baseline="0" dirty="0">
                        <a:solidFill>
                          <a:schemeClr val="tx1"/>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5400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带宽</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100GE：&gt;94Gbps@</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双向带宽</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25</a:t>
                      </a: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GE：&gt;23.5Gbps@</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双向带宽</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a:t>
                      </a: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GE：9.35Gbps@</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双向带宽</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100G：94.1Gbps@1518B</a:t>
                      </a:r>
                    </a:p>
                    <a:p>
                      <a:pPr algn="l" fontAlgn="ct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25G：23.5@1518B</a:t>
                      </a:r>
                    </a:p>
                    <a:p>
                      <a:pPr algn="l" fontAlgn="ct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10GE：9.41@1518B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100G：94.1Gbps@1518B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25G：23.5@1518B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10GE：9.41@1518B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76000">
                <a:tc rowSpan="3">
                  <a:txBody>
                    <a:bodyPr/>
                    <a:lstStyle/>
                    <a:p>
                      <a:pPr algn="ctr" fontAlgn="ctr"/>
                      <a:r>
                        <a:rPr lang="en-US" sz="1200" b="0" i="0" u="none" strike="noStrike" baseline="0" dirty="0" err="1">
                          <a:solidFill>
                            <a:srgbClr val="000000"/>
                          </a:solidFill>
                          <a:effectLst/>
                          <a:latin typeface="Huawei Sans" panose="020C0503030203020204" pitchFamily="34" charset="0"/>
                          <a:ea typeface="方正兰亭黑简体" panose="02000000000000000000" pitchFamily="2" charset="-122"/>
                        </a:rPr>
                        <a:t>RoCE</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100G</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Mpps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read：&gt;</a:t>
                      </a: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30Mpps@2B</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write:&gt;</a:t>
                      </a: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30Mpps@2B</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send:&gt;</a:t>
                      </a: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30Mpps@2B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read: 31.5Mpps@2B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write: 33.2Mpps@2B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send: 33.12Mpps@2B</a:t>
                      </a:r>
                      <a:endPar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read : 31.02Mpps@2B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write: 33.35Mpps@2B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send : 32.67Mpps@2B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10800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时延</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read：2.0us@2B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write：0.85us@2B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send：1.5@2B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read：3us@4KB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write：2.5us@4KB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send：2.5@4KB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read</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1.51us@2B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write</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0.83us@2B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send</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1.14@2B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read</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2.41us@4KB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write</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1.70us@4KB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send</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1.87@4KB</a:t>
                      </a:r>
                      <a:endPar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read：1.58us@2B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write：0.98us@2B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send：1.79@2B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read：1.83us@4KB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write：1.56us@4KB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send：2.29@4KB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5400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带宽</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read：</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线速</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write:</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线速</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send:</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线速</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read: &gt;99.5Gbps@1024B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write: &gt;99.5Gbps@1024B</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send : 99.2Gbps@1024B</a:t>
                      </a:r>
                      <a:endPar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732317" rtl="0" eaLnBrk="1" fontAlgn="ctr" latinLnBrk="0" hangingPunct="1">
                        <a:lnSpc>
                          <a:spcPct val="100000"/>
                        </a:lnSpc>
                        <a:spcBef>
                          <a:spcPts val="0"/>
                        </a:spcBef>
                        <a:spcAft>
                          <a:spcPts val="0"/>
                        </a:spcAft>
                        <a:buClrTx/>
                        <a:buSzTx/>
                        <a:buFontTx/>
                        <a:buNone/>
                        <a:tabLst/>
                        <a:defRPr/>
                      </a:pP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read: &gt;99.5Gbps@1024B</a:t>
                      </a:r>
                    </a:p>
                    <a:p>
                      <a:pPr marL="0" marR="0" lvl="0" indent="0" algn="l" defTabSz="732317" rtl="0" eaLnBrk="1" fontAlgn="ctr" latinLnBrk="0" hangingPunct="1">
                        <a:lnSpc>
                          <a:spcPct val="100000"/>
                        </a:lnSpc>
                        <a:spcBef>
                          <a:spcPts val="0"/>
                        </a:spcBef>
                        <a:spcAft>
                          <a:spcPts val="0"/>
                        </a:spcAft>
                        <a:buClrTx/>
                        <a:buSzTx/>
                        <a:buFontTx/>
                        <a:buNone/>
                        <a:tabLst/>
                        <a:defRPr/>
                      </a:pP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write: &gt;99.5Gbps@1024B</a:t>
                      </a:r>
                    </a:p>
                    <a:p>
                      <a:pPr marL="0" marR="0" lvl="0" indent="0" algn="l" defTabSz="732317" rtl="0" eaLnBrk="1" fontAlgn="ctr"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rgbClr val="000000"/>
                          </a:solidFill>
                          <a:effectLst/>
                          <a:latin typeface="Huawei Sans" panose="020C0503030203020204" pitchFamily="34" charset="0"/>
                          <a:ea typeface="方正兰亭黑简体" panose="02000000000000000000" pitchFamily="2" charset="-122"/>
                          <a:cs typeface="+mn-cs"/>
                        </a:rPr>
                        <a:t>send :97Gbps@1024B</a:t>
                      </a:r>
                      <a:endPar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285981">
                <a:tc rowSpan="3">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SAS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X8</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12G</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IOPS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K/S@4KB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K/S@4KB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1451.6</a:t>
                      </a: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K/s@4K</a:t>
                      </a:r>
                    </a:p>
                    <a:p>
                      <a:pPr algn="l" fontAlgn="ct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982.37</a:t>
                      </a:r>
                      <a:r>
                        <a:rPr 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K/s@4K</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1031.2K/s@4K</a:t>
                      </a:r>
                    </a:p>
                    <a:p>
                      <a:pPr algn="l" fontAlgn="ct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941.4K/s@4K</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598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时延</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us</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us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345.5us</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514.94us</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489.79us</a:t>
                      </a:r>
                    </a:p>
                    <a:p>
                      <a:pPr algn="l" fontAlgn="ct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536.96us</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8598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带宽</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MB/S@256KB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MB/S@256KB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8539.6MB/s@256KB</a:t>
                      </a:r>
                    </a:p>
                    <a:p>
                      <a:pPr algn="l" fontAlgn="ct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8282.7MB/s@256KB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8539.6MB/s@256KB</a:t>
                      </a:r>
                    </a:p>
                    <a:p>
                      <a:pPr algn="l" fontAlgn="ctr"/>
                      <a:r>
                        <a:rPr lang="zh-CN" altLang="en-US"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smtClean="0">
                          <a:solidFill>
                            <a:srgbClr val="000000"/>
                          </a:solidFill>
                          <a:effectLst/>
                          <a:latin typeface="Huawei Sans" panose="020C0503030203020204" pitchFamily="34" charset="0"/>
                          <a:ea typeface="方正兰亭黑简体" panose="02000000000000000000" pitchFamily="2" charset="-122"/>
                        </a:rPr>
                        <a:t>8282.7MB/s@256KB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8986463"/>
              </p:ext>
            </p:extLst>
          </p:nvPr>
        </p:nvGraphicFramePr>
        <p:xfrm>
          <a:off x="10859247" y="554327"/>
          <a:ext cx="559820" cy="507337"/>
        </p:xfrm>
        <a:graphic>
          <a:graphicData uri="http://schemas.openxmlformats.org/presentationml/2006/ole">
            <mc:AlternateContent xmlns:mc="http://schemas.openxmlformats.org/markup-compatibility/2006">
              <mc:Choice xmlns:v="urn:schemas-microsoft-com:vml" Requires="v">
                <p:oleObj spid="_x0000_s4167" name="工作表" showAsIcon="1" r:id="rId3" imgW="914400" imgH="828720" progId="Excel.Sheet.12">
                  <p:embed/>
                </p:oleObj>
              </mc:Choice>
              <mc:Fallback>
                <p:oleObj name="工作表" showAsIcon="1" r:id="rId3" imgW="914400" imgH="828720" progId="Excel.Sheet.12">
                  <p:embed/>
                  <p:pic>
                    <p:nvPicPr>
                      <p:cNvPr id="0" name=""/>
                      <p:cNvPicPr/>
                      <p:nvPr/>
                    </p:nvPicPr>
                    <p:blipFill>
                      <a:blip r:embed="rId4"/>
                      <a:stretch>
                        <a:fillRect/>
                      </a:stretch>
                    </p:blipFill>
                    <p:spPr>
                      <a:xfrm>
                        <a:off x="10859247" y="554327"/>
                        <a:ext cx="559820" cy="507337"/>
                      </a:xfrm>
                      <a:prstGeom prst="rect">
                        <a:avLst/>
                      </a:prstGeom>
                    </p:spPr>
                  </p:pic>
                </p:oleObj>
              </mc:Fallback>
            </mc:AlternateContent>
          </a:graphicData>
        </a:graphic>
      </p:graphicFrame>
      <p:sp>
        <p:nvSpPr>
          <p:cNvPr id="5" name="文本框 4"/>
          <p:cNvSpPr txBox="1"/>
          <p:nvPr/>
        </p:nvSpPr>
        <p:spPr>
          <a:xfrm>
            <a:off x="9470637" y="594896"/>
            <a:ext cx="1622431" cy="338554"/>
          </a:xfrm>
          <a:prstGeom prst="rect">
            <a:avLst/>
          </a:prstGeom>
          <a:noFill/>
        </p:spPr>
        <p:txBody>
          <a:bodyPr wrap="square" rtlCol="0">
            <a:spAutoFit/>
          </a:bodyPr>
          <a:lstStyle/>
          <a:p>
            <a:pPr>
              <a:buNone/>
            </a:pPr>
            <a:r>
              <a:rPr lang="zh-CN" altLang="en-US" sz="1600" dirty="0" smtClean="0">
                <a:latin typeface="Huawei Sans" panose="020C0503030203020204" pitchFamily="34" charset="0"/>
                <a:ea typeface="方正兰亭黑简体" panose="02000000000000000000" pitchFamily="2" charset="-122"/>
              </a:rPr>
              <a:t>详细测试数据</a:t>
            </a:r>
            <a:endParaRPr lang="en-US" sz="16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601747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r>
              <a:rPr lang="zh-CN" altLang="en-US" dirty="0" smtClean="0">
                <a:solidFill>
                  <a:schemeClr val="bg1">
                    <a:lumMod val="65000"/>
                  </a:schemeClr>
                </a:solidFill>
              </a:rPr>
              <a:t>计算机系统概述</a:t>
            </a:r>
            <a:endParaRPr lang="en-US" altLang="zh-CN" dirty="0" smtClean="0">
              <a:solidFill>
                <a:schemeClr val="bg1">
                  <a:lumMod val="65000"/>
                </a:schemeClr>
              </a:solidFill>
            </a:endParaRPr>
          </a:p>
          <a:p>
            <a:r>
              <a:rPr lang="en-US" altLang="zh-CN" dirty="0" smtClean="0">
                <a:solidFill>
                  <a:schemeClr val="bg1">
                    <a:lumMod val="65000"/>
                  </a:schemeClr>
                </a:solidFill>
              </a:rPr>
              <a:t>ARM</a:t>
            </a:r>
            <a:r>
              <a:rPr lang="zh-CN" altLang="en-US" dirty="0" smtClean="0">
                <a:solidFill>
                  <a:schemeClr val="bg1">
                    <a:lumMod val="65000"/>
                  </a:schemeClr>
                </a:solidFill>
              </a:rPr>
              <a:t>处理器体系结构</a:t>
            </a:r>
          </a:p>
          <a:p>
            <a:r>
              <a:rPr lang="zh-CN" altLang="en-US" dirty="0" smtClean="0">
                <a:solidFill>
                  <a:schemeClr val="bg1">
                    <a:lumMod val="65000"/>
                  </a:schemeClr>
                </a:solidFill>
              </a:rPr>
              <a:t>鲲鹏系列处理器</a:t>
            </a:r>
          </a:p>
          <a:p>
            <a:r>
              <a:rPr lang="zh-CN" altLang="en-US" b="1" dirty="0" smtClean="0"/>
              <a:t>鲲鹏计算典型应用场景</a:t>
            </a:r>
          </a:p>
          <a:p>
            <a:r>
              <a:rPr lang="zh-CN" altLang="en-US" dirty="0" smtClean="0">
                <a:solidFill>
                  <a:schemeClr val="bg1">
                    <a:lumMod val="65000"/>
                  </a:schemeClr>
                </a:solidFill>
              </a:rPr>
              <a:t>鲲鹏软件开发工具链</a:t>
            </a:r>
            <a:endParaRPr lang="zh-CN" altLang="en-US" dirty="0">
              <a:solidFill>
                <a:schemeClr val="bg1">
                  <a:lumMod val="65000"/>
                </a:schemeClr>
              </a:solidFill>
            </a:endParaRPr>
          </a:p>
        </p:txBody>
      </p:sp>
    </p:spTree>
    <p:extLst>
      <p:ext uri="{BB962C8B-B14F-4D97-AF65-F5344CB8AC3E}">
        <p14:creationId xmlns:p14="http://schemas.microsoft.com/office/powerpoint/2010/main" val="23523222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1">
            <a:extLst>
              <a:ext uri="{FF2B5EF4-FFF2-40B4-BE49-F238E27FC236}">
                <a16:creationId xmlns="" xmlns:a16="http://schemas.microsoft.com/office/drawing/2014/main" id="{3C9230DA-FF30-4E79-AA70-F8683587C916}"/>
              </a:ext>
            </a:extLst>
          </p:cNvPr>
          <p:cNvSpPr/>
          <p:nvPr/>
        </p:nvSpPr>
        <p:spPr>
          <a:xfrm rot="20936753">
            <a:off x="666275" y="3441505"/>
            <a:ext cx="10405567" cy="2046037"/>
          </a:xfrm>
          <a:custGeom>
            <a:avLst/>
            <a:gdLst>
              <a:gd name="connsiteX0" fmla="*/ 12347627 w 12347627"/>
              <a:gd name="connsiteY0" fmla="*/ 0 h 2167191"/>
              <a:gd name="connsiteX1" fmla="*/ 12296522 w 12347627"/>
              <a:gd name="connsiteY1" fmla="*/ 654973 h 2167191"/>
              <a:gd name="connsiteX2" fmla="*/ 11988921 w 12347627"/>
              <a:gd name="connsiteY2" fmla="*/ 839135 h 2167191"/>
              <a:gd name="connsiteX3" fmla="*/ 5121659 w 12347627"/>
              <a:gd name="connsiteY3" fmla="*/ 2167191 h 2167191"/>
              <a:gd name="connsiteX4" fmla="*/ 409063 w 12347627"/>
              <a:gd name="connsiteY4" fmla="*/ 1632277 h 2167191"/>
              <a:gd name="connsiteX5" fmla="*/ 0 w 12347627"/>
              <a:gd name="connsiteY5" fmla="*/ 1519620 h 2167191"/>
              <a:gd name="connsiteX6" fmla="*/ 5380 w 12347627"/>
              <a:gd name="connsiteY6" fmla="*/ 1450658 h 2167191"/>
              <a:gd name="connsiteX7" fmla="*/ 179774 w 12347627"/>
              <a:gd name="connsiteY7" fmla="*/ 1481263 h 2167191"/>
              <a:gd name="connsiteX8" fmla="*/ 4485671 w 12347627"/>
              <a:gd name="connsiteY8" fmla="*/ 1736081 h 2167191"/>
              <a:gd name="connsiteX9" fmla="*/ 12322913 w 12347627"/>
              <a:gd name="connsiteY9" fmla="*/ 17123 h 216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47627" h="2167191">
                <a:moveTo>
                  <a:pt x="12347627" y="0"/>
                </a:moveTo>
                <a:lnTo>
                  <a:pt x="12296522" y="654973"/>
                </a:lnTo>
                <a:lnTo>
                  <a:pt x="11988921" y="839135"/>
                </a:lnTo>
                <a:cubicBezTo>
                  <a:pt x="10500650" y="1640388"/>
                  <a:pt x="7980296" y="2167191"/>
                  <a:pt x="5121659" y="2167191"/>
                </a:cubicBezTo>
                <a:cubicBezTo>
                  <a:pt x="3370743" y="2167191"/>
                  <a:pt x="1746736" y="1969558"/>
                  <a:pt x="409063" y="1632277"/>
                </a:cubicBezTo>
                <a:lnTo>
                  <a:pt x="0" y="1519620"/>
                </a:lnTo>
                <a:lnTo>
                  <a:pt x="5380" y="1450658"/>
                </a:lnTo>
                <a:lnTo>
                  <a:pt x="179774" y="1481263"/>
                </a:lnTo>
                <a:cubicBezTo>
                  <a:pt x="1462740" y="1679406"/>
                  <a:pt x="2929760" y="1773976"/>
                  <a:pt x="4485671" y="1736081"/>
                </a:cubicBezTo>
                <a:cubicBezTo>
                  <a:pt x="7869774" y="1653662"/>
                  <a:pt x="10803368" y="965818"/>
                  <a:pt x="12322913" y="17123"/>
                </a:cubicBezTo>
                <a:close/>
              </a:path>
            </a:pathLst>
          </a:cu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schemeClr val="tx1"/>
              </a:solidFill>
              <a:latin typeface="Huawei Sans" panose="020C0503030203020204" pitchFamily="34" charset="0"/>
              <a:ea typeface="方正兰亭黑简体" panose="02000000000000000000" pitchFamily="2" charset="-122"/>
              <a:sym typeface="Arial" panose="020B0604020202020204" pitchFamily="34" charset="0"/>
            </a:endParaRPr>
          </a:p>
        </p:txBody>
      </p:sp>
      <p:grpSp>
        <p:nvGrpSpPr>
          <p:cNvPr id="10" name="组合 9"/>
          <p:cNvGrpSpPr/>
          <p:nvPr/>
        </p:nvGrpSpPr>
        <p:grpSpPr>
          <a:xfrm>
            <a:off x="736985" y="5496247"/>
            <a:ext cx="597397" cy="597395"/>
            <a:chOff x="1136084" y="2758851"/>
            <a:chExt cx="752969" cy="752969"/>
          </a:xfrm>
        </p:grpSpPr>
        <p:sp>
          <p:nvSpPr>
            <p:cNvPr id="11" name="椭圆 10"/>
            <p:cNvSpPr/>
            <p:nvPr/>
          </p:nvSpPr>
          <p:spPr>
            <a:xfrm>
              <a:off x="1136084" y="2758851"/>
              <a:ext cx="752969" cy="752969"/>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12" name="TextBox 51"/>
            <p:cNvSpPr txBox="1">
              <a:spLocks noChangeArrowheads="1"/>
            </p:cNvSpPr>
            <p:nvPr/>
          </p:nvSpPr>
          <p:spPr bwMode="auto">
            <a:xfrm>
              <a:off x="1150089" y="3019002"/>
              <a:ext cx="724960" cy="232666"/>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200"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1991</a:t>
              </a:r>
              <a:endParaRPr lang="zh-CN" altLang="en-US" sz="1200"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13" name="组合 12"/>
          <p:cNvGrpSpPr/>
          <p:nvPr/>
        </p:nvGrpSpPr>
        <p:grpSpPr>
          <a:xfrm>
            <a:off x="2596704" y="5429238"/>
            <a:ext cx="634096" cy="634094"/>
            <a:chOff x="3316263" y="2758851"/>
            <a:chExt cx="752969" cy="752969"/>
          </a:xfrm>
        </p:grpSpPr>
        <p:sp>
          <p:nvSpPr>
            <p:cNvPr id="14" name="椭圆 13"/>
            <p:cNvSpPr/>
            <p:nvPr/>
          </p:nvSpPr>
          <p:spPr>
            <a:xfrm>
              <a:off x="3316263"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15" name="TextBox 52"/>
            <p:cNvSpPr txBox="1">
              <a:spLocks noChangeArrowheads="1"/>
            </p:cNvSpPr>
            <p:nvPr/>
          </p:nvSpPr>
          <p:spPr bwMode="auto">
            <a:xfrm>
              <a:off x="3330267" y="3007467"/>
              <a:ext cx="724960" cy="255734"/>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3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2005</a:t>
              </a:r>
              <a:endParaRPr lang="zh-CN" altLang="en-US" sz="13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16" name="组合 15"/>
          <p:cNvGrpSpPr/>
          <p:nvPr/>
        </p:nvGrpSpPr>
        <p:grpSpPr>
          <a:xfrm>
            <a:off x="4493122" y="5154295"/>
            <a:ext cx="670796" cy="670794"/>
            <a:chOff x="4831275" y="2758851"/>
            <a:chExt cx="752969" cy="752969"/>
          </a:xfrm>
        </p:grpSpPr>
        <p:sp>
          <p:nvSpPr>
            <p:cNvPr id="17" name="椭圆 16"/>
            <p:cNvSpPr/>
            <p:nvPr/>
          </p:nvSpPr>
          <p:spPr>
            <a:xfrm>
              <a:off x="4831275" y="2758851"/>
              <a:ext cx="752969" cy="752969"/>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18" name="TextBox 53"/>
            <p:cNvSpPr txBox="1">
              <a:spLocks noChangeArrowheads="1"/>
            </p:cNvSpPr>
            <p:nvPr/>
          </p:nvSpPr>
          <p:spPr bwMode="auto">
            <a:xfrm>
              <a:off x="4845279" y="3014464"/>
              <a:ext cx="724960" cy="241742"/>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3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2009</a:t>
              </a:r>
              <a:endParaRPr lang="zh-CN" altLang="en-US" sz="13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19" name="组合 18"/>
          <p:cNvGrpSpPr/>
          <p:nvPr/>
        </p:nvGrpSpPr>
        <p:grpSpPr>
          <a:xfrm>
            <a:off x="6361941" y="4646163"/>
            <a:ext cx="707494" cy="707492"/>
            <a:chOff x="6512388" y="2758851"/>
            <a:chExt cx="752969" cy="752969"/>
          </a:xfrm>
        </p:grpSpPr>
        <p:sp>
          <p:nvSpPr>
            <p:cNvPr id="20" name="椭圆 19"/>
            <p:cNvSpPr/>
            <p:nvPr/>
          </p:nvSpPr>
          <p:spPr>
            <a:xfrm>
              <a:off x="6512388"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21" name="TextBox 76"/>
            <p:cNvSpPr txBox="1">
              <a:spLocks noChangeArrowheads="1"/>
            </p:cNvSpPr>
            <p:nvPr/>
          </p:nvSpPr>
          <p:spPr bwMode="auto">
            <a:xfrm>
              <a:off x="6526392" y="3004362"/>
              <a:ext cx="724960" cy="261946"/>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5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2014</a:t>
              </a:r>
              <a:endParaRPr lang="zh-CN" altLang="en-US" sz="15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22" name="组合 21"/>
          <p:cNvGrpSpPr/>
          <p:nvPr/>
        </p:nvGrpSpPr>
        <p:grpSpPr>
          <a:xfrm>
            <a:off x="8510081" y="3775683"/>
            <a:ext cx="761604" cy="761602"/>
            <a:chOff x="8146307" y="2754386"/>
            <a:chExt cx="761902" cy="761900"/>
          </a:xfrm>
        </p:grpSpPr>
        <p:sp>
          <p:nvSpPr>
            <p:cNvPr id="23" name="椭圆 22"/>
            <p:cNvSpPr/>
            <p:nvPr/>
          </p:nvSpPr>
          <p:spPr>
            <a:xfrm>
              <a:off x="8146307" y="2754386"/>
              <a:ext cx="761902" cy="761900"/>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24" name="TextBox 77"/>
            <p:cNvSpPr txBox="1">
              <a:spLocks noChangeArrowheads="1"/>
            </p:cNvSpPr>
            <p:nvPr/>
          </p:nvSpPr>
          <p:spPr bwMode="auto">
            <a:xfrm>
              <a:off x="8164777" y="3010686"/>
              <a:ext cx="724960" cy="24929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5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2016</a:t>
              </a:r>
              <a:endParaRPr lang="zh-CN" altLang="en-US" sz="15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25" name="组合 24"/>
          <p:cNvGrpSpPr/>
          <p:nvPr/>
        </p:nvGrpSpPr>
        <p:grpSpPr>
          <a:xfrm>
            <a:off x="10296826" y="2425536"/>
            <a:ext cx="815711" cy="815711"/>
            <a:chOff x="9688687" y="2758851"/>
            <a:chExt cx="752969" cy="752969"/>
          </a:xfrm>
        </p:grpSpPr>
        <p:sp>
          <p:nvSpPr>
            <p:cNvPr id="26" name="椭圆 25"/>
            <p:cNvSpPr/>
            <p:nvPr/>
          </p:nvSpPr>
          <p:spPr>
            <a:xfrm>
              <a:off x="9688687"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27" name="TextBox 117"/>
            <p:cNvSpPr txBox="1">
              <a:spLocks noChangeArrowheads="1"/>
            </p:cNvSpPr>
            <p:nvPr/>
          </p:nvSpPr>
          <p:spPr bwMode="auto">
            <a:xfrm>
              <a:off x="9702692" y="3007538"/>
              <a:ext cx="724960" cy="255593"/>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7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2019</a:t>
              </a:r>
              <a:endParaRPr lang="zh-CN" altLang="en-US" sz="17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sp>
        <p:nvSpPr>
          <p:cNvPr id="28" name="Text Box 24"/>
          <p:cNvSpPr txBox="1">
            <a:spLocks noChangeArrowheads="1"/>
          </p:cNvSpPr>
          <p:nvPr/>
        </p:nvSpPr>
        <p:spPr bwMode="auto">
          <a:xfrm>
            <a:off x="765817" y="5048968"/>
            <a:ext cx="128471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第一颗传输网络的</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ASIC</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芯片</a:t>
            </a:r>
          </a:p>
        </p:txBody>
      </p:sp>
      <p:sp>
        <p:nvSpPr>
          <p:cNvPr id="29" name="Text Box 24"/>
          <p:cNvSpPr txBox="1">
            <a:spLocks noChangeArrowheads="1"/>
          </p:cNvSpPr>
          <p:nvPr/>
        </p:nvSpPr>
        <p:spPr bwMode="auto">
          <a:xfrm>
            <a:off x="2259914" y="4952220"/>
            <a:ext cx="1356746"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第一颗基于</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的无线基站芯片</a:t>
            </a:r>
          </a:p>
        </p:txBody>
      </p:sp>
      <p:sp>
        <p:nvSpPr>
          <p:cNvPr id="30" name="Text Box 24"/>
          <p:cNvSpPr txBox="1">
            <a:spLocks noChangeArrowheads="1"/>
          </p:cNvSpPr>
          <p:nvPr/>
        </p:nvSpPr>
        <p:spPr bwMode="auto">
          <a:xfrm>
            <a:off x="4222527" y="4679773"/>
            <a:ext cx="133202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第一颗基于</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的移动端处理器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1" name="Text Box 24"/>
          <p:cNvSpPr txBox="1">
            <a:spLocks noChangeArrowheads="1"/>
          </p:cNvSpPr>
          <p:nvPr/>
        </p:nvSpPr>
        <p:spPr bwMode="auto">
          <a:xfrm>
            <a:off x="6096000" y="4167686"/>
            <a:ext cx="1289241"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第一颗基于</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的</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64</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位处理器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2" name="Text Box 24"/>
          <p:cNvSpPr txBox="1">
            <a:spLocks noChangeArrowheads="1"/>
          </p:cNvSpPr>
          <p:nvPr/>
        </p:nvSpPr>
        <p:spPr bwMode="auto">
          <a:xfrm>
            <a:off x="7700312" y="3351841"/>
            <a:ext cx="1357034"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业界第一颗支持多路</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 </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处理器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3" name="Text Box 24"/>
          <p:cNvSpPr txBox="1">
            <a:spLocks noChangeArrowheads="1"/>
          </p:cNvSpPr>
          <p:nvPr/>
        </p:nvSpPr>
        <p:spPr bwMode="auto">
          <a:xfrm>
            <a:off x="9877415" y="1976552"/>
            <a:ext cx="1294047"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业界第一颗</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7nm</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数据中心处理器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4" name="Hi1380"/>
          <p:cNvSpPr txBox="1"/>
          <p:nvPr/>
        </p:nvSpPr>
        <p:spPr>
          <a:xfrm>
            <a:off x="4215551" y="4264303"/>
            <a:ext cx="1634573" cy="513400"/>
          </a:xfrm>
          <a:prstGeom prst="rect">
            <a:avLst/>
          </a:prstGeom>
          <a:ln w="12700">
            <a:miter lim="400000"/>
          </a:ln>
        </p:spPr>
        <p:txBody>
          <a:bodyPr wrap="square" lIns="71409" tIns="71409" rIns="71409" bIns="71409" anchor="ctr">
            <a:spAutoFit/>
          </a:bodyPr>
          <a:lstStyle/>
          <a:p>
            <a:pPr lvl="1" defTabSz="45701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999" dirty="0">
                <a:latin typeface="Huawei Sans" panose="020C0503030203020204" pitchFamily="34" charset="0"/>
                <a:ea typeface="方正兰亭黑简体" panose="02000000000000000000" pitchFamily="2" charset="-122"/>
                <a:cs typeface="Arial" panose="020B0604020202020204" pitchFamily="34" charset="0"/>
              </a:rPr>
              <a:t>K3</a:t>
            </a:r>
          </a:p>
        </p:txBody>
      </p:sp>
      <p:sp>
        <p:nvSpPr>
          <p:cNvPr id="35" name="Hi1380"/>
          <p:cNvSpPr txBox="1"/>
          <p:nvPr/>
        </p:nvSpPr>
        <p:spPr>
          <a:xfrm>
            <a:off x="5715388" y="3775683"/>
            <a:ext cx="1634573" cy="513416"/>
          </a:xfrm>
          <a:prstGeom prst="rect">
            <a:avLst/>
          </a:prstGeom>
          <a:ln w="12700">
            <a:miter lim="400000"/>
          </a:ln>
        </p:spPr>
        <p:txBody>
          <a:bodyPr wrap="square" lIns="71409" tIns="71409" rIns="71409" bIns="71409" anchor="ctr">
            <a:spAutoFit/>
          </a:bodyPr>
          <a:lstStyle/>
          <a:p>
            <a:pPr lvl="1" defTabSz="45701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999" dirty="0">
                <a:latin typeface="Huawei Sans" panose="020C0503030203020204" pitchFamily="34" charset="0"/>
                <a:ea typeface="方正兰亭黑简体" panose="02000000000000000000" pitchFamily="2" charset="-122"/>
                <a:cs typeface="Arial" panose="020B0604020202020204" pitchFamily="34" charset="0"/>
              </a:rPr>
              <a:t>Hi1612</a:t>
            </a:r>
            <a:endParaRPr lang="en-US" sz="1999"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 name="Hi1380"/>
          <p:cNvSpPr txBox="1"/>
          <p:nvPr/>
        </p:nvSpPr>
        <p:spPr>
          <a:xfrm>
            <a:off x="9559623" y="1567457"/>
            <a:ext cx="2050045" cy="513416"/>
          </a:xfrm>
          <a:prstGeom prst="rect">
            <a:avLst/>
          </a:prstGeom>
          <a:ln w="12700">
            <a:miter lim="400000"/>
          </a:ln>
        </p:spPr>
        <p:txBody>
          <a:bodyPr wrap="square" lIns="71409" tIns="71409" rIns="71409" bIns="71409" anchor="ctr">
            <a:spAutoFit/>
          </a:bodyPr>
          <a:lstStyle/>
          <a:p>
            <a:pPr lvl="1" defTabSz="45701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999" dirty="0">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999" dirty="0">
                <a:latin typeface="Huawei Sans" panose="020C0503030203020204" pitchFamily="34" charset="0"/>
                <a:ea typeface="方正兰亭黑简体" panose="02000000000000000000" pitchFamily="2" charset="-122"/>
                <a:cs typeface="Arial" panose="020B0604020202020204" pitchFamily="34" charset="0"/>
              </a:rPr>
              <a:t>920</a:t>
            </a:r>
            <a:endParaRPr lang="en-US" sz="1999"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8973" y="3429000"/>
            <a:ext cx="403168" cy="401867"/>
          </a:xfrm>
          <a:prstGeom prst="rect">
            <a:avLst/>
          </a:prstGeom>
        </p:spPr>
      </p:pic>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3688" t="2778" r="53742" b="64584"/>
          <a:stretch/>
        </p:blipFill>
        <p:spPr>
          <a:xfrm>
            <a:off x="4620900" y="3846350"/>
            <a:ext cx="514149" cy="470136"/>
          </a:xfrm>
          <a:prstGeom prst="rect">
            <a:avLst/>
          </a:prstGeom>
        </p:spPr>
      </p:pic>
      <p:sp>
        <p:nvSpPr>
          <p:cNvPr id="48" name="文本框 47"/>
          <p:cNvSpPr txBox="1"/>
          <p:nvPr/>
        </p:nvSpPr>
        <p:spPr>
          <a:xfrm>
            <a:off x="5877350" y="1230013"/>
            <a:ext cx="2516598" cy="528350"/>
          </a:xfrm>
          <a:prstGeom prst="rect">
            <a:avLst/>
          </a:prstGeom>
          <a:noFill/>
        </p:spPr>
        <p:txBody>
          <a:bodyPr wrap="square" rtlCol="0">
            <a:spAutoFit/>
          </a:bodyPr>
          <a:lstStyle/>
          <a:p>
            <a:pPr>
              <a:lnSpc>
                <a:spcPts val="3439"/>
              </a:lnSpc>
            </a:pPr>
            <a:r>
              <a:rPr lang="zh-CN" altLang="en-US" sz="1999" b="1" dirty="0">
                <a:latin typeface="Huawei Sans" panose="020C0503030203020204" pitchFamily="34" charset="0"/>
                <a:ea typeface="方正兰亭黑简体" panose="02000000000000000000" pitchFamily="2" charset="-122"/>
                <a:sym typeface="Arial" panose="020B0604020202020204" pitchFamily="34" charset="0"/>
              </a:rPr>
              <a:t>开放生态</a:t>
            </a:r>
            <a:endParaRPr lang="en-US" altLang="zh-CN" sz="1999" b="1" dirty="0">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49" name="文本框 48"/>
          <p:cNvSpPr txBox="1"/>
          <p:nvPr/>
        </p:nvSpPr>
        <p:spPr>
          <a:xfrm>
            <a:off x="5894806" y="1928599"/>
            <a:ext cx="2481686" cy="1015663"/>
          </a:xfrm>
          <a:prstGeom prst="rect">
            <a:avLst/>
          </a:prstGeom>
          <a:noFill/>
        </p:spPr>
        <p:txBody>
          <a:bodyPr wrap="square" rtlCol="0">
            <a:spAutoFit/>
          </a:bodyPr>
          <a:lstStyle/>
          <a:p>
            <a:pPr>
              <a:lnSpc>
                <a:spcPts val="2399"/>
              </a:lnSpc>
            </a:pP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开放平台，支持业界主流软硬件；构建鲲鹏生态，与开发者、伙伴和产业组织共同打造智能计算新底座</a:t>
            </a:r>
          </a:p>
        </p:txBody>
      </p:sp>
      <p:cxnSp>
        <p:nvCxnSpPr>
          <p:cNvPr id="50" name="直接连接符 49"/>
          <p:cNvCxnSpPr/>
          <p:nvPr/>
        </p:nvCxnSpPr>
        <p:spPr>
          <a:xfrm>
            <a:off x="5951734" y="1781154"/>
            <a:ext cx="2424758"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259434" y="1212627"/>
            <a:ext cx="2516598" cy="528350"/>
          </a:xfrm>
          <a:prstGeom prst="rect">
            <a:avLst/>
          </a:prstGeom>
          <a:noFill/>
        </p:spPr>
        <p:txBody>
          <a:bodyPr wrap="square" rtlCol="0">
            <a:spAutoFit/>
          </a:bodyPr>
          <a:lstStyle/>
          <a:p>
            <a:pPr>
              <a:lnSpc>
                <a:spcPts val="3439"/>
              </a:lnSpc>
            </a:pPr>
            <a:r>
              <a:rPr lang="zh-CN" altLang="en-US" sz="1999" b="1" dirty="0">
                <a:latin typeface="Huawei Sans" panose="020C0503030203020204" pitchFamily="34" charset="0"/>
                <a:ea typeface="方正兰亭黑简体" panose="02000000000000000000" pitchFamily="2" charset="-122"/>
                <a:sym typeface="Arial" panose="020B0604020202020204" pitchFamily="34" charset="0"/>
              </a:rPr>
              <a:t>安全可靠</a:t>
            </a:r>
            <a:endParaRPr lang="en-US" altLang="zh-CN" sz="1999" b="1" dirty="0">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52" name="文本框 51"/>
          <p:cNvSpPr txBox="1"/>
          <p:nvPr/>
        </p:nvSpPr>
        <p:spPr>
          <a:xfrm>
            <a:off x="3247538" y="1928599"/>
            <a:ext cx="2655657" cy="1015663"/>
          </a:xfrm>
          <a:prstGeom prst="rect">
            <a:avLst/>
          </a:prstGeom>
          <a:noFill/>
        </p:spPr>
        <p:txBody>
          <a:bodyPr wrap="square" rtlCol="0">
            <a:spAutoFit/>
          </a:bodyPr>
          <a:lstStyle/>
          <a:p>
            <a:pPr>
              <a:lnSpc>
                <a:spcPts val="2399"/>
              </a:lnSpc>
            </a:pP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鲲鹏处理器基于自研内核，</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TaiShan</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服务器计算芯片全自研</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a:p>
            <a:pPr>
              <a:lnSpc>
                <a:spcPts val="2399"/>
              </a:lnSpc>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17</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年计算创新铸就稳如泰山的高品质</a:t>
            </a:r>
          </a:p>
        </p:txBody>
      </p:sp>
      <p:cxnSp>
        <p:nvCxnSpPr>
          <p:cNvPr id="53" name="直接连接符 52"/>
          <p:cNvCxnSpPr/>
          <p:nvPr/>
        </p:nvCxnSpPr>
        <p:spPr>
          <a:xfrm>
            <a:off x="3337826" y="1792183"/>
            <a:ext cx="2424758"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02408" y="1230013"/>
            <a:ext cx="2516598" cy="528350"/>
          </a:xfrm>
          <a:prstGeom prst="rect">
            <a:avLst/>
          </a:prstGeom>
          <a:noFill/>
        </p:spPr>
        <p:txBody>
          <a:bodyPr wrap="square" rtlCol="0">
            <a:spAutoFit/>
          </a:bodyPr>
          <a:lstStyle/>
          <a:p>
            <a:pPr>
              <a:lnSpc>
                <a:spcPts val="3439"/>
              </a:lnSpc>
            </a:pPr>
            <a:r>
              <a:rPr lang="zh-CN" altLang="en-US" sz="1999" b="1" dirty="0">
                <a:latin typeface="Huawei Sans" panose="020C0503030203020204" pitchFamily="34" charset="0"/>
                <a:ea typeface="方正兰亭黑简体" panose="02000000000000000000" pitchFamily="2" charset="-122"/>
                <a:sym typeface="Arial" panose="020B0604020202020204" pitchFamily="34" charset="0"/>
              </a:rPr>
              <a:t>高效能计算</a:t>
            </a:r>
            <a:endParaRPr lang="en-US" altLang="zh-CN" sz="1999" b="1" dirty="0">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55" name="文本框 54"/>
          <p:cNvSpPr txBox="1"/>
          <p:nvPr/>
        </p:nvSpPr>
        <p:spPr>
          <a:xfrm>
            <a:off x="704298" y="1911440"/>
            <a:ext cx="2484315" cy="1015663"/>
          </a:xfrm>
          <a:prstGeom prst="rect">
            <a:avLst/>
          </a:prstGeom>
          <a:noFill/>
        </p:spPr>
        <p:txBody>
          <a:bodyPr wrap="square" rtlCol="0">
            <a:spAutoFit/>
          </a:bodyPr>
          <a:lstStyle/>
          <a:p>
            <a:pPr>
              <a:lnSpc>
                <a:spcPts val="2399"/>
              </a:lnSpc>
            </a:pP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提供兼容</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ARM</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架构的高性能鲲鹏处理器、</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TaiShan</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服务器和解决方案，将高效能计算带入数据中心。</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cxnSp>
        <p:nvCxnSpPr>
          <p:cNvPr id="56" name="直接连接符 55"/>
          <p:cNvCxnSpPr/>
          <p:nvPr/>
        </p:nvCxnSpPr>
        <p:spPr>
          <a:xfrm>
            <a:off x="763855" y="1792183"/>
            <a:ext cx="2424758"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8284" y="1041171"/>
            <a:ext cx="752307" cy="602747"/>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3806" y="2260216"/>
            <a:ext cx="773029" cy="801220"/>
          </a:xfrm>
          <a:prstGeom prst="rect">
            <a:avLst/>
          </a:prstGeom>
        </p:spPr>
      </p:pic>
      <p:sp>
        <p:nvSpPr>
          <p:cNvPr id="9" name="标题 8"/>
          <p:cNvSpPr>
            <a:spLocks noGrp="1"/>
          </p:cNvSpPr>
          <p:nvPr>
            <p:ph type="title"/>
          </p:nvPr>
        </p:nvSpPr>
        <p:spPr/>
        <p:txBody>
          <a:bodyPr/>
          <a:lstStyle/>
          <a:p>
            <a:r>
              <a:rPr lang="zh-CN" altLang="en-US" dirty="0" smtClean="0"/>
              <a:t>鲲鹏系列处理器发展</a:t>
            </a:r>
            <a:r>
              <a:rPr lang="zh-CN" altLang="en-US" dirty="0"/>
              <a:t>历程</a:t>
            </a:r>
          </a:p>
        </p:txBody>
      </p:sp>
      <p:sp>
        <p:nvSpPr>
          <p:cNvPr id="5" name="文本框 4"/>
          <p:cNvSpPr txBox="1"/>
          <p:nvPr/>
        </p:nvSpPr>
        <p:spPr>
          <a:xfrm>
            <a:off x="8242842" y="3005498"/>
            <a:ext cx="1125629" cy="400110"/>
          </a:xfrm>
          <a:prstGeom prst="rect">
            <a:avLst/>
          </a:prstGeom>
          <a:noFill/>
        </p:spPr>
        <p:txBody>
          <a:bodyPr wrap="none" rtlCol="0">
            <a:spAutoFit/>
          </a:bodyPr>
          <a:lstStyle/>
          <a:p>
            <a:r>
              <a:rPr lang="zh-CN" altLang="en-US" sz="2000" dirty="0">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2000" dirty="0">
                <a:latin typeface="Huawei Sans" panose="020C0503030203020204" pitchFamily="34" charset="0"/>
                <a:ea typeface="方正兰亭黑简体" panose="02000000000000000000" pitchFamily="2" charset="-122"/>
                <a:cs typeface="Arial" panose="020B0604020202020204" pitchFamily="34" charset="0"/>
              </a:rPr>
              <a:t>916</a:t>
            </a:r>
            <a:endParaRPr lang="zh-CN" altLang="en-US" sz="2000" dirty="0"/>
          </a:p>
        </p:txBody>
      </p:sp>
    </p:spTree>
    <p:extLst>
      <p:ext uri="{BB962C8B-B14F-4D97-AF65-F5344CB8AC3E}">
        <p14:creationId xmlns:p14="http://schemas.microsoft.com/office/powerpoint/2010/main" val="25844584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descr="C:\Users\z00124665\Downloads\VCG21gic16548966副本.png"/>
          <p:cNvPicPr>
            <a:picLocks noChangeArrowheads="1"/>
          </p:cNvPicPr>
          <p:nvPr/>
        </p:nvPicPr>
        <p:blipFill rotWithShape="1">
          <a:blip r:embed="rId3" cstate="email">
            <a:extLst>
              <a:ext uri="{28A0092B-C50C-407E-A947-70E740481C1C}">
                <a14:useLocalDpi xmlns:a14="http://schemas.microsoft.com/office/drawing/2010/main"/>
              </a:ext>
            </a:extLst>
          </a:blip>
          <a:srcRect t="379" b="379"/>
          <a:stretch/>
        </p:blipFill>
        <p:spPr bwMode="auto">
          <a:xfrm>
            <a:off x="5546948" y="2145986"/>
            <a:ext cx="1004008" cy="1004008"/>
          </a:xfrm>
          <a:prstGeom prst="ellipse">
            <a:avLst/>
          </a:prstGeom>
          <a:ln>
            <a:noFill/>
          </a:ln>
        </p:spPr>
      </p:pic>
      <p:pic>
        <p:nvPicPr>
          <p:cNvPr id="59" name="Picture 3" descr="D:\Z.主打胶片\2015年7月主打胶片改版\13.案例相关材料\互联网企业调色.jpg"/>
          <p:cNvPicPr>
            <a:picLocks noChangeArrowheads="1"/>
          </p:cNvPicPr>
          <p:nvPr/>
        </p:nvPicPr>
        <p:blipFill rotWithShape="1">
          <a:blip r:embed="rId4" cstate="email">
            <a:extLst>
              <a:ext uri="{28A0092B-C50C-407E-A947-70E740481C1C}">
                <a14:useLocalDpi xmlns:a14="http://schemas.microsoft.com/office/drawing/2010/main"/>
              </a:ext>
            </a:extLst>
          </a:blip>
          <a:srcRect l="6075" t="6431" r="7240" b="7587"/>
          <a:stretch/>
        </p:blipFill>
        <p:spPr bwMode="auto">
          <a:xfrm>
            <a:off x="9949375" y="2140019"/>
            <a:ext cx="1004008" cy="1004008"/>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sp>
        <p:nvSpPr>
          <p:cNvPr id="57" name="椭圆 56"/>
          <p:cNvSpPr/>
          <p:nvPr/>
        </p:nvSpPr>
        <p:spPr>
          <a:xfrm>
            <a:off x="1179906" y="2145986"/>
            <a:ext cx="1004008" cy="1004008"/>
          </a:xfrm>
          <a:prstGeom prst="ellipse">
            <a:avLst/>
          </a:prstGeom>
          <a:blipFill dpi="0" rotWithShape="0">
            <a:blip r:embed="rId6" cstate="email">
              <a:extLst>
                <a:ext uri="{28A0092B-C50C-407E-A947-70E740481C1C}">
                  <a14:useLocalDpi xmlns:a14="http://schemas.microsoft.com/office/drawing/2010/main"/>
                </a:ext>
              </a:extLst>
            </a:blip>
            <a:srcRect/>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81" tIns="25381" rIns="25381" bIns="25381" numCol="1" spcCol="38100" rtlCol="0" anchor="ctr">
            <a:noAutofit/>
          </a:bodyPr>
          <a:lstStyle/>
          <a:p>
            <a:pPr algn="ctr" defTabSz="412499" hangingPunct="0"/>
            <a:endParaRPr lang="zh-CN" altLang="en-US" sz="1349">
              <a:solidFill>
                <a:srgbClr val="000000"/>
              </a:solidFill>
              <a:latin typeface="Huawei Sans" panose="020C0503030203020204" pitchFamily="34" charset="0"/>
              <a:ea typeface="方正兰亭黑简体" panose="02000000000000000000" pitchFamily="2" charset="-122"/>
              <a:cs typeface="Helvetica"/>
              <a:sym typeface="Arial" panose="020B0604020202020204" pitchFamily="34" charset="0"/>
            </a:endParaRPr>
          </a:p>
        </p:txBody>
      </p:sp>
      <p:pic>
        <p:nvPicPr>
          <p:cNvPr id="56" name="图片 33"/>
          <p:cNvPicPr>
            <a:picLocks/>
          </p:cNvPicPr>
          <p:nvPr/>
        </p:nvPicPr>
        <p:blipFill rotWithShape="1">
          <a:blip r:embed="rId7" cstate="print">
            <a:extLst>
              <a:ext uri="{28A0092B-C50C-407E-A947-70E740481C1C}">
                <a14:useLocalDpi xmlns:a14="http://schemas.microsoft.com/office/drawing/2010/main"/>
              </a:ext>
            </a:extLst>
          </a:blip>
          <a:srcRect/>
          <a:stretch/>
        </p:blipFill>
        <p:spPr bwMode="auto">
          <a:xfrm>
            <a:off x="3368022" y="2145986"/>
            <a:ext cx="1004008" cy="1004008"/>
          </a:xfrm>
          <a:prstGeom prst="ellipse">
            <a:avLst/>
          </a:prstGeom>
          <a:blipFill dpi="0" rotWithShape="1">
            <a:blip r:embed="rId8" cstate="screen">
              <a:extLst>
                <a:ext uri="{28A0092B-C50C-407E-A947-70E740481C1C}">
                  <a14:useLocalDpi xmlns:a14="http://schemas.microsoft.com/office/drawing/2010/main"/>
                </a:ext>
              </a:extLst>
            </a:blip>
            <a:srcRect/>
            <a:stretch>
              <a:fillRect l="-24843" t="-1552" r="-25119" b="1552"/>
            </a:stretch>
          </a:blipFill>
          <a:ln>
            <a:solidFill>
              <a:schemeClr val="bg1">
                <a:lumMod val="75000"/>
              </a:schemeClr>
            </a:solidFill>
          </a:ln>
          <a:effectLst>
            <a:outerShdw blurRad="63500" sx="102000" sy="102000" algn="ctr" rotWithShape="0">
              <a:prstClr val="black">
                <a:alpha val="40000"/>
              </a:prstClr>
            </a:outerShdw>
          </a:effectLst>
        </p:spPr>
      </p:pic>
      <p:pic>
        <p:nvPicPr>
          <p:cNvPr id="55" name="图片 54"/>
          <p:cNvPicPr>
            <a:picLocks/>
          </p:cNvPicPr>
          <p:nvPr/>
        </p:nvPicPr>
        <p:blipFill>
          <a:blip r:embed="rId9"/>
          <a:stretch>
            <a:fillRect/>
          </a:stretch>
        </p:blipFill>
        <p:spPr>
          <a:xfrm>
            <a:off x="7728644" y="2136463"/>
            <a:ext cx="1004008" cy="1004008"/>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sp>
        <p:nvSpPr>
          <p:cNvPr id="70" name="文本框 69">
            <a:extLst>
              <a:ext uri="{FF2B5EF4-FFF2-40B4-BE49-F238E27FC236}">
                <a16:creationId xmlns="" xmlns:a16="http://schemas.microsoft.com/office/drawing/2014/main" id="{5BE35141-BEEE-462E-8A3B-16816D878510}"/>
              </a:ext>
            </a:extLst>
          </p:cNvPr>
          <p:cNvSpPr txBox="1"/>
          <p:nvPr/>
        </p:nvSpPr>
        <p:spPr>
          <a:xfrm>
            <a:off x="5146622" y="3176266"/>
            <a:ext cx="1914104" cy="1292157"/>
          </a:xfrm>
          <a:prstGeom prst="rect">
            <a:avLst/>
          </a:prstGeom>
          <a:noFill/>
        </p:spPr>
        <p:txBody>
          <a:bodyPr wrap="square" rtlCol="0">
            <a:spAutoFit/>
          </a:bodyPr>
          <a:lstStyle/>
          <a:p>
            <a:pPr marL="144000" indent="-144000">
              <a:lnSpc>
                <a:spcPct val="1300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AI</a:t>
            </a:r>
            <a:r>
              <a:rPr lang="zh-CN" altLang="en-US" sz="1200" dirty="0">
                <a:latin typeface="Huawei Sans" panose="020C0503030203020204" pitchFamily="34" charset="0"/>
                <a:ea typeface="方正兰亭黑简体" panose="02000000000000000000" pitchFamily="2" charset="-122"/>
              </a:rPr>
              <a:t>边缘，</a:t>
            </a:r>
            <a:r>
              <a:rPr lang="en-US" altLang="zh-CN" sz="1200" dirty="0">
                <a:latin typeface="Huawei Sans" panose="020C0503030203020204" pitchFamily="34" charset="0"/>
                <a:ea typeface="方正兰亭黑简体" panose="02000000000000000000" pitchFamily="2" charset="-122"/>
              </a:rPr>
              <a:t>5G</a:t>
            </a:r>
            <a:r>
              <a:rPr lang="zh-CN" altLang="en-US" sz="1200" dirty="0">
                <a:latin typeface="Huawei Sans" panose="020C0503030203020204" pitchFamily="34" charset="0"/>
                <a:ea typeface="方正兰亭黑简体" panose="02000000000000000000" pitchFamily="2" charset="-122"/>
              </a:rPr>
              <a:t>移动边缘场景</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3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电信、交通边缘计算场景</a:t>
            </a:r>
            <a:endParaRPr lang="en-US" altLang="zh-CN" sz="1200" dirty="0">
              <a:latin typeface="Huawei Sans" panose="020C0503030203020204" pitchFamily="34" charset="0"/>
              <a:ea typeface="方正兰亭黑简体" panose="02000000000000000000" pitchFamily="2" charset="-122"/>
            </a:endParaRPr>
          </a:p>
          <a:p>
            <a:pPr marL="214798" indent="-214798">
              <a:lnSpc>
                <a:spcPct val="130000"/>
              </a:lnSpc>
              <a:buFont typeface="Arial" panose="020B0604020202020204" pitchFamily="34" charset="0"/>
              <a:buChar char="•"/>
            </a:pPr>
            <a:endParaRPr lang="en-US" altLang="zh-CN" sz="1200" dirty="0">
              <a:latin typeface="Huawei Sans" panose="020C0503030203020204" pitchFamily="34" charset="0"/>
              <a:ea typeface="方正兰亭黑简体" panose="02000000000000000000" pitchFamily="2" charset="-122"/>
            </a:endParaRPr>
          </a:p>
        </p:txBody>
      </p:sp>
      <p:sp>
        <p:nvSpPr>
          <p:cNvPr id="71" name="文本框 70">
            <a:extLst>
              <a:ext uri="{FF2B5EF4-FFF2-40B4-BE49-F238E27FC236}">
                <a16:creationId xmlns="" xmlns:a16="http://schemas.microsoft.com/office/drawing/2014/main" id="{AA7553F9-4246-4C34-A0F2-D7F852FF390D}"/>
              </a:ext>
            </a:extLst>
          </p:cNvPr>
          <p:cNvSpPr txBox="1"/>
          <p:nvPr/>
        </p:nvSpPr>
        <p:spPr>
          <a:xfrm>
            <a:off x="9457597" y="3176266"/>
            <a:ext cx="2049268" cy="1199860"/>
          </a:xfrm>
          <a:prstGeom prst="rect">
            <a:avLst/>
          </a:prstGeom>
          <a:noFill/>
        </p:spPr>
        <p:txBody>
          <a:bodyPr wrap="square" rtlCol="0">
            <a:spAutoFit/>
          </a:bodyPr>
          <a:lstStyle/>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鲲鹏</a:t>
            </a:r>
            <a:r>
              <a:rPr lang="en-US" altLang="zh-CN" sz="1200" dirty="0">
                <a:latin typeface="Huawei Sans" panose="020C0503030203020204" pitchFamily="34" charset="0"/>
                <a:ea typeface="方正兰亭黑简体" panose="02000000000000000000" pitchFamily="2" charset="-122"/>
              </a:rPr>
              <a:t>RSA</a:t>
            </a:r>
            <a:r>
              <a:rPr lang="zh-CN" altLang="en-US" sz="1200" dirty="0">
                <a:latin typeface="Huawei Sans" panose="020C0503030203020204" pitchFamily="34" charset="0"/>
                <a:ea typeface="方正兰亭黑简体" panose="02000000000000000000" pitchFamily="2" charset="-122"/>
              </a:rPr>
              <a:t>安全加解密加速引擎</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互联网</a:t>
            </a:r>
            <a:r>
              <a:rPr lang="en-US" altLang="zh-CN" sz="1200" dirty="0">
                <a:latin typeface="Huawei Sans" panose="020C0503030203020204" pitchFamily="34" charset="0"/>
                <a:ea typeface="方正兰亭黑简体" panose="02000000000000000000" pitchFamily="2" charset="-122"/>
              </a:rPr>
              <a:t>Web</a:t>
            </a:r>
            <a:r>
              <a:rPr lang="zh-CN" altLang="en-US" sz="1200" dirty="0">
                <a:latin typeface="Huawei Sans" panose="020C0503030203020204" pitchFamily="34" charset="0"/>
                <a:ea typeface="方正兰亭黑简体" panose="02000000000000000000" pitchFamily="2" charset="-122"/>
              </a:rPr>
              <a:t> </a:t>
            </a:r>
            <a:r>
              <a:rPr lang="en-US" altLang="zh-CN" sz="1200" dirty="0">
                <a:latin typeface="Huawei Sans" panose="020C0503030203020204" pitchFamily="34" charset="0"/>
                <a:ea typeface="方正兰亭黑简体" panose="02000000000000000000" pitchFamily="2" charset="-122"/>
              </a:rPr>
              <a:t>HTTPS</a:t>
            </a:r>
            <a:r>
              <a:rPr lang="zh-CN" altLang="en-US" sz="1200" dirty="0">
                <a:latin typeface="Huawei Sans" panose="020C0503030203020204" pitchFamily="34" charset="0"/>
                <a:ea typeface="方正兰亭黑简体" panose="02000000000000000000" pitchFamily="2" charset="-122"/>
              </a:rPr>
              <a:t>连接加速</a:t>
            </a:r>
            <a:endParaRPr lang="en-US" altLang="zh-CN" sz="1200" dirty="0">
              <a:latin typeface="Huawei Sans" panose="020C0503030203020204" pitchFamily="34" charset="0"/>
              <a:ea typeface="方正兰亭黑简体" panose="02000000000000000000" pitchFamily="2" charset="-122"/>
            </a:endParaRPr>
          </a:p>
        </p:txBody>
      </p:sp>
      <p:sp>
        <p:nvSpPr>
          <p:cNvPr id="72" name="文本框 71">
            <a:extLst>
              <a:ext uri="{FF2B5EF4-FFF2-40B4-BE49-F238E27FC236}">
                <a16:creationId xmlns="" xmlns:a16="http://schemas.microsoft.com/office/drawing/2014/main" id="{83050F63-DE5B-49FD-96C7-762E16423A77}"/>
              </a:ext>
            </a:extLst>
          </p:cNvPr>
          <p:cNvSpPr txBox="1"/>
          <p:nvPr/>
        </p:nvSpPr>
        <p:spPr>
          <a:xfrm>
            <a:off x="870139" y="3126724"/>
            <a:ext cx="1858361" cy="1162941"/>
          </a:xfrm>
          <a:prstGeom prst="rect">
            <a:avLst/>
          </a:prstGeom>
          <a:noFill/>
        </p:spPr>
        <p:txBody>
          <a:bodyPr wrap="square" rtlCol="0">
            <a:spAutoFit/>
          </a:bodyPr>
          <a:lstStyle/>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电信、政务、金审、金税等行业云</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虚拟化性能优越</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3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实时音视频极致体验</a:t>
            </a:r>
            <a:endParaRPr lang="en-US" altLang="zh-CN" sz="1200" dirty="0">
              <a:latin typeface="Huawei Sans" panose="020C0503030203020204" pitchFamily="34" charset="0"/>
              <a:ea typeface="方正兰亭黑简体" panose="02000000000000000000" pitchFamily="2" charset="-122"/>
            </a:endParaRPr>
          </a:p>
        </p:txBody>
      </p:sp>
      <p:sp>
        <p:nvSpPr>
          <p:cNvPr id="73" name="文本框 72">
            <a:extLst>
              <a:ext uri="{FF2B5EF4-FFF2-40B4-BE49-F238E27FC236}">
                <a16:creationId xmlns="" xmlns:a16="http://schemas.microsoft.com/office/drawing/2014/main" id="{1FF2DA18-2C3A-40F3-9AAE-012811E8562D}"/>
              </a:ext>
            </a:extLst>
          </p:cNvPr>
          <p:cNvSpPr txBox="1"/>
          <p:nvPr/>
        </p:nvSpPr>
        <p:spPr>
          <a:xfrm>
            <a:off x="2982606" y="3176266"/>
            <a:ext cx="1848940" cy="922969"/>
          </a:xfrm>
          <a:prstGeom prst="rect">
            <a:avLst/>
          </a:prstGeom>
          <a:noFill/>
        </p:spPr>
        <p:txBody>
          <a:bodyPr wrap="square" rtlCol="0">
            <a:spAutoFit/>
          </a:bodyPr>
          <a:lstStyle/>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鲲鹏</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昇腾协同加速使能</a:t>
            </a:r>
            <a:r>
              <a:rPr lang="en-US" altLang="zh-CN" sz="1200" dirty="0">
                <a:latin typeface="Huawei Sans" panose="020C0503030203020204" pitchFamily="34" charset="0"/>
                <a:ea typeface="方正兰亭黑简体" panose="02000000000000000000" pitchFamily="2" charset="-122"/>
              </a:rPr>
              <a:t>AI</a:t>
            </a:r>
            <a:r>
              <a:rPr lang="zh-CN" altLang="en-US" sz="1200" dirty="0">
                <a:latin typeface="Huawei Sans" panose="020C0503030203020204" pitchFamily="34" charset="0"/>
                <a:ea typeface="方正兰亭黑简体" panose="02000000000000000000" pitchFamily="2" charset="-122"/>
              </a:rPr>
              <a:t>应用：人脸识别、车牌识别等</a:t>
            </a:r>
          </a:p>
        </p:txBody>
      </p:sp>
      <p:sp>
        <p:nvSpPr>
          <p:cNvPr id="74" name="文本框 73">
            <a:extLst>
              <a:ext uri="{FF2B5EF4-FFF2-40B4-BE49-F238E27FC236}">
                <a16:creationId xmlns="" xmlns:a16="http://schemas.microsoft.com/office/drawing/2014/main" id="{A876BA73-D07C-4F7A-B8D8-5C468CAC63C2}"/>
              </a:ext>
            </a:extLst>
          </p:cNvPr>
          <p:cNvSpPr txBox="1"/>
          <p:nvPr/>
        </p:nvSpPr>
        <p:spPr>
          <a:xfrm>
            <a:off x="7299503" y="3176266"/>
            <a:ext cx="1982082" cy="922969"/>
          </a:xfrm>
          <a:prstGeom prst="rect">
            <a:avLst/>
          </a:prstGeom>
          <a:noFill/>
        </p:spPr>
        <p:txBody>
          <a:bodyPr wrap="square" rtlCol="0">
            <a:spAutoFit/>
          </a:bodyPr>
          <a:lstStyle/>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业界首款兼容</a:t>
            </a:r>
            <a:r>
              <a:rPr lang="en-US" altLang="zh-CN" sz="1200" dirty="0">
                <a:latin typeface="Huawei Sans" panose="020C0503030203020204" pitchFamily="34" charset="0"/>
                <a:ea typeface="方正兰亭黑简体" panose="02000000000000000000" pitchFamily="2" charset="-122"/>
              </a:rPr>
              <a:t>ARM</a:t>
            </a:r>
            <a:r>
              <a:rPr lang="zh-CN" altLang="en-US" sz="1200" dirty="0">
                <a:latin typeface="Huawei Sans" panose="020C0503030203020204" pitchFamily="34" charset="0"/>
                <a:ea typeface="方正兰亭黑简体" panose="02000000000000000000" pitchFamily="2" charset="-122"/>
              </a:rPr>
              <a:t>的四路服务器，超强算力</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500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32</a:t>
            </a:r>
            <a:r>
              <a:rPr lang="zh-CN" altLang="en-US" sz="1200" dirty="0">
                <a:latin typeface="Huawei Sans" panose="020C0503030203020204" pitchFamily="34" charset="0"/>
                <a:ea typeface="方正兰亭黑简体" panose="02000000000000000000" pitchFamily="2" charset="-122"/>
              </a:rPr>
              <a:t>个</a:t>
            </a:r>
            <a:r>
              <a:rPr lang="en-US" altLang="zh-CN" sz="1200" dirty="0">
                <a:latin typeface="Huawei Sans" panose="020C0503030203020204" pitchFamily="34" charset="0"/>
                <a:ea typeface="方正兰亭黑简体" panose="02000000000000000000" pitchFamily="2" charset="-122"/>
              </a:rPr>
              <a:t>DDR4</a:t>
            </a:r>
            <a:r>
              <a:rPr lang="zh-CN" altLang="en-US" sz="1200" dirty="0">
                <a:latin typeface="Huawei Sans" panose="020C0503030203020204" pitchFamily="34" charset="0"/>
                <a:ea typeface="方正兰亭黑简体" panose="02000000000000000000" pitchFamily="2" charset="-122"/>
              </a:rPr>
              <a:t>超大内存</a:t>
            </a:r>
            <a:endParaRPr lang="en-US" altLang="zh-CN" sz="1200" dirty="0">
              <a:latin typeface="Huawei Sans" panose="020C0503030203020204" pitchFamily="34" charset="0"/>
              <a:ea typeface="方正兰亭黑简体" panose="02000000000000000000" pitchFamily="2" charset="-122"/>
            </a:endParaRPr>
          </a:p>
        </p:txBody>
      </p:sp>
      <p:sp>
        <p:nvSpPr>
          <p:cNvPr id="28" name="矩形 27"/>
          <p:cNvSpPr/>
          <p:nvPr/>
        </p:nvSpPr>
        <p:spPr>
          <a:xfrm>
            <a:off x="731838" y="4574210"/>
            <a:ext cx="10728326" cy="1369302"/>
          </a:xfrm>
          <a:prstGeom prst="rect">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b="1" kern="0">
              <a:solidFill>
                <a:srgbClr val="C00000"/>
              </a:solidFill>
              <a:latin typeface="Huawei Sans" panose="020C0503030203020204" pitchFamily="34" charset="0"/>
              <a:ea typeface="方正兰亭黑简体" panose="02000000000000000000" pitchFamily="2" charset="-122"/>
              <a:sym typeface="Arial" panose="020B0604020202020204" pitchFamily="34" charset="0"/>
            </a:endParaRPr>
          </a:p>
        </p:txBody>
      </p:sp>
      <p:grpSp>
        <p:nvGrpSpPr>
          <p:cNvPr id="29" name="组合 28"/>
          <p:cNvGrpSpPr/>
          <p:nvPr/>
        </p:nvGrpSpPr>
        <p:grpSpPr>
          <a:xfrm>
            <a:off x="3551722" y="4716888"/>
            <a:ext cx="2303100" cy="881598"/>
            <a:chOff x="3341384" y="5088866"/>
            <a:chExt cx="2304000" cy="881942"/>
          </a:xfrm>
        </p:grpSpPr>
        <p:sp>
          <p:nvSpPr>
            <p:cNvPr id="30" name="TextBox 5"/>
            <p:cNvSpPr txBox="1"/>
            <p:nvPr/>
          </p:nvSpPr>
          <p:spPr>
            <a:xfrm>
              <a:off x="3609827" y="5555310"/>
              <a:ext cx="1800494" cy="415498"/>
            </a:xfrm>
            <a:prstGeom prst="rect">
              <a:avLst/>
            </a:prstGeom>
            <a:noFill/>
          </p:spPr>
          <p:txBody>
            <a:bodyPr wrap="none" rtlCol="0">
              <a:spAutoFit/>
            </a:bodyPr>
            <a:lstStyle/>
            <a:p>
              <a:pPr algn="ctr" defTabSz="609478">
                <a:lnSpc>
                  <a:spcPct val="150000"/>
                </a:lnSpc>
                <a:defRPr/>
              </a:pP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车辆通行告别收费站</a:t>
              </a:r>
            </a:p>
          </p:txBody>
        </p:sp>
        <p:cxnSp>
          <p:nvCxnSpPr>
            <p:cNvPr id="31" name="直接连接符 30"/>
            <p:cNvCxnSpPr/>
            <p:nvPr/>
          </p:nvCxnSpPr>
          <p:spPr>
            <a:xfrm flipV="1">
              <a:off x="3341384"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sp>
          <p:nvSpPr>
            <p:cNvPr id="32" name="TextBox 2"/>
            <p:cNvSpPr txBox="1"/>
            <p:nvPr/>
          </p:nvSpPr>
          <p:spPr>
            <a:xfrm>
              <a:off x="3703435" y="5088866"/>
              <a:ext cx="1579895" cy="369476"/>
            </a:xfrm>
            <a:prstGeom prst="rect">
              <a:avLst/>
            </a:prstGeom>
            <a:noFill/>
          </p:spPr>
          <p:txBody>
            <a:bodyPr wrap="none" rtlCol="0">
              <a:spAutoFit/>
            </a:bodyPr>
            <a:lstStyle/>
            <a:p>
              <a:pPr algn="ctr" defTabSz="609478">
                <a:defRPr/>
              </a:pPr>
              <a:r>
                <a:rPr lang="zh-CN" altLang="en-US"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省际高速公路</a:t>
              </a:r>
            </a:p>
          </p:txBody>
        </p:sp>
      </p:grpSp>
      <p:grpSp>
        <p:nvGrpSpPr>
          <p:cNvPr id="33" name="组合 32"/>
          <p:cNvGrpSpPr/>
          <p:nvPr/>
        </p:nvGrpSpPr>
        <p:grpSpPr>
          <a:xfrm>
            <a:off x="6237827" y="4703975"/>
            <a:ext cx="2359020" cy="881598"/>
            <a:chOff x="6162611" y="5088866"/>
            <a:chExt cx="2359941" cy="881942"/>
          </a:xfrm>
        </p:grpSpPr>
        <p:sp>
          <p:nvSpPr>
            <p:cNvPr id="34" name="TextBox 9"/>
            <p:cNvSpPr txBox="1"/>
            <p:nvPr/>
          </p:nvSpPr>
          <p:spPr>
            <a:xfrm>
              <a:off x="6162611" y="5555310"/>
              <a:ext cx="2359941" cy="415498"/>
            </a:xfrm>
            <a:prstGeom prst="rect">
              <a:avLst/>
            </a:prstGeom>
            <a:noFill/>
          </p:spPr>
          <p:txBody>
            <a:bodyPr wrap="none" rtlCol="0">
              <a:spAutoFit/>
            </a:bodyPr>
            <a:lstStyle/>
            <a:p>
              <a:pPr algn="ctr" defTabSz="609478">
                <a:lnSpc>
                  <a:spcPct val="150000"/>
                </a:lnSpc>
                <a:defRPr/>
              </a:pP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打造</a:t>
              </a:r>
              <a:r>
                <a:rPr lang="en-US" altLang="zh-CN"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SKA</a:t>
              </a: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区域中心原型系统</a:t>
              </a:r>
            </a:p>
          </p:txBody>
        </p:sp>
        <p:sp>
          <p:nvSpPr>
            <p:cNvPr id="35" name="TextBox 8"/>
            <p:cNvSpPr txBox="1"/>
            <p:nvPr/>
          </p:nvSpPr>
          <p:spPr>
            <a:xfrm>
              <a:off x="6901423" y="5088866"/>
              <a:ext cx="882317" cy="369476"/>
            </a:xfrm>
            <a:prstGeom prst="rect">
              <a:avLst/>
            </a:prstGeom>
            <a:noFill/>
          </p:spPr>
          <p:txBody>
            <a:bodyPr wrap="none" rtlCol="0">
              <a:spAutoFit/>
            </a:bodyPr>
            <a:lstStyle/>
            <a:p>
              <a:pPr algn="ctr" defTabSz="609478">
                <a:defRPr/>
              </a:pPr>
              <a:r>
                <a:rPr lang="zh-CN" altLang="en-US"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天文台</a:t>
              </a:r>
            </a:p>
          </p:txBody>
        </p:sp>
        <p:cxnSp>
          <p:nvCxnSpPr>
            <p:cNvPr id="36" name="直接连接符 35"/>
            <p:cNvCxnSpPr/>
            <p:nvPr/>
          </p:nvCxnSpPr>
          <p:spPr>
            <a:xfrm flipV="1">
              <a:off x="6190582"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7" name="组合 36"/>
          <p:cNvGrpSpPr/>
          <p:nvPr/>
        </p:nvGrpSpPr>
        <p:grpSpPr>
          <a:xfrm>
            <a:off x="8958759" y="4716885"/>
            <a:ext cx="2517656" cy="880374"/>
            <a:chOff x="9374869" y="5088866"/>
            <a:chExt cx="2518639" cy="880718"/>
          </a:xfrm>
        </p:grpSpPr>
        <p:sp>
          <p:nvSpPr>
            <p:cNvPr id="38" name="TextBox 10"/>
            <p:cNvSpPr txBox="1"/>
            <p:nvPr/>
          </p:nvSpPr>
          <p:spPr>
            <a:xfrm>
              <a:off x="10193042" y="5088866"/>
              <a:ext cx="649791" cy="369476"/>
            </a:xfrm>
            <a:prstGeom prst="rect">
              <a:avLst/>
            </a:prstGeom>
            <a:noFill/>
          </p:spPr>
          <p:txBody>
            <a:bodyPr wrap="none" rtlCol="0">
              <a:spAutoFit/>
            </a:bodyPr>
            <a:lstStyle/>
            <a:p>
              <a:pPr defTabSz="914406" hangingPunct="0"/>
              <a:r>
                <a:rPr lang="zh-CN" altLang="en-US" b="1" kern="0" dirty="0">
                  <a:solidFill>
                    <a:srgbClr val="C00000"/>
                  </a:solidFill>
                  <a:latin typeface="Huawei Sans" panose="020C0503030203020204" pitchFamily="34" charset="0"/>
                  <a:ea typeface="方正兰亭黑简体" panose="02000000000000000000" pitchFamily="2" charset="-122"/>
                  <a:cs typeface="Calibri"/>
                  <a:sym typeface="Calibri"/>
                </a:rPr>
                <a:t>电商</a:t>
              </a:r>
              <a:endParaRPr lang="en-US" altLang="zh-CN" b="1" kern="0" dirty="0">
                <a:solidFill>
                  <a:srgbClr val="C00000"/>
                </a:solidFill>
                <a:latin typeface="Huawei Sans" panose="020C0503030203020204" pitchFamily="34" charset="0"/>
                <a:ea typeface="方正兰亭黑简体" panose="02000000000000000000" pitchFamily="2" charset="-122"/>
                <a:cs typeface="Calibri"/>
                <a:sym typeface="Calibri"/>
              </a:endParaRPr>
            </a:p>
          </p:txBody>
        </p:sp>
        <p:sp>
          <p:nvSpPr>
            <p:cNvPr id="39" name="TextBox 11"/>
            <p:cNvSpPr txBox="1"/>
            <p:nvPr/>
          </p:nvSpPr>
          <p:spPr>
            <a:xfrm>
              <a:off x="9374869" y="5554086"/>
              <a:ext cx="2518639" cy="415498"/>
            </a:xfrm>
            <a:prstGeom prst="rect">
              <a:avLst/>
            </a:prstGeom>
            <a:noFill/>
          </p:spPr>
          <p:txBody>
            <a:bodyPr wrap="none" rtlCol="0">
              <a:spAutoFit/>
            </a:bodyPr>
            <a:lstStyle/>
            <a:p>
              <a:pPr algn="ctr" defTabSz="609478">
                <a:lnSpc>
                  <a:spcPct val="150000"/>
                </a:lnSpc>
                <a:defRPr/>
              </a:pP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互联网更快速的安全连接体验</a:t>
              </a:r>
              <a:endParaRPr lang="en-US" altLang="zh-CN"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cxnSp>
          <p:nvCxnSpPr>
            <p:cNvPr id="40" name="直接连接符 39"/>
            <p:cNvCxnSpPr/>
            <p:nvPr/>
          </p:nvCxnSpPr>
          <p:spPr>
            <a:xfrm flipV="1">
              <a:off x="9389855"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41" name="组合 40"/>
          <p:cNvGrpSpPr/>
          <p:nvPr/>
        </p:nvGrpSpPr>
        <p:grpSpPr>
          <a:xfrm>
            <a:off x="750211" y="4718109"/>
            <a:ext cx="2546497" cy="880377"/>
            <a:chOff x="605854" y="5088866"/>
            <a:chExt cx="2547492" cy="880721"/>
          </a:xfrm>
        </p:grpSpPr>
        <p:sp>
          <p:nvSpPr>
            <p:cNvPr id="42" name="TextBox 5"/>
            <p:cNvSpPr txBox="1"/>
            <p:nvPr/>
          </p:nvSpPr>
          <p:spPr>
            <a:xfrm>
              <a:off x="605854" y="5554280"/>
              <a:ext cx="2547492" cy="415307"/>
            </a:xfrm>
            <a:prstGeom prst="rect">
              <a:avLst/>
            </a:prstGeom>
            <a:noFill/>
          </p:spPr>
          <p:txBody>
            <a:bodyPr wrap="none" rtlCol="0">
              <a:spAutoFit/>
            </a:bodyPr>
            <a:lstStyle/>
            <a:p>
              <a:pPr algn="ctr" defTabSz="609478">
                <a:lnSpc>
                  <a:spcPct val="150000"/>
                </a:lnSpc>
                <a:defRPr/>
              </a:pP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基于鲲鹏电信云的</a:t>
              </a:r>
              <a:r>
                <a:rPr lang="en-US" altLang="zh-CN" sz="1399" b="1" kern="0" dirty="0" err="1">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VoLTE</a:t>
              </a: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首呼</a:t>
              </a:r>
            </a:p>
          </p:txBody>
        </p:sp>
        <p:cxnSp>
          <p:nvCxnSpPr>
            <p:cNvPr id="43" name="直接连接符 42"/>
            <p:cNvCxnSpPr/>
            <p:nvPr/>
          </p:nvCxnSpPr>
          <p:spPr>
            <a:xfrm flipV="1">
              <a:off x="725960"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sp>
          <p:nvSpPr>
            <p:cNvPr id="44" name="TextBox 2"/>
            <p:cNvSpPr txBox="1"/>
            <p:nvPr/>
          </p:nvSpPr>
          <p:spPr>
            <a:xfrm>
              <a:off x="1436802" y="5088866"/>
              <a:ext cx="882318" cy="369476"/>
            </a:xfrm>
            <a:prstGeom prst="rect">
              <a:avLst/>
            </a:prstGeom>
            <a:noFill/>
          </p:spPr>
          <p:txBody>
            <a:bodyPr wrap="none" rtlCol="0">
              <a:spAutoFit/>
            </a:bodyPr>
            <a:lstStyle/>
            <a:p>
              <a:pPr algn="ctr" defTabSz="609478">
                <a:defRPr/>
              </a:pPr>
              <a:r>
                <a:rPr lang="zh-CN" altLang="en-US"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运营商</a:t>
              </a:r>
            </a:p>
          </p:txBody>
        </p:sp>
      </p:grpSp>
      <p:sp>
        <p:nvSpPr>
          <p:cNvPr id="49" name="大数据"/>
          <p:cNvSpPr txBox="1"/>
          <p:nvPr/>
        </p:nvSpPr>
        <p:spPr>
          <a:xfrm>
            <a:off x="1224487" y="1651908"/>
            <a:ext cx="914491" cy="380331"/>
          </a:xfrm>
          <a:prstGeom prst="rect">
            <a:avLst/>
          </a:prstGeom>
          <a:ln w="12700">
            <a:miter lim="400000"/>
          </a:ln>
          <a:extLst>
            <a:ext uri="{C572A759-6A51-4108-AA02-DFA0A04FC94B}">
              <ma14:wrappingTextBoxFlag xmlns:ma14="http://schemas.microsoft.com/office/mac/drawingml/2011/main" xmlns=""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zh-CN" altLang="en-US" sz="1999" b="1" dirty="0">
                <a:latin typeface="Huawei Sans" panose="020C0503030203020204" pitchFamily="34" charset="0"/>
                <a:ea typeface="方正兰亭黑简体" panose="02000000000000000000" pitchFamily="2" charset="-122"/>
                <a:cs typeface="Arial" panose="020B0604020202020204" pitchFamily="34" charset="0"/>
              </a:rPr>
              <a:t>行业云</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0" name="大数据"/>
          <p:cNvSpPr txBox="1"/>
          <p:nvPr/>
        </p:nvSpPr>
        <p:spPr>
          <a:xfrm>
            <a:off x="3412780" y="1651908"/>
            <a:ext cx="914492" cy="380331"/>
          </a:xfrm>
          <a:prstGeom prst="rect">
            <a:avLst/>
          </a:prstGeom>
          <a:ln w="12700">
            <a:miter lim="400000"/>
          </a:ln>
          <a:extLst>
            <a:ext uri="{C572A759-6A51-4108-AA02-DFA0A04FC94B}">
              <ma14:wrappingTextBoxFlag xmlns:ma14="http://schemas.microsoft.com/office/mac/drawingml/2011/main" xmlns=""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en-US" altLang="zh-CN" sz="1999" b="1" dirty="0">
                <a:latin typeface="Huawei Sans" panose="020C0503030203020204" pitchFamily="34" charset="0"/>
                <a:ea typeface="方正兰亭黑简体" panose="02000000000000000000" pitchFamily="2" charset="-122"/>
                <a:cs typeface="Arial" panose="020B0604020202020204" pitchFamily="34" charset="0"/>
              </a:rPr>
              <a:t>AI</a:t>
            </a:r>
            <a:r>
              <a:rPr lang="zh-CN" altLang="en-US" sz="1999" b="1" dirty="0">
                <a:latin typeface="Huawei Sans" panose="020C0503030203020204" pitchFamily="34" charset="0"/>
                <a:ea typeface="方正兰亭黑简体" panose="02000000000000000000" pitchFamily="2" charset="-122"/>
                <a:cs typeface="Arial" panose="020B0604020202020204" pitchFamily="34" charset="0"/>
              </a:rPr>
              <a:t>计算</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1" name="大数据"/>
          <p:cNvSpPr txBox="1"/>
          <p:nvPr/>
        </p:nvSpPr>
        <p:spPr>
          <a:xfrm>
            <a:off x="5488656" y="1641896"/>
            <a:ext cx="1170871" cy="380331"/>
          </a:xfrm>
          <a:prstGeom prst="rect">
            <a:avLst/>
          </a:prstGeom>
          <a:ln w="12700">
            <a:miter lim="400000"/>
          </a:ln>
          <a:extLst>
            <a:ext uri="{C572A759-6A51-4108-AA02-DFA0A04FC94B}">
              <ma14:wrappingTextBoxFlag xmlns:ma14="http://schemas.microsoft.com/office/mac/drawingml/2011/main" xmlns=""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zh-CN" altLang="en-US" sz="1999" b="1" dirty="0">
                <a:latin typeface="Huawei Sans" panose="020C0503030203020204" pitchFamily="34" charset="0"/>
                <a:ea typeface="方正兰亭黑简体" panose="02000000000000000000" pitchFamily="2" charset="-122"/>
                <a:cs typeface="Arial" panose="020B0604020202020204" pitchFamily="34" charset="0"/>
              </a:rPr>
              <a:t>边缘计算</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2" name="大数据"/>
          <p:cNvSpPr txBox="1"/>
          <p:nvPr/>
        </p:nvSpPr>
        <p:spPr>
          <a:xfrm>
            <a:off x="9853799" y="1616641"/>
            <a:ext cx="1228981" cy="380323"/>
          </a:xfrm>
          <a:prstGeom prst="rect">
            <a:avLst/>
          </a:prstGeom>
          <a:ln w="12700">
            <a:miter lim="400000"/>
          </a:ln>
          <a:extLst>
            <a:ext uri="{C572A759-6A51-4108-AA02-DFA0A04FC94B}">
              <ma14:wrappingTextBoxFlag xmlns:ma14="http://schemas.microsoft.com/office/mac/drawingml/2011/main" xmlns=""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en-US" altLang="zh-CN" sz="1999" b="1" dirty="0">
                <a:latin typeface="Huawei Sans" panose="020C0503030203020204" pitchFamily="34" charset="0"/>
                <a:ea typeface="方正兰亭黑简体" panose="02000000000000000000" pitchFamily="2" charset="-122"/>
                <a:cs typeface="Arial" panose="020B0604020202020204" pitchFamily="34" charset="0"/>
              </a:rPr>
              <a:t>Web</a:t>
            </a:r>
            <a:r>
              <a:rPr lang="zh-CN" altLang="en-US" sz="1999" b="1" dirty="0">
                <a:latin typeface="Huawei Sans" panose="020C0503030203020204" pitchFamily="34" charset="0"/>
                <a:ea typeface="方正兰亭黑简体" panose="02000000000000000000" pitchFamily="2" charset="-122"/>
                <a:cs typeface="Arial" panose="020B0604020202020204" pitchFamily="34" charset="0"/>
              </a:rPr>
              <a:t>应用</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4" name="大数据"/>
          <p:cNvSpPr txBox="1"/>
          <p:nvPr/>
        </p:nvSpPr>
        <p:spPr>
          <a:xfrm>
            <a:off x="7900691" y="1621321"/>
            <a:ext cx="659913" cy="380323"/>
          </a:xfrm>
          <a:prstGeom prst="rect">
            <a:avLst/>
          </a:prstGeom>
          <a:ln w="12700">
            <a:miter lim="400000"/>
          </a:ln>
          <a:extLst>
            <a:ext uri="{C572A759-6A51-4108-AA02-DFA0A04FC94B}">
              <ma14:wrappingTextBoxFlag xmlns:ma14="http://schemas.microsoft.com/office/mac/drawingml/2011/main" xmlns=""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en-US" altLang="zh-CN" sz="1999" b="1" dirty="0">
                <a:latin typeface="Huawei Sans" panose="020C0503030203020204" pitchFamily="34" charset="0"/>
                <a:ea typeface="方正兰亭黑简体" panose="02000000000000000000" pitchFamily="2" charset="-122"/>
                <a:cs typeface="Arial" panose="020B0604020202020204" pitchFamily="34" charset="0"/>
              </a:rPr>
              <a:t>HPC</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1" name="矩形: 圆角 3">
            <a:extLst>
              <a:ext uri="{FF2B5EF4-FFF2-40B4-BE49-F238E27FC236}">
                <a16:creationId xmlns="" xmlns:a16="http://schemas.microsoft.com/office/drawing/2014/main" id="{E48189CC-7B82-4A59-8338-CC3646AFBB70}"/>
              </a:ext>
            </a:extLst>
          </p:cNvPr>
          <p:cNvSpPr/>
          <p:nvPr/>
        </p:nvSpPr>
        <p:spPr>
          <a:xfrm>
            <a:off x="745052" y="1604543"/>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2" name="矩形: 圆角 3">
            <a:extLst>
              <a:ext uri="{FF2B5EF4-FFF2-40B4-BE49-F238E27FC236}">
                <a16:creationId xmlns="" xmlns:a16="http://schemas.microsoft.com/office/drawing/2014/main" id="{E48189CC-7B82-4A59-8338-CC3646AFBB70}"/>
              </a:ext>
            </a:extLst>
          </p:cNvPr>
          <p:cNvSpPr/>
          <p:nvPr/>
        </p:nvSpPr>
        <p:spPr>
          <a:xfrm>
            <a:off x="2915528" y="1604543"/>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4" name="矩形: 圆角 3">
            <a:extLst>
              <a:ext uri="{FF2B5EF4-FFF2-40B4-BE49-F238E27FC236}">
                <a16:creationId xmlns="" xmlns:a16="http://schemas.microsoft.com/office/drawing/2014/main" id="{E48189CC-7B82-4A59-8338-CC3646AFBB70}"/>
              </a:ext>
            </a:extLst>
          </p:cNvPr>
          <p:cNvSpPr/>
          <p:nvPr/>
        </p:nvSpPr>
        <p:spPr>
          <a:xfrm>
            <a:off x="5086004" y="1605105"/>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5" name="矩形: 圆角 3">
            <a:extLst>
              <a:ext uri="{FF2B5EF4-FFF2-40B4-BE49-F238E27FC236}">
                <a16:creationId xmlns="" xmlns:a16="http://schemas.microsoft.com/office/drawing/2014/main" id="{E48189CC-7B82-4A59-8338-CC3646AFBB70}"/>
              </a:ext>
            </a:extLst>
          </p:cNvPr>
          <p:cNvSpPr/>
          <p:nvPr/>
        </p:nvSpPr>
        <p:spPr>
          <a:xfrm>
            <a:off x="7267008" y="1596185"/>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6" name="矩形: 圆角 3">
            <a:extLst>
              <a:ext uri="{FF2B5EF4-FFF2-40B4-BE49-F238E27FC236}">
                <a16:creationId xmlns="" xmlns:a16="http://schemas.microsoft.com/office/drawing/2014/main" id="{E48189CC-7B82-4A59-8338-CC3646AFBB70}"/>
              </a:ext>
            </a:extLst>
          </p:cNvPr>
          <p:cNvSpPr/>
          <p:nvPr/>
        </p:nvSpPr>
        <p:spPr>
          <a:xfrm>
            <a:off x="9447329" y="1581936"/>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lstStyle/>
          <a:p>
            <a:r>
              <a:rPr lang="zh-CN" altLang="en-US" dirty="0"/>
              <a:t>鲲鹏计算的典型应用场景</a:t>
            </a:r>
          </a:p>
        </p:txBody>
      </p:sp>
    </p:spTree>
    <p:extLst>
      <p:ext uri="{BB962C8B-B14F-4D97-AF65-F5344CB8AC3E}">
        <p14:creationId xmlns:p14="http://schemas.microsoft.com/office/powerpoint/2010/main" val="40058718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r>
              <a:rPr lang="zh-CN" altLang="en-US" dirty="0" smtClean="0">
                <a:solidFill>
                  <a:schemeClr val="bg1">
                    <a:lumMod val="65000"/>
                  </a:schemeClr>
                </a:solidFill>
              </a:rPr>
              <a:t>计算机系统概述</a:t>
            </a:r>
            <a:endParaRPr lang="en-US" altLang="zh-CN" dirty="0" smtClean="0">
              <a:solidFill>
                <a:schemeClr val="bg1">
                  <a:lumMod val="65000"/>
                </a:schemeClr>
              </a:solidFill>
            </a:endParaRPr>
          </a:p>
          <a:p>
            <a:r>
              <a:rPr lang="en-US" altLang="zh-CN" dirty="0" smtClean="0">
                <a:solidFill>
                  <a:schemeClr val="bg1">
                    <a:lumMod val="65000"/>
                  </a:schemeClr>
                </a:solidFill>
              </a:rPr>
              <a:t>ARM</a:t>
            </a:r>
            <a:r>
              <a:rPr lang="zh-CN" altLang="en-US" dirty="0" smtClean="0">
                <a:solidFill>
                  <a:schemeClr val="bg1">
                    <a:lumMod val="65000"/>
                  </a:schemeClr>
                </a:solidFill>
              </a:rPr>
              <a:t>处理器体系结构</a:t>
            </a:r>
          </a:p>
          <a:p>
            <a:r>
              <a:rPr lang="zh-CN" altLang="en-US" dirty="0" smtClean="0">
                <a:solidFill>
                  <a:schemeClr val="bg1">
                    <a:lumMod val="65000"/>
                  </a:schemeClr>
                </a:solidFill>
              </a:rPr>
              <a:t>鲲鹏系列处理器</a:t>
            </a:r>
          </a:p>
          <a:p>
            <a:r>
              <a:rPr lang="zh-CN" altLang="en-US" dirty="0" smtClean="0">
                <a:solidFill>
                  <a:schemeClr val="bg1">
                    <a:lumMod val="65000"/>
                  </a:schemeClr>
                </a:solidFill>
              </a:rPr>
              <a:t>鲲鹏计算典型应用场景</a:t>
            </a:r>
          </a:p>
          <a:p>
            <a:r>
              <a:rPr lang="zh-CN" altLang="en-US" b="1" dirty="0" smtClean="0"/>
              <a:t>鲲鹏软件开发工具链</a:t>
            </a:r>
            <a:endParaRPr lang="zh-CN" altLang="en-US" b="1" dirty="0"/>
          </a:p>
        </p:txBody>
      </p:sp>
    </p:spTree>
    <p:extLst>
      <p:ext uri="{BB962C8B-B14F-4D97-AF65-F5344CB8AC3E}">
        <p14:creationId xmlns:p14="http://schemas.microsoft.com/office/powerpoint/2010/main" val="42539278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1048470" y="3268869"/>
            <a:ext cx="1265013" cy="609535"/>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48" name="圆角矩形 47"/>
          <p:cNvSpPr/>
          <p:nvPr/>
        </p:nvSpPr>
        <p:spPr>
          <a:xfrm>
            <a:off x="1044440" y="2448207"/>
            <a:ext cx="1265013" cy="641947"/>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5" name="TextBox 30">
            <a:extLst>
              <a:ext uri="{FF2B5EF4-FFF2-40B4-BE49-F238E27FC236}">
                <a16:creationId xmlns="" xmlns:a16="http://schemas.microsoft.com/office/drawing/2014/main" id="{29CD7E01-9487-4964-97F6-EA985E93B31B}"/>
              </a:ext>
            </a:extLst>
          </p:cNvPr>
          <p:cNvSpPr txBox="1"/>
          <p:nvPr/>
        </p:nvSpPr>
        <p:spPr>
          <a:xfrm>
            <a:off x="4283358" y="5601452"/>
            <a:ext cx="3232372" cy="415307"/>
          </a:xfrm>
          <a:prstGeom prst="rect">
            <a:avLst/>
          </a:prstGeom>
          <a:noFill/>
        </p:spPr>
        <p:txBody>
          <a:bodyPr wrap="square" rtlCol="0" anchor="t">
            <a:spAutoFit/>
          </a:bodyPr>
          <a:lstStyle/>
          <a:p>
            <a:pPr>
              <a:lnSpc>
                <a:spcPct val="150000"/>
              </a:lnSpc>
            </a:pP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解决</a:t>
            </a:r>
            <a:r>
              <a:rPr lang="en-US" altLang="zh-CN"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90%C/C++</a:t>
            </a: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和</a:t>
            </a:r>
            <a:r>
              <a:rPr lang="en-US" altLang="zh-CN"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50%</a:t>
            </a:r>
            <a:r>
              <a:rPr lang="zh-CN" altLang="en-US"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汇编</a:t>
            </a: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移植问题</a:t>
            </a:r>
          </a:p>
        </p:txBody>
      </p:sp>
      <p:sp>
        <p:nvSpPr>
          <p:cNvPr id="86" name="TextBox 32">
            <a:extLst>
              <a:ext uri="{FF2B5EF4-FFF2-40B4-BE49-F238E27FC236}">
                <a16:creationId xmlns="" xmlns:a16="http://schemas.microsoft.com/office/drawing/2014/main" id="{14A74C22-D9CD-4872-9F7E-15708025BCA2}"/>
              </a:ext>
            </a:extLst>
          </p:cNvPr>
          <p:cNvSpPr txBox="1"/>
          <p:nvPr/>
        </p:nvSpPr>
        <p:spPr>
          <a:xfrm>
            <a:off x="1858237" y="5631756"/>
            <a:ext cx="2008939" cy="372265"/>
          </a:xfrm>
          <a:prstGeom prst="rect">
            <a:avLst/>
          </a:prstGeom>
          <a:noFill/>
        </p:spPr>
        <p:txBody>
          <a:bodyPr wrap="square" rtlCol="0" anchor="t">
            <a:spAutoFit/>
          </a:bodyPr>
          <a:lstStyle/>
          <a:p>
            <a:pPr algn="ctr">
              <a:lnSpc>
                <a:spcPct val="130000"/>
              </a:lnSpc>
            </a:pPr>
            <a:r>
              <a:rPr lang="en-US" altLang="zh-CN"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99%</a:t>
            </a:r>
            <a:r>
              <a:rPr lang="zh-CN" altLang="en-US"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问题</a:t>
            </a: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自动识别</a:t>
            </a:r>
            <a:endParaRPr lang="en-US" altLang="zh-CN"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endParaRPr>
          </a:p>
        </p:txBody>
      </p:sp>
      <p:grpSp>
        <p:nvGrpSpPr>
          <p:cNvPr id="94" name="组合 93">
            <a:extLst>
              <a:ext uri="{FF2B5EF4-FFF2-40B4-BE49-F238E27FC236}">
                <a16:creationId xmlns="" xmlns:a16="http://schemas.microsoft.com/office/drawing/2014/main" id="{3DC3A2E0-4B62-4CDB-A8A0-B62256E16394}"/>
              </a:ext>
            </a:extLst>
          </p:cNvPr>
          <p:cNvGrpSpPr/>
          <p:nvPr/>
        </p:nvGrpSpPr>
        <p:grpSpPr>
          <a:xfrm>
            <a:off x="1119825" y="3309510"/>
            <a:ext cx="1171246" cy="557952"/>
            <a:chOff x="10683515" y="4908090"/>
            <a:chExt cx="2048338" cy="950875"/>
          </a:xfrm>
        </p:grpSpPr>
        <p:sp>
          <p:nvSpPr>
            <p:cNvPr id="116" name="矩形 53">
              <a:extLst>
                <a:ext uri="{FF2B5EF4-FFF2-40B4-BE49-F238E27FC236}">
                  <a16:creationId xmlns="" xmlns:a16="http://schemas.microsoft.com/office/drawing/2014/main" id="{70C18192-4064-442C-A277-CD8FDC621FF9}"/>
                </a:ext>
              </a:extLst>
            </p:cNvPr>
            <p:cNvSpPr/>
            <p:nvPr/>
          </p:nvSpPr>
          <p:spPr>
            <a:xfrm>
              <a:off x="10683515" y="5386897"/>
              <a:ext cx="2048338" cy="472068"/>
            </a:xfrm>
            <a:prstGeom prst="rect">
              <a:avLst/>
            </a:prstGeom>
            <a:noFill/>
          </p:spPr>
          <p:txBody>
            <a:bodyPr wrap="square">
              <a:spAutoFit/>
            </a:bodyPr>
            <a:lstStyle/>
            <a:p>
              <a:pPr algn="ctr" defTabSz="356882">
                <a:defRPr/>
              </a:pPr>
              <a:r>
                <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汇编</a:t>
              </a:r>
              <a:r>
                <a:rPr kumimoji="1" lang="en-US" altLang="zh-CN"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/C/C++</a:t>
              </a:r>
              <a:endPar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117" name="矩形 116">
              <a:extLst>
                <a:ext uri="{FF2B5EF4-FFF2-40B4-BE49-F238E27FC236}">
                  <a16:creationId xmlns="" xmlns:a16="http://schemas.microsoft.com/office/drawing/2014/main" id="{9133A939-A389-4138-8062-9B35C339CC88}"/>
                </a:ext>
              </a:extLst>
            </p:cNvPr>
            <p:cNvSpPr/>
            <p:nvPr/>
          </p:nvSpPr>
          <p:spPr>
            <a:xfrm>
              <a:off x="10724721" y="4908090"/>
              <a:ext cx="1892130" cy="524316"/>
            </a:xfrm>
            <a:prstGeom prst="rect">
              <a:avLst/>
            </a:prstGeom>
          </p:spPr>
          <p:txBody>
            <a:bodyPr wrap="none">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编译型语言</a:t>
              </a:r>
            </a:p>
          </p:txBody>
        </p:sp>
      </p:grpSp>
      <p:grpSp>
        <p:nvGrpSpPr>
          <p:cNvPr id="95" name="组合 94">
            <a:extLst>
              <a:ext uri="{FF2B5EF4-FFF2-40B4-BE49-F238E27FC236}">
                <a16:creationId xmlns="" xmlns:a16="http://schemas.microsoft.com/office/drawing/2014/main" id="{717DC334-DA3C-4E8A-954D-D2B65CEB86E2}"/>
              </a:ext>
            </a:extLst>
          </p:cNvPr>
          <p:cNvGrpSpPr/>
          <p:nvPr/>
        </p:nvGrpSpPr>
        <p:grpSpPr>
          <a:xfrm>
            <a:off x="971235" y="2512418"/>
            <a:ext cx="1441300" cy="592589"/>
            <a:chOff x="10835911" y="1469312"/>
            <a:chExt cx="2520620" cy="1237938"/>
          </a:xfrm>
        </p:grpSpPr>
        <p:sp>
          <p:nvSpPr>
            <p:cNvPr id="114" name="矩形 53">
              <a:extLst>
                <a:ext uri="{FF2B5EF4-FFF2-40B4-BE49-F238E27FC236}">
                  <a16:creationId xmlns="" xmlns:a16="http://schemas.microsoft.com/office/drawing/2014/main" id="{549B3C4C-35D2-4650-B6D2-4264FA85C553}"/>
                </a:ext>
              </a:extLst>
            </p:cNvPr>
            <p:cNvSpPr/>
            <p:nvPr/>
          </p:nvSpPr>
          <p:spPr>
            <a:xfrm>
              <a:off x="10835911" y="2128590"/>
              <a:ext cx="2520620" cy="578660"/>
            </a:xfrm>
            <a:prstGeom prst="rect">
              <a:avLst/>
            </a:prstGeom>
            <a:noFill/>
          </p:spPr>
          <p:txBody>
            <a:bodyPr wrap="square">
              <a:spAutoFit/>
            </a:bodyPr>
            <a:lstStyle/>
            <a:p>
              <a:pPr algn="ctr" defTabSz="356882">
                <a:defRPr/>
              </a:pPr>
              <a:r>
                <a:rPr kumimoji="1" lang="en-US" altLang="zh-CN"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JAVA/PHP/Python</a:t>
              </a:r>
              <a:endPar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115" name="矩形 114">
              <a:extLst>
                <a:ext uri="{FF2B5EF4-FFF2-40B4-BE49-F238E27FC236}">
                  <a16:creationId xmlns="" xmlns:a16="http://schemas.microsoft.com/office/drawing/2014/main" id="{2F1E1CBC-8D4F-4279-A6B5-E629DBC1B8D4}"/>
                </a:ext>
              </a:extLst>
            </p:cNvPr>
            <p:cNvSpPr/>
            <p:nvPr/>
          </p:nvSpPr>
          <p:spPr>
            <a:xfrm>
              <a:off x="11099129" y="1469312"/>
              <a:ext cx="1892129" cy="642703"/>
            </a:xfrm>
            <a:prstGeom prst="rect">
              <a:avLst/>
            </a:prstGeom>
          </p:spPr>
          <p:txBody>
            <a:bodyPr wrap="none">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解释型语言</a:t>
              </a:r>
            </a:p>
          </p:txBody>
        </p:sp>
      </p:grpSp>
      <p:sp>
        <p:nvSpPr>
          <p:cNvPr id="96" name="TextBox 34">
            <a:extLst>
              <a:ext uri="{FF2B5EF4-FFF2-40B4-BE49-F238E27FC236}">
                <a16:creationId xmlns="" xmlns:a16="http://schemas.microsoft.com/office/drawing/2014/main" id="{D15FEEE1-CFF4-4666-BF67-381FB0CF4BFF}"/>
              </a:ext>
            </a:extLst>
          </p:cNvPr>
          <p:cNvSpPr txBox="1"/>
          <p:nvPr/>
        </p:nvSpPr>
        <p:spPr>
          <a:xfrm>
            <a:off x="7641689" y="5591904"/>
            <a:ext cx="2849858" cy="415307"/>
          </a:xfrm>
          <a:prstGeom prst="rect">
            <a:avLst/>
          </a:prstGeom>
          <a:noFill/>
        </p:spPr>
        <p:txBody>
          <a:bodyPr wrap="square" rtlCol="0" anchor="t">
            <a:spAutoFit/>
          </a:bodyPr>
          <a:lstStyle/>
          <a:p>
            <a:pPr>
              <a:lnSpc>
                <a:spcPct val="150000"/>
              </a:lnSpc>
            </a:pP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性能提升</a:t>
            </a:r>
            <a:r>
              <a:rPr lang="en-US" altLang="zh-CN"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10%~30</a:t>
            </a:r>
            <a:r>
              <a:rPr lang="en-US" altLang="zh-CN" sz="1399" b="1" dirty="0" smtClean="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a:t>
            </a:r>
            <a:endParaRPr lang="en-US" altLang="zh-CN"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endParaRPr>
          </a:p>
        </p:txBody>
      </p:sp>
      <p:sp>
        <p:nvSpPr>
          <p:cNvPr id="111" name="圆角矩形 39">
            <a:extLst>
              <a:ext uri="{FF2B5EF4-FFF2-40B4-BE49-F238E27FC236}">
                <a16:creationId xmlns="" xmlns:a16="http://schemas.microsoft.com/office/drawing/2014/main" id="{00A4E422-578A-4029-B145-11AD365DAC78}"/>
              </a:ext>
            </a:extLst>
          </p:cNvPr>
          <p:cNvSpPr/>
          <p:nvPr/>
        </p:nvSpPr>
        <p:spPr>
          <a:xfrm flipH="1">
            <a:off x="3130480" y="2830539"/>
            <a:ext cx="1162610" cy="370607"/>
          </a:xfrm>
          <a:prstGeom prst="roundRect">
            <a:avLst/>
          </a:prstGeom>
          <a:noFill/>
          <a:ln w="22225" algn="ctr">
            <a:solidFill>
              <a:srgbClr val="C0C0C0"/>
            </a:solidFill>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113" name="右箭头 41">
            <a:extLst>
              <a:ext uri="{FF2B5EF4-FFF2-40B4-BE49-F238E27FC236}">
                <a16:creationId xmlns="" xmlns:a16="http://schemas.microsoft.com/office/drawing/2014/main" id="{5EC08169-C68A-4F22-890B-30ABC1686556}"/>
              </a:ext>
            </a:extLst>
          </p:cNvPr>
          <p:cNvSpPr/>
          <p:nvPr/>
        </p:nvSpPr>
        <p:spPr>
          <a:xfrm flipV="1">
            <a:off x="4405929" y="2952424"/>
            <a:ext cx="639381" cy="161998"/>
          </a:xfrm>
          <a:prstGeom prst="rightArrow">
            <a:avLst>
              <a:gd name="adj1" fmla="val 49852"/>
              <a:gd name="adj2" fmla="val 47302"/>
            </a:avLst>
          </a:prstGeom>
          <a:solidFill>
            <a:schemeClr val="bg2">
              <a:lumMod val="75000"/>
            </a:schemeClr>
          </a:solidFill>
          <a:ln w="9525" algn="ctr">
            <a:solidFill>
              <a:schemeClr val="bg2">
                <a:lumMod val="75000"/>
              </a:schemeClr>
            </a:solidFill>
            <a:prstDash val="solid"/>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122" name="TextBox 32"/>
          <p:cNvSpPr txBox="1"/>
          <p:nvPr/>
        </p:nvSpPr>
        <p:spPr>
          <a:xfrm>
            <a:off x="2700373" y="3254400"/>
            <a:ext cx="1705556" cy="452432"/>
          </a:xfrm>
          <a:prstGeom prst="rect">
            <a:avLst/>
          </a:prstGeom>
          <a:noFill/>
        </p:spPr>
        <p:txBody>
          <a:bodyPr wrap="square" rtlCol="0" anchor="t">
            <a:spAutoFit/>
          </a:bodyPr>
          <a:lstStyle/>
          <a:p>
            <a:pPr algn="ctr">
              <a:lnSpc>
                <a:spcPct val="130000"/>
              </a:lnSpc>
            </a:pPr>
            <a:r>
              <a:rPr lang="zh-CN" alt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分析扫描工具</a:t>
            </a:r>
            <a:endParaRPr lang="en-US" altLang="zh-CN"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endParaRPr>
          </a:p>
        </p:txBody>
      </p:sp>
      <p:sp>
        <p:nvSpPr>
          <p:cNvPr id="123" name="TextBox 34"/>
          <p:cNvSpPr txBox="1"/>
          <p:nvPr/>
        </p:nvSpPr>
        <p:spPr>
          <a:xfrm>
            <a:off x="4964567" y="3340234"/>
            <a:ext cx="1569265" cy="369332"/>
          </a:xfrm>
          <a:prstGeom prst="rect">
            <a:avLst/>
          </a:prstGeom>
          <a:noFill/>
        </p:spPr>
        <p:txBody>
          <a:bodyPr wrap="square" rtlCol="0" anchor="t">
            <a:spAutoFit/>
          </a:bodyPr>
          <a:lstStyle/>
          <a:p>
            <a:pPr algn="ctr"/>
            <a:r>
              <a:rPr lang="zh-CN" alt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代码迁移工具</a:t>
            </a:r>
          </a:p>
        </p:txBody>
      </p:sp>
      <p:sp>
        <p:nvSpPr>
          <p:cNvPr id="126" name="TextBox 32"/>
          <p:cNvSpPr txBox="1"/>
          <p:nvPr/>
        </p:nvSpPr>
        <p:spPr>
          <a:xfrm>
            <a:off x="2641436" y="3601677"/>
            <a:ext cx="1828262" cy="51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defPPr>
              <a:defRPr lang="en-US"/>
            </a:defPPr>
            <a:lvl1pPr algn="ctr">
              <a:defRPr sz="1200" kern="0">
                <a:latin typeface="微软雅黑" panose="020B0503020204020204" pitchFamily="34" charset="-122"/>
                <a:ea typeface="微软雅黑" panose="020B0503020204020204"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自动扫描软件兼容性</a:t>
            </a:r>
            <a:endParaRPr lang="en-US" altLang="zh-CN" dirty="0">
              <a:solidFill>
                <a:srgbClr val="1D1D1A"/>
              </a:solidFill>
              <a:latin typeface="Huawei Sans" panose="020C0503030203020204" pitchFamily="34" charset="0"/>
              <a:ea typeface="方正兰亭黑简体" panose="02000000000000000000" pitchFamily="2" charset="-122"/>
            </a:endParaRPr>
          </a:p>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代码评估、依赖库检查</a:t>
            </a:r>
            <a:endParaRPr lang="en-US" altLang="zh-CN" dirty="0">
              <a:solidFill>
                <a:srgbClr val="1D1D1A"/>
              </a:solidFill>
              <a:latin typeface="Huawei Sans" panose="020C0503030203020204" pitchFamily="34" charset="0"/>
              <a:ea typeface="方正兰亭黑简体" panose="02000000000000000000" pitchFamily="2" charset="-122"/>
            </a:endParaRPr>
          </a:p>
        </p:txBody>
      </p:sp>
      <p:sp>
        <p:nvSpPr>
          <p:cNvPr id="127" name="TextBox 34"/>
          <p:cNvSpPr txBox="1"/>
          <p:nvPr/>
        </p:nvSpPr>
        <p:spPr>
          <a:xfrm>
            <a:off x="4193427" y="3620331"/>
            <a:ext cx="3159085" cy="476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defPPr>
              <a:defRPr lang="en-US"/>
            </a:defPPr>
            <a:lvl1pPr algn="ctr">
              <a:defRPr sz="1200" kern="0">
                <a:latin typeface="微软雅黑" panose="020B0503020204020204" pitchFamily="34" charset="-122"/>
                <a:ea typeface="微软雅黑" panose="020B0503020204020204"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n-US" altLang="zh-CN" dirty="0">
                <a:solidFill>
                  <a:srgbClr val="1D1D1A"/>
                </a:solidFill>
                <a:latin typeface="Huawei Sans" panose="020C0503030203020204" pitchFamily="34" charset="0"/>
                <a:ea typeface="方正兰亭黑简体" panose="02000000000000000000" pitchFamily="2" charset="-122"/>
              </a:rPr>
              <a:t>C++/</a:t>
            </a:r>
            <a:r>
              <a:rPr lang="zh-CN" altLang="en-US" dirty="0">
                <a:solidFill>
                  <a:srgbClr val="1D1D1A"/>
                </a:solidFill>
                <a:latin typeface="Huawei Sans" panose="020C0503030203020204" pitchFamily="34" charset="0"/>
                <a:ea typeface="方正兰亭黑简体" panose="02000000000000000000" pitchFamily="2" charset="-122"/>
              </a:rPr>
              <a:t>汇编语言自动转换</a:t>
            </a:r>
            <a:endParaRPr lang="en-US" altLang="zh-CN" dirty="0">
              <a:solidFill>
                <a:srgbClr val="1D1D1A"/>
              </a:solidFill>
              <a:latin typeface="Huawei Sans" panose="020C0503030203020204" pitchFamily="34" charset="0"/>
              <a:ea typeface="方正兰亭黑简体" panose="02000000000000000000" pitchFamily="2" charset="-122"/>
            </a:endParaRPr>
          </a:p>
          <a:p>
            <a:pPr>
              <a:lnSpc>
                <a:spcPct val="150000"/>
              </a:lnSpc>
            </a:pPr>
            <a:r>
              <a:rPr lang="en-US" altLang="zh-CN" dirty="0">
                <a:solidFill>
                  <a:srgbClr val="1D1D1A"/>
                </a:solidFill>
                <a:latin typeface="Huawei Sans" panose="020C0503030203020204" pitchFamily="34" charset="0"/>
                <a:ea typeface="方正兰亭黑简体" panose="02000000000000000000" pitchFamily="2" charset="-122"/>
              </a:rPr>
              <a:t>Java JDK</a:t>
            </a:r>
            <a:r>
              <a:rPr lang="zh-CN" altLang="en-US" dirty="0">
                <a:solidFill>
                  <a:srgbClr val="1D1D1A"/>
                </a:solidFill>
                <a:latin typeface="Huawei Sans" panose="020C0503030203020204" pitchFamily="34" charset="0"/>
                <a:ea typeface="方正兰亭黑简体" panose="02000000000000000000" pitchFamily="2" charset="-122"/>
              </a:rPr>
              <a:t>自动安装、依赖库自动编译</a:t>
            </a:r>
          </a:p>
        </p:txBody>
      </p:sp>
      <p:sp>
        <p:nvSpPr>
          <p:cNvPr id="129" name="TextBox 34"/>
          <p:cNvSpPr txBox="1"/>
          <p:nvPr/>
        </p:nvSpPr>
        <p:spPr>
          <a:xfrm>
            <a:off x="7529867" y="3065835"/>
            <a:ext cx="1569265" cy="369332"/>
          </a:xfrm>
          <a:prstGeom prst="rect">
            <a:avLst/>
          </a:prstGeom>
          <a:noFill/>
        </p:spPr>
        <p:txBody>
          <a:bodyPr wrap="square" rtlCol="0" anchor="t">
            <a:spAutoFit/>
          </a:bodyPr>
          <a:lstStyle/>
          <a:p>
            <a:pPr algn="ctr"/>
            <a:r>
              <a:rPr lang="zh-CN" alt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性能</a:t>
            </a:r>
            <a:r>
              <a:rPr 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优化</a:t>
            </a:r>
            <a:r>
              <a:rPr lang="zh-CN" alt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工具</a:t>
            </a:r>
            <a:endParaRPr lang="en-US" altLang="zh-CN"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endParaRPr>
          </a:p>
        </p:txBody>
      </p:sp>
      <p:sp>
        <p:nvSpPr>
          <p:cNvPr id="136" name="TextBox 34"/>
          <p:cNvSpPr txBox="1"/>
          <p:nvPr/>
        </p:nvSpPr>
        <p:spPr>
          <a:xfrm>
            <a:off x="6916469" y="3343426"/>
            <a:ext cx="2796385" cy="91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defPPr>
              <a:defRPr lang="en-US"/>
            </a:defPPr>
            <a:lvl1pPr algn="ctr">
              <a:defRPr sz="1200" kern="0">
                <a:latin typeface="微软雅黑" panose="020B0503020204020204" pitchFamily="34" charset="-122"/>
                <a:ea typeface="微软雅黑" panose="020B0503020204020204"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性能全景</a:t>
            </a:r>
            <a:r>
              <a:rPr lang="en-US" altLang="zh-CN" dirty="0">
                <a:solidFill>
                  <a:srgbClr val="1D1D1A"/>
                </a:solidFill>
                <a:latin typeface="Huawei Sans" panose="020C0503030203020204" pitchFamily="34" charset="0"/>
                <a:ea typeface="方正兰亭黑简体" panose="02000000000000000000" pitchFamily="2" charset="-122"/>
              </a:rPr>
              <a:t>&amp;</a:t>
            </a:r>
            <a:r>
              <a:rPr lang="zh-CN" altLang="en-US" dirty="0">
                <a:solidFill>
                  <a:srgbClr val="1D1D1A"/>
                </a:solidFill>
                <a:latin typeface="Huawei Sans" panose="020C0503030203020204" pitchFamily="34" charset="0"/>
                <a:ea typeface="方正兰亭黑简体" panose="02000000000000000000" pitchFamily="2" charset="-122"/>
              </a:rPr>
              <a:t>热点函数分析</a:t>
            </a:r>
            <a:endParaRPr lang="en-US" altLang="zh-CN" dirty="0">
              <a:solidFill>
                <a:srgbClr val="1D1D1A"/>
              </a:solidFill>
              <a:latin typeface="Huawei Sans" panose="020C0503030203020204" pitchFamily="34" charset="0"/>
              <a:ea typeface="方正兰亭黑简体" panose="02000000000000000000" pitchFamily="2" charset="-122"/>
            </a:endParaRPr>
          </a:p>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多核绑定、内存就近访问、中断优化</a:t>
            </a:r>
            <a:endParaRPr lang="en-US" altLang="zh-CN" dirty="0">
              <a:solidFill>
                <a:srgbClr val="1D1D1A"/>
              </a:solidFill>
              <a:latin typeface="Huawei Sans" panose="020C0503030203020204" pitchFamily="34" charset="0"/>
              <a:ea typeface="方正兰亭黑简体" panose="02000000000000000000" pitchFamily="2" charset="-122"/>
            </a:endParaRPr>
          </a:p>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一键执行，联动分析</a:t>
            </a:r>
            <a:endParaRPr lang="en-US" altLang="zh-CN" dirty="0">
              <a:solidFill>
                <a:srgbClr val="1D1D1A"/>
              </a:solidFill>
              <a:latin typeface="Huawei Sans" panose="020C0503030203020204" pitchFamily="34" charset="0"/>
              <a:ea typeface="方正兰亭黑简体" panose="02000000000000000000" pitchFamily="2" charset="-122"/>
            </a:endParaRPr>
          </a:p>
        </p:txBody>
      </p:sp>
      <p:sp>
        <p:nvSpPr>
          <p:cNvPr id="54" name="文本框 53"/>
          <p:cNvSpPr txBox="1"/>
          <p:nvPr/>
        </p:nvSpPr>
        <p:spPr>
          <a:xfrm>
            <a:off x="3968015" y="1645328"/>
            <a:ext cx="1569660" cy="528350"/>
          </a:xfrm>
          <a:prstGeom prst="rect">
            <a:avLst/>
          </a:prstGeom>
          <a:noFill/>
        </p:spPr>
        <p:txBody>
          <a:bodyPr wrap="none" rtlCol="0" anchor="ctr">
            <a:spAutoFit/>
          </a:bodyPr>
          <a:lstStyle/>
          <a:p>
            <a:pPr>
              <a:lnSpc>
                <a:spcPts val="3439"/>
              </a:lnSpc>
            </a:pPr>
            <a:r>
              <a:rPr lang="zh-CN" altLang="en-US" b="1" dirty="0">
                <a:latin typeface="Huawei Sans" panose="020C0503030203020204" pitchFamily="34" charset="0"/>
                <a:ea typeface="方正兰亭黑简体" panose="02000000000000000000" pitchFamily="2" charset="-122"/>
              </a:rPr>
              <a:t>无需代码修改</a:t>
            </a:r>
          </a:p>
        </p:txBody>
      </p:sp>
      <p:sp>
        <p:nvSpPr>
          <p:cNvPr id="50" name="矩形 49"/>
          <p:cNvSpPr/>
          <p:nvPr/>
        </p:nvSpPr>
        <p:spPr>
          <a:xfrm>
            <a:off x="748372" y="1561495"/>
            <a:ext cx="1845870" cy="2374938"/>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3" name="文本框 2"/>
          <p:cNvSpPr txBox="1"/>
          <p:nvPr/>
        </p:nvSpPr>
        <p:spPr>
          <a:xfrm>
            <a:off x="1078916" y="1284084"/>
            <a:ext cx="1246112" cy="528144"/>
          </a:xfrm>
          <a:prstGeom prst="rect">
            <a:avLst/>
          </a:prstGeom>
          <a:solidFill>
            <a:schemeClr val="tx2"/>
          </a:solidFill>
        </p:spPr>
        <p:txBody>
          <a:bodyPr wrap="square" rtlCol="0">
            <a:spAutoFit/>
          </a:bodyPr>
          <a:lstStyle/>
          <a:p>
            <a:pPr>
              <a:lnSpc>
                <a:spcPts val="3439"/>
              </a:lnSpc>
            </a:pPr>
            <a:r>
              <a:rPr lang="zh-CN" altLang="en-US" sz="1999" b="1" dirty="0">
                <a:solidFill>
                  <a:schemeClr val="bg1"/>
                </a:solidFill>
                <a:latin typeface="Huawei Sans" panose="020C0503030203020204" pitchFamily="34" charset="0"/>
                <a:ea typeface="方正兰亭黑简体" panose="02000000000000000000" pitchFamily="2" charset="-122"/>
              </a:rPr>
              <a:t>原有生态</a:t>
            </a:r>
          </a:p>
        </p:txBody>
      </p:sp>
      <p:sp>
        <p:nvSpPr>
          <p:cNvPr id="51" name="矩形 50"/>
          <p:cNvSpPr/>
          <p:nvPr/>
        </p:nvSpPr>
        <p:spPr>
          <a:xfrm>
            <a:off x="9571188" y="1525304"/>
            <a:ext cx="1845870" cy="2374940"/>
          </a:xfrm>
          <a:prstGeom prst="rect">
            <a:avLst/>
          </a:prstGeom>
          <a:noFill/>
          <a:ln w="15875" algn="ctr">
            <a:solidFill>
              <a:srgbClr val="C0000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52" name="文本框 51"/>
          <p:cNvSpPr txBox="1"/>
          <p:nvPr/>
        </p:nvSpPr>
        <p:spPr>
          <a:xfrm>
            <a:off x="9928876" y="1269204"/>
            <a:ext cx="1246112" cy="528144"/>
          </a:xfrm>
          <a:prstGeom prst="rect">
            <a:avLst/>
          </a:prstGeom>
          <a:solidFill>
            <a:schemeClr val="tx2"/>
          </a:solidFill>
        </p:spPr>
        <p:txBody>
          <a:bodyPr wrap="square" rtlCol="0">
            <a:spAutoFit/>
          </a:bodyPr>
          <a:lstStyle/>
          <a:p>
            <a:pPr>
              <a:lnSpc>
                <a:spcPts val="3439"/>
              </a:lnSpc>
            </a:pPr>
            <a:r>
              <a:rPr lang="zh-CN" altLang="en-US" sz="1999" b="1" dirty="0">
                <a:solidFill>
                  <a:schemeClr val="bg1"/>
                </a:solidFill>
                <a:latin typeface="Huawei Sans" panose="020C0503030203020204" pitchFamily="34" charset="0"/>
                <a:ea typeface="方正兰亭黑简体" panose="02000000000000000000" pitchFamily="2" charset="-122"/>
              </a:rPr>
              <a:t>鲲鹏生态</a:t>
            </a:r>
          </a:p>
        </p:txBody>
      </p:sp>
      <p:sp>
        <p:nvSpPr>
          <p:cNvPr id="53" name="矩形 52"/>
          <p:cNvSpPr/>
          <p:nvPr/>
        </p:nvSpPr>
        <p:spPr>
          <a:xfrm>
            <a:off x="3416136" y="1691864"/>
            <a:ext cx="2799504" cy="443618"/>
          </a:xfrm>
          <a:prstGeom prst="rect">
            <a:avLst/>
          </a:prstGeom>
          <a:noFill/>
          <a:ln w="12700" algn="ctr">
            <a:solidFill>
              <a:srgbClr val="C00000"/>
            </a:solidFill>
            <a:prstDash val="sysDash"/>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4" name="文本框 3"/>
          <p:cNvSpPr txBox="1"/>
          <p:nvPr/>
        </p:nvSpPr>
        <p:spPr>
          <a:xfrm>
            <a:off x="3213510" y="2712774"/>
            <a:ext cx="1005010" cy="528144"/>
          </a:xfrm>
          <a:prstGeom prst="rect">
            <a:avLst/>
          </a:prstGeom>
          <a:noFill/>
        </p:spPr>
        <p:txBody>
          <a:bodyPr wrap="none" rtlCol="0">
            <a:spAutoFit/>
          </a:bodyPr>
          <a:lstStyle/>
          <a:p>
            <a:pPr>
              <a:lnSpc>
                <a:spcPts val="3439"/>
              </a:lnSpc>
            </a:pPr>
            <a:r>
              <a:rPr lang="zh-CN" altLang="en-US" sz="1599" b="1" dirty="0">
                <a:latin typeface="Huawei Sans" panose="020C0503030203020204" pitchFamily="34" charset="0"/>
                <a:ea typeface="方正兰亭黑简体" panose="02000000000000000000" pitchFamily="2" charset="-122"/>
              </a:rPr>
              <a:t>迁移评估</a:t>
            </a:r>
          </a:p>
        </p:txBody>
      </p:sp>
      <p:sp>
        <p:nvSpPr>
          <p:cNvPr id="56" name="圆角矩形 39">
            <a:extLst>
              <a:ext uri="{FF2B5EF4-FFF2-40B4-BE49-F238E27FC236}">
                <a16:creationId xmlns="" xmlns:a16="http://schemas.microsoft.com/office/drawing/2014/main" id="{00A4E422-578A-4029-B145-11AD365DAC78}"/>
              </a:ext>
            </a:extLst>
          </p:cNvPr>
          <p:cNvSpPr/>
          <p:nvPr/>
        </p:nvSpPr>
        <p:spPr>
          <a:xfrm flipH="1">
            <a:off x="5165803" y="2834781"/>
            <a:ext cx="1162610" cy="370607"/>
          </a:xfrm>
          <a:prstGeom prst="roundRect">
            <a:avLst/>
          </a:prstGeom>
          <a:noFill/>
          <a:ln w="22225" algn="ctr">
            <a:solidFill>
              <a:srgbClr val="C0C0C0"/>
            </a:solidFill>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57" name="文本框 56"/>
          <p:cNvSpPr txBox="1"/>
          <p:nvPr/>
        </p:nvSpPr>
        <p:spPr>
          <a:xfrm>
            <a:off x="5270465" y="2725166"/>
            <a:ext cx="1005010" cy="528144"/>
          </a:xfrm>
          <a:prstGeom prst="rect">
            <a:avLst/>
          </a:prstGeom>
          <a:noFill/>
        </p:spPr>
        <p:txBody>
          <a:bodyPr wrap="none" rtlCol="0">
            <a:spAutoFit/>
          </a:bodyPr>
          <a:lstStyle/>
          <a:p>
            <a:pPr>
              <a:lnSpc>
                <a:spcPts val="3439"/>
              </a:lnSpc>
            </a:pPr>
            <a:r>
              <a:rPr lang="zh-CN" altLang="en-US" sz="1599" b="1" dirty="0">
                <a:latin typeface="Huawei Sans" panose="020C0503030203020204" pitchFamily="34" charset="0"/>
                <a:ea typeface="方正兰亭黑简体" panose="02000000000000000000" pitchFamily="2" charset="-122"/>
              </a:rPr>
              <a:t>编译移植</a:t>
            </a:r>
          </a:p>
        </p:txBody>
      </p:sp>
      <p:sp>
        <p:nvSpPr>
          <p:cNvPr id="58" name="圆角矩形 39">
            <a:extLst>
              <a:ext uri="{FF2B5EF4-FFF2-40B4-BE49-F238E27FC236}">
                <a16:creationId xmlns="" xmlns:a16="http://schemas.microsoft.com/office/drawing/2014/main" id="{00A4E422-578A-4029-B145-11AD365DAC78}"/>
              </a:ext>
            </a:extLst>
          </p:cNvPr>
          <p:cNvSpPr/>
          <p:nvPr/>
        </p:nvSpPr>
        <p:spPr>
          <a:xfrm flipH="1">
            <a:off x="7694505" y="2295931"/>
            <a:ext cx="1162610" cy="370607"/>
          </a:xfrm>
          <a:prstGeom prst="roundRect">
            <a:avLst/>
          </a:prstGeom>
          <a:noFill/>
          <a:ln w="22225" algn="ctr">
            <a:solidFill>
              <a:srgbClr val="C0C0C0"/>
            </a:solidFill>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60" name="文本框 59"/>
          <p:cNvSpPr txBox="1"/>
          <p:nvPr/>
        </p:nvSpPr>
        <p:spPr>
          <a:xfrm>
            <a:off x="7799166" y="2195643"/>
            <a:ext cx="1005010" cy="528144"/>
          </a:xfrm>
          <a:prstGeom prst="rect">
            <a:avLst/>
          </a:prstGeom>
          <a:noFill/>
        </p:spPr>
        <p:txBody>
          <a:bodyPr wrap="none" rtlCol="0">
            <a:spAutoFit/>
          </a:bodyPr>
          <a:lstStyle/>
          <a:p>
            <a:pPr>
              <a:lnSpc>
                <a:spcPts val="3439"/>
              </a:lnSpc>
            </a:pPr>
            <a:r>
              <a:rPr lang="zh-CN" altLang="en-US" sz="1599" b="1" dirty="0">
                <a:latin typeface="Huawei Sans" panose="020C0503030203020204" pitchFamily="34" charset="0"/>
                <a:ea typeface="方正兰亭黑简体" panose="02000000000000000000" pitchFamily="2" charset="-122"/>
              </a:rPr>
              <a:t>性能调优</a:t>
            </a:r>
          </a:p>
        </p:txBody>
      </p:sp>
      <p:sp>
        <p:nvSpPr>
          <p:cNvPr id="5" name="直角上箭头 4"/>
          <p:cNvSpPr/>
          <p:nvPr/>
        </p:nvSpPr>
        <p:spPr>
          <a:xfrm flipV="1">
            <a:off x="6321236" y="1878155"/>
            <a:ext cx="1768515" cy="348677"/>
          </a:xfrm>
          <a:prstGeom prst="bentUpArrow">
            <a:avLst>
              <a:gd name="adj1" fmla="val 21774"/>
              <a:gd name="adj2" fmla="val 23278"/>
              <a:gd name="adj3" fmla="val 25000"/>
            </a:avLst>
          </a:prstGeom>
          <a:gradFill rotWithShape="1">
            <a:gsLst>
              <a:gs pos="0">
                <a:schemeClr val="bg1">
                  <a:lumMod val="20000"/>
                  <a:lumOff val="80000"/>
                </a:schemeClr>
              </a:gs>
              <a:gs pos="50000">
                <a:srgbClr val="FFFFFF"/>
              </a:gs>
              <a:gs pos="100000">
                <a:srgbClr val="CCCCCC"/>
              </a:gs>
            </a:gsLst>
            <a:lin ang="5400000" scaled="1"/>
          </a:gradFill>
          <a:ln w="9525" algn="ctr">
            <a:solidFill>
              <a:srgbClr val="C00000"/>
            </a:solidFill>
            <a:prstDash val="sysDash"/>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66" name="直角上箭头 65"/>
          <p:cNvSpPr/>
          <p:nvPr/>
        </p:nvSpPr>
        <p:spPr>
          <a:xfrm>
            <a:off x="6433987" y="2737672"/>
            <a:ext cx="1699132" cy="330787"/>
          </a:xfrm>
          <a:prstGeom prst="bentUpArrow">
            <a:avLst>
              <a:gd name="adj1" fmla="val 28344"/>
              <a:gd name="adj2" fmla="val 32603"/>
              <a:gd name="adj3" fmla="val 28252"/>
            </a:avLst>
          </a:prstGeom>
          <a:solidFill>
            <a:schemeClr val="bg2">
              <a:lumMod val="75000"/>
            </a:schemeClr>
          </a:solidFill>
          <a:ln w="9525" algn="ctr">
            <a:solidFill>
              <a:schemeClr val="bg1">
                <a:lumMod val="60000"/>
                <a:lumOff val="40000"/>
              </a:schemeClr>
            </a:solidFill>
            <a:prstDash val="solid"/>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67" name="右箭头 41">
            <a:extLst>
              <a:ext uri="{FF2B5EF4-FFF2-40B4-BE49-F238E27FC236}">
                <a16:creationId xmlns="" xmlns:a16="http://schemas.microsoft.com/office/drawing/2014/main" id="{5EC08169-C68A-4F22-890B-30ABC1686556}"/>
              </a:ext>
            </a:extLst>
          </p:cNvPr>
          <p:cNvSpPr/>
          <p:nvPr/>
        </p:nvSpPr>
        <p:spPr>
          <a:xfrm flipV="1">
            <a:off x="2669616" y="2963526"/>
            <a:ext cx="386183" cy="144529"/>
          </a:xfrm>
          <a:prstGeom prst="rightArrow">
            <a:avLst>
              <a:gd name="adj1" fmla="val 48194"/>
              <a:gd name="adj2" fmla="val 45186"/>
            </a:avLst>
          </a:prstGeom>
          <a:solidFill>
            <a:srgbClr val="999999"/>
          </a:solidFill>
          <a:ln w="9525" algn="ctr">
            <a:solidFill>
              <a:srgbClr val="999999"/>
            </a:solidFill>
            <a:prstDash val="solid"/>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68" name="右箭头 67"/>
          <p:cNvSpPr/>
          <p:nvPr/>
        </p:nvSpPr>
        <p:spPr>
          <a:xfrm>
            <a:off x="8961776" y="2314942"/>
            <a:ext cx="534037" cy="309546"/>
          </a:xfrm>
          <a:prstGeom prst="rightArrow">
            <a:avLst/>
          </a:prstGeom>
          <a:gradFill>
            <a:gsLst>
              <a:gs pos="0">
                <a:srgbClr val="990000">
                  <a:alpha val="0"/>
                </a:srgbClr>
              </a:gs>
              <a:gs pos="70000">
                <a:srgbClr val="CC6162"/>
              </a:gs>
              <a:gs pos="33000">
                <a:schemeClr val="accent1">
                  <a:lumMod val="20000"/>
                  <a:lumOff val="80000"/>
                </a:schemeClr>
              </a:gs>
              <a:gs pos="100000">
                <a:srgbClr val="990000"/>
              </a:gs>
            </a:gsLst>
            <a:lin ang="5400000" scaled="1"/>
          </a:gradFill>
          <a:ln w="9525">
            <a:solidFill>
              <a:schemeClr val="bg1">
                <a:lumMod val="60000"/>
                <a:lumOff val="40000"/>
              </a:schemeClr>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a:solidFill>
                <a:srgbClr val="000000"/>
              </a:solidFill>
              <a:latin typeface="Huawei Sans" panose="020C0503030203020204" pitchFamily="34" charset="0"/>
              <a:ea typeface="方正兰亭黑简体" panose="02000000000000000000" pitchFamily="2" charset="-122"/>
            </a:endParaRPr>
          </a:p>
        </p:txBody>
      </p:sp>
      <p:grpSp>
        <p:nvGrpSpPr>
          <p:cNvPr id="13" name="组合 12"/>
          <p:cNvGrpSpPr/>
          <p:nvPr/>
        </p:nvGrpSpPr>
        <p:grpSpPr>
          <a:xfrm>
            <a:off x="1660199" y="4260358"/>
            <a:ext cx="2586068" cy="1377300"/>
            <a:chOff x="1660847" y="4260683"/>
            <a:chExt cx="2587078" cy="1377838"/>
          </a:xfrm>
        </p:grpSpPr>
        <p:pic>
          <p:nvPicPr>
            <p:cNvPr id="121" name="图片 120"/>
            <p:cNvPicPr preferRelativeResize="0">
              <a:picLocks/>
            </p:cNvPicPr>
            <p:nvPr/>
          </p:nvPicPr>
          <p:blipFill>
            <a:blip r:embed="rId3"/>
            <a:stretch>
              <a:fillRect/>
            </a:stretch>
          </p:blipFill>
          <p:spPr>
            <a:xfrm>
              <a:off x="1664482" y="4260683"/>
              <a:ext cx="2583443" cy="1377838"/>
            </a:xfrm>
            <a:prstGeom prst="rect">
              <a:avLst/>
            </a:prstGeom>
          </p:spPr>
        </p:pic>
        <p:sp>
          <p:nvSpPr>
            <p:cNvPr id="11" name="矩形 10"/>
            <p:cNvSpPr/>
            <p:nvPr/>
          </p:nvSpPr>
          <p:spPr>
            <a:xfrm>
              <a:off x="1660847" y="4260683"/>
              <a:ext cx="2583443" cy="1377838"/>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grpSp>
        <p:nvGrpSpPr>
          <p:cNvPr id="14" name="组合 13"/>
          <p:cNvGrpSpPr/>
          <p:nvPr/>
        </p:nvGrpSpPr>
        <p:grpSpPr>
          <a:xfrm>
            <a:off x="4575707" y="4242066"/>
            <a:ext cx="2511470" cy="1375307"/>
            <a:chOff x="4672121" y="4262677"/>
            <a:chExt cx="2573280" cy="1375844"/>
          </a:xfrm>
        </p:grpSpPr>
        <p:pic>
          <p:nvPicPr>
            <p:cNvPr id="120" name="图片 119"/>
            <p:cNvPicPr>
              <a:picLocks noChangeAspect="1"/>
            </p:cNvPicPr>
            <p:nvPr/>
          </p:nvPicPr>
          <p:blipFill>
            <a:blip r:embed="rId4"/>
            <a:stretch>
              <a:fillRect/>
            </a:stretch>
          </p:blipFill>
          <p:spPr>
            <a:xfrm>
              <a:off x="4684262" y="4270844"/>
              <a:ext cx="2561138" cy="1367677"/>
            </a:xfrm>
            <a:prstGeom prst="rect">
              <a:avLst/>
            </a:prstGeom>
          </p:spPr>
        </p:pic>
        <p:sp>
          <p:nvSpPr>
            <p:cNvPr id="71" name="矩形 70"/>
            <p:cNvSpPr/>
            <p:nvPr/>
          </p:nvSpPr>
          <p:spPr>
            <a:xfrm>
              <a:off x="4672121" y="4262677"/>
              <a:ext cx="2573280" cy="1375844"/>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grpSp>
        <p:nvGrpSpPr>
          <p:cNvPr id="15" name="组合 14"/>
          <p:cNvGrpSpPr/>
          <p:nvPr/>
        </p:nvGrpSpPr>
        <p:grpSpPr>
          <a:xfrm>
            <a:off x="7380744" y="4230527"/>
            <a:ext cx="2430139" cy="1377299"/>
            <a:chOff x="7673964" y="4260698"/>
            <a:chExt cx="2543054" cy="1424478"/>
          </a:xfrm>
        </p:grpSpPr>
        <p:pic>
          <p:nvPicPr>
            <p:cNvPr id="137" name="图片 136"/>
            <p:cNvPicPr preferRelativeResize="0">
              <a:picLocks/>
            </p:cNvPicPr>
            <p:nvPr/>
          </p:nvPicPr>
          <p:blipFill>
            <a:blip r:embed="rId5"/>
            <a:stretch>
              <a:fillRect/>
            </a:stretch>
          </p:blipFill>
          <p:spPr>
            <a:xfrm>
              <a:off x="7673964" y="4260698"/>
              <a:ext cx="2543054" cy="1424478"/>
            </a:xfrm>
            <a:prstGeom prst="rect">
              <a:avLst/>
            </a:prstGeom>
          </p:spPr>
        </p:pic>
        <p:sp>
          <p:nvSpPr>
            <p:cNvPr id="73" name="矩形 72"/>
            <p:cNvSpPr/>
            <p:nvPr/>
          </p:nvSpPr>
          <p:spPr>
            <a:xfrm>
              <a:off x="7673965" y="4262444"/>
              <a:ext cx="2537260" cy="1422731"/>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sp>
        <p:nvSpPr>
          <p:cNvPr id="81" name="圆角矩形 80"/>
          <p:cNvSpPr/>
          <p:nvPr/>
        </p:nvSpPr>
        <p:spPr>
          <a:xfrm>
            <a:off x="9890118" y="3239148"/>
            <a:ext cx="1265013" cy="609535"/>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2" name="圆角矩形 81"/>
          <p:cNvSpPr/>
          <p:nvPr/>
        </p:nvSpPr>
        <p:spPr>
          <a:xfrm>
            <a:off x="9886608" y="2508029"/>
            <a:ext cx="1265013" cy="641947"/>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grpSp>
        <p:nvGrpSpPr>
          <p:cNvPr id="83" name="组合 82">
            <a:extLst>
              <a:ext uri="{FF2B5EF4-FFF2-40B4-BE49-F238E27FC236}">
                <a16:creationId xmlns="" xmlns:a16="http://schemas.microsoft.com/office/drawing/2014/main" id="{3DC3A2E0-4B62-4CDB-A8A0-B62256E16394}"/>
              </a:ext>
            </a:extLst>
          </p:cNvPr>
          <p:cNvGrpSpPr/>
          <p:nvPr/>
        </p:nvGrpSpPr>
        <p:grpSpPr>
          <a:xfrm>
            <a:off x="9961473" y="3279789"/>
            <a:ext cx="1171246" cy="557952"/>
            <a:chOff x="10683515" y="4908090"/>
            <a:chExt cx="2048338" cy="950875"/>
          </a:xfrm>
        </p:grpSpPr>
        <p:sp>
          <p:nvSpPr>
            <p:cNvPr id="84" name="矩形 53">
              <a:extLst>
                <a:ext uri="{FF2B5EF4-FFF2-40B4-BE49-F238E27FC236}">
                  <a16:creationId xmlns="" xmlns:a16="http://schemas.microsoft.com/office/drawing/2014/main" id="{70C18192-4064-442C-A277-CD8FDC621FF9}"/>
                </a:ext>
              </a:extLst>
            </p:cNvPr>
            <p:cNvSpPr/>
            <p:nvPr/>
          </p:nvSpPr>
          <p:spPr>
            <a:xfrm>
              <a:off x="10683515" y="5386897"/>
              <a:ext cx="2048338" cy="472068"/>
            </a:xfrm>
            <a:prstGeom prst="rect">
              <a:avLst/>
            </a:prstGeom>
            <a:noFill/>
          </p:spPr>
          <p:txBody>
            <a:bodyPr wrap="square">
              <a:spAutoFit/>
            </a:bodyPr>
            <a:lstStyle/>
            <a:p>
              <a:pPr algn="ctr" defTabSz="356882">
                <a:defRPr/>
              </a:pPr>
              <a:r>
                <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汇编</a:t>
              </a:r>
              <a:r>
                <a:rPr kumimoji="1" lang="en-US" altLang="zh-CN"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/C/C++</a:t>
              </a:r>
              <a:endPar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87" name="矩形 86">
              <a:extLst>
                <a:ext uri="{FF2B5EF4-FFF2-40B4-BE49-F238E27FC236}">
                  <a16:creationId xmlns="" xmlns:a16="http://schemas.microsoft.com/office/drawing/2014/main" id="{9133A939-A389-4138-8062-9B35C339CC88}"/>
                </a:ext>
              </a:extLst>
            </p:cNvPr>
            <p:cNvSpPr/>
            <p:nvPr/>
          </p:nvSpPr>
          <p:spPr>
            <a:xfrm>
              <a:off x="10724721" y="4908090"/>
              <a:ext cx="1892130" cy="524316"/>
            </a:xfrm>
            <a:prstGeom prst="rect">
              <a:avLst/>
            </a:prstGeom>
          </p:spPr>
          <p:txBody>
            <a:bodyPr wrap="none">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编译型语言</a:t>
              </a:r>
            </a:p>
          </p:txBody>
        </p:sp>
      </p:grpSp>
      <p:grpSp>
        <p:nvGrpSpPr>
          <p:cNvPr id="88" name="组合 87">
            <a:extLst>
              <a:ext uri="{FF2B5EF4-FFF2-40B4-BE49-F238E27FC236}">
                <a16:creationId xmlns="" xmlns:a16="http://schemas.microsoft.com/office/drawing/2014/main" id="{717DC334-DA3C-4E8A-954D-D2B65CEB86E2}"/>
              </a:ext>
            </a:extLst>
          </p:cNvPr>
          <p:cNvGrpSpPr/>
          <p:nvPr/>
        </p:nvGrpSpPr>
        <p:grpSpPr>
          <a:xfrm>
            <a:off x="9786258" y="2535396"/>
            <a:ext cx="1483777" cy="573772"/>
            <a:chOff x="10789350" y="1579401"/>
            <a:chExt cx="2594907" cy="1198629"/>
          </a:xfrm>
        </p:grpSpPr>
        <p:sp>
          <p:nvSpPr>
            <p:cNvPr id="89" name="矩形 53">
              <a:extLst>
                <a:ext uri="{FF2B5EF4-FFF2-40B4-BE49-F238E27FC236}">
                  <a16:creationId xmlns="" xmlns:a16="http://schemas.microsoft.com/office/drawing/2014/main" id="{549B3C4C-35D2-4650-B6D2-4264FA85C553}"/>
                </a:ext>
              </a:extLst>
            </p:cNvPr>
            <p:cNvSpPr/>
            <p:nvPr/>
          </p:nvSpPr>
          <p:spPr>
            <a:xfrm>
              <a:off x="10789350" y="2199370"/>
              <a:ext cx="2594907" cy="578660"/>
            </a:xfrm>
            <a:prstGeom prst="rect">
              <a:avLst/>
            </a:prstGeom>
            <a:noFill/>
          </p:spPr>
          <p:txBody>
            <a:bodyPr wrap="square">
              <a:spAutoFit/>
            </a:bodyPr>
            <a:lstStyle/>
            <a:p>
              <a:pPr algn="ctr" defTabSz="356882">
                <a:defRPr/>
              </a:pPr>
              <a:r>
                <a:rPr kumimoji="1" lang="en-US" altLang="zh-CN"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JAVA/PHP/Python</a:t>
              </a:r>
              <a:endPar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90" name="矩形 89">
              <a:extLst>
                <a:ext uri="{FF2B5EF4-FFF2-40B4-BE49-F238E27FC236}">
                  <a16:creationId xmlns="" xmlns:a16="http://schemas.microsoft.com/office/drawing/2014/main" id="{2F1E1CBC-8D4F-4279-A6B5-E629DBC1B8D4}"/>
                </a:ext>
              </a:extLst>
            </p:cNvPr>
            <p:cNvSpPr/>
            <p:nvPr/>
          </p:nvSpPr>
          <p:spPr>
            <a:xfrm>
              <a:off x="11099134" y="1579401"/>
              <a:ext cx="1892129" cy="642704"/>
            </a:xfrm>
            <a:prstGeom prst="rect">
              <a:avLst/>
            </a:prstGeom>
          </p:spPr>
          <p:txBody>
            <a:bodyPr wrap="none">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解释型语言</a:t>
              </a:r>
            </a:p>
          </p:txBody>
        </p:sp>
      </p:grpSp>
      <p:sp>
        <p:nvSpPr>
          <p:cNvPr id="7" name="矩形 6"/>
          <p:cNvSpPr/>
          <p:nvPr/>
        </p:nvSpPr>
        <p:spPr>
          <a:xfrm>
            <a:off x="2336762" y="2528265"/>
            <a:ext cx="514800" cy="115676"/>
          </a:xfrm>
          <a:prstGeom prst="rect">
            <a:avLst/>
          </a:prstGeom>
          <a:gradFill rotWithShape="1">
            <a:gsLst>
              <a:gs pos="0">
                <a:schemeClr val="bg1">
                  <a:lumMod val="40000"/>
                  <a:lumOff val="60000"/>
                </a:schemeClr>
              </a:gs>
              <a:gs pos="50000">
                <a:schemeClr val="bg1">
                  <a:lumMod val="20000"/>
                  <a:lumOff val="80000"/>
                </a:schemeClr>
              </a:gs>
              <a:gs pos="100000">
                <a:srgbClr val="CCCCCC"/>
              </a:gs>
            </a:gsLst>
            <a:lin ang="5400000" scaled="1"/>
          </a:gradFill>
          <a:ln w="9525" algn="ctr">
            <a:solidFill>
              <a:srgbClr val="C00000"/>
            </a:solidFill>
            <a:prstDash val="sysDash"/>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61" name="直角上箭头 60"/>
          <p:cNvSpPr/>
          <p:nvPr/>
        </p:nvSpPr>
        <p:spPr>
          <a:xfrm rot="5400000" flipH="1">
            <a:off x="2658204" y="1930657"/>
            <a:ext cx="820001" cy="597887"/>
          </a:xfrm>
          <a:prstGeom prst="bentUpArrow">
            <a:avLst>
              <a:gd name="adj1" fmla="val 15226"/>
              <a:gd name="adj2" fmla="val 25000"/>
              <a:gd name="adj3" fmla="val 25000"/>
            </a:avLst>
          </a:prstGeom>
          <a:gradFill rotWithShape="1">
            <a:gsLst>
              <a:gs pos="0">
                <a:schemeClr val="bg1">
                  <a:lumMod val="20000"/>
                  <a:lumOff val="80000"/>
                </a:schemeClr>
              </a:gs>
              <a:gs pos="50000">
                <a:srgbClr val="FFFFFF"/>
              </a:gs>
              <a:gs pos="100000">
                <a:srgbClr val="CCCCCC"/>
              </a:gs>
            </a:gsLst>
            <a:lin ang="5400000" scaled="1"/>
          </a:gradFill>
          <a:ln w="9525" algn="ctr">
            <a:solidFill>
              <a:srgbClr val="C00000"/>
            </a:solidFill>
            <a:prstDash val="sysDash"/>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grpSp>
        <p:nvGrpSpPr>
          <p:cNvPr id="2" name="组合 1"/>
          <p:cNvGrpSpPr/>
          <p:nvPr/>
        </p:nvGrpSpPr>
        <p:grpSpPr>
          <a:xfrm>
            <a:off x="971234" y="1885179"/>
            <a:ext cx="1395745" cy="448429"/>
            <a:chOff x="639058" y="1574026"/>
            <a:chExt cx="3238752" cy="1040557"/>
          </a:xfrm>
        </p:grpSpPr>
        <p:pic>
          <p:nvPicPr>
            <p:cNvPr id="72" name="Picture 2" descr="C:\Users\z00124665\Downloads\VCG21gic16548966副本.png"/>
            <p:cNvPicPr>
              <a:picLocks noChangeArrowheads="1"/>
            </p:cNvPicPr>
            <p:nvPr/>
          </p:nvPicPr>
          <p:blipFill rotWithShape="1">
            <a:blip r:embed="rId6" cstate="email">
              <a:extLst>
                <a:ext uri="{28A0092B-C50C-407E-A947-70E740481C1C}">
                  <a14:useLocalDpi xmlns:a14="http://schemas.microsoft.com/office/drawing/2010/main"/>
                </a:ext>
              </a:extLst>
            </a:blip>
            <a:srcRect t="379" b="379"/>
            <a:stretch/>
          </p:blipFill>
          <p:spPr bwMode="auto">
            <a:xfrm>
              <a:off x="639058" y="1576021"/>
              <a:ext cx="1004400" cy="1004400"/>
            </a:xfrm>
            <a:prstGeom prst="ellipse">
              <a:avLst/>
            </a:prstGeom>
            <a:ln>
              <a:noFill/>
            </a:ln>
          </p:spPr>
        </p:pic>
        <p:pic>
          <p:nvPicPr>
            <p:cNvPr id="74" name="Picture 3" descr="D:\Z.主打胶片\2015年7月主打胶片改版\13.案例相关材料\互联网企业调色.jpg"/>
            <p:cNvPicPr>
              <a:picLocks noChangeArrowheads="1"/>
            </p:cNvPicPr>
            <p:nvPr/>
          </p:nvPicPr>
          <p:blipFill rotWithShape="1">
            <a:blip r:embed="rId7" cstate="email">
              <a:extLst>
                <a:ext uri="{28A0092B-C50C-407E-A947-70E740481C1C}">
                  <a14:useLocalDpi xmlns:a14="http://schemas.microsoft.com/office/drawing/2010/main"/>
                </a:ext>
              </a:extLst>
            </a:blip>
            <a:srcRect l="6075" t="6431" r="7240" b="7587"/>
            <a:stretch/>
          </p:blipFill>
          <p:spPr bwMode="auto">
            <a:xfrm>
              <a:off x="2873409" y="1610183"/>
              <a:ext cx="1004401" cy="1004400"/>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pic>
          <p:nvPicPr>
            <p:cNvPr id="75" name="图片 74"/>
            <p:cNvPicPr>
              <a:picLocks/>
            </p:cNvPicPr>
            <p:nvPr/>
          </p:nvPicPr>
          <p:blipFill>
            <a:blip r:embed="rId9"/>
            <a:stretch>
              <a:fillRect/>
            </a:stretch>
          </p:blipFill>
          <p:spPr>
            <a:xfrm>
              <a:off x="1722277" y="1574026"/>
              <a:ext cx="1004400" cy="1004400"/>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grpSp>
      <p:grpSp>
        <p:nvGrpSpPr>
          <p:cNvPr id="76" name="组合 75"/>
          <p:cNvGrpSpPr/>
          <p:nvPr/>
        </p:nvGrpSpPr>
        <p:grpSpPr>
          <a:xfrm>
            <a:off x="9812920" y="1883127"/>
            <a:ext cx="1381499" cy="438413"/>
            <a:chOff x="639058" y="1563106"/>
            <a:chExt cx="3205696" cy="1017315"/>
          </a:xfrm>
        </p:grpSpPr>
        <p:pic>
          <p:nvPicPr>
            <p:cNvPr id="91" name="Picture 2" descr="C:\Users\z00124665\Downloads\VCG21gic16548966副本.png"/>
            <p:cNvPicPr>
              <a:picLocks noChangeArrowheads="1"/>
            </p:cNvPicPr>
            <p:nvPr/>
          </p:nvPicPr>
          <p:blipFill rotWithShape="1">
            <a:blip r:embed="rId6" cstate="email">
              <a:extLst>
                <a:ext uri="{28A0092B-C50C-407E-A947-70E740481C1C}">
                  <a14:useLocalDpi xmlns:a14="http://schemas.microsoft.com/office/drawing/2010/main"/>
                </a:ext>
              </a:extLst>
            </a:blip>
            <a:srcRect t="379" b="379"/>
            <a:stretch/>
          </p:blipFill>
          <p:spPr bwMode="auto">
            <a:xfrm>
              <a:off x="639058" y="1576021"/>
              <a:ext cx="1004400" cy="1004400"/>
            </a:xfrm>
            <a:prstGeom prst="ellipse">
              <a:avLst/>
            </a:prstGeom>
            <a:ln>
              <a:noFill/>
            </a:ln>
          </p:spPr>
        </p:pic>
        <p:pic>
          <p:nvPicPr>
            <p:cNvPr id="92" name="Picture 3" descr="D:\Z.主打胶片\2015年7月主打胶片改版\13.案例相关材料\互联网企业调色.jpg"/>
            <p:cNvPicPr>
              <a:picLocks noChangeArrowheads="1"/>
            </p:cNvPicPr>
            <p:nvPr/>
          </p:nvPicPr>
          <p:blipFill rotWithShape="1">
            <a:blip r:embed="rId7" cstate="email">
              <a:extLst>
                <a:ext uri="{28A0092B-C50C-407E-A947-70E740481C1C}">
                  <a14:useLocalDpi xmlns:a14="http://schemas.microsoft.com/office/drawing/2010/main"/>
                </a:ext>
              </a:extLst>
            </a:blip>
            <a:srcRect l="6075" t="6431" r="7240" b="7587"/>
            <a:stretch/>
          </p:blipFill>
          <p:spPr bwMode="auto">
            <a:xfrm>
              <a:off x="2840353" y="1563106"/>
              <a:ext cx="1004401" cy="1004400"/>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pic>
          <p:nvPicPr>
            <p:cNvPr id="93" name="图片 92"/>
            <p:cNvPicPr>
              <a:picLocks/>
            </p:cNvPicPr>
            <p:nvPr/>
          </p:nvPicPr>
          <p:blipFill>
            <a:blip r:embed="rId9"/>
            <a:stretch>
              <a:fillRect/>
            </a:stretch>
          </p:blipFill>
          <p:spPr>
            <a:xfrm>
              <a:off x="1722277" y="1574026"/>
              <a:ext cx="1004400" cy="1004400"/>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grpSp>
      <p:sp>
        <p:nvSpPr>
          <p:cNvPr id="6" name="标题 5"/>
          <p:cNvSpPr>
            <a:spLocks noGrp="1"/>
          </p:cNvSpPr>
          <p:nvPr>
            <p:ph type="title"/>
          </p:nvPr>
        </p:nvSpPr>
        <p:spPr/>
        <p:txBody>
          <a:bodyPr/>
          <a:lstStyle/>
          <a:p>
            <a:r>
              <a:rPr lang="zh-CN" altLang="en-US" dirty="0"/>
              <a:t>鲲鹏软件开发工具链</a:t>
            </a:r>
          </a:p>
        </p:txBody>
      </p:sp>
      <p:sp>
        <p:nvSpPr>
          <p:cNvPr id="9" name="矩形 8"/>
          <p:cNvSpPr/>
          <p:nvPr/>
        </p:nvSpPr>
        <p:spPr>
          <a:xfrm>
            <a:off x="8509458" y="5913214"/>
            <a:ext cx="3004349" cy="369332"/>
          </a:xfrm>
          <a:prstGeom prst="rect">
            <a:avLst/>
          </a:prstGeom>
        </p:spPr>
        <p:txBody>
          <a:bodyPr wrap="none">
            <a:spAutoFit/>
          </a:bodyPr>
          <a:lstStyle/>
          <a:p>
            <a:pPr>
              <a:lnSpc>
                <a:spcPct val="150000"/>
              </a:lnSpc>
            </a:pPr>
            <a:r>
              <a:rPr lang="zh-CN" altLang="en-US" sz="1200" dirty="0">
                <a:latin typeface="Huawei Sans" panose="020C0503030203020204" pitchFamily="34" charset="0"/>
                <a:ea typeface="方正兰亭黑简体" panose="02000000000000000000" pitchFamily="2" charset="-122"/>
                <a:cs typeface="Open Sans Light" panose="020B0306030504020204" pitchFamily="34" charset="0"/>
              </a:rPr>
              <a:t>注：</a:t>
            </a:r>
            <a:r>
              <a:rPr lang="en-US" altLang="zh-CN" sz="1200" dirty="0">
                <a:latin typeface="Huawei Sans" panose="020C0503030203020204" pitchFamily="34" charset="0"/>
                <a:ea typeface="方正兰亭黑简体" panose="02000000000000000000" pitchFamily="2" charset="-122"/>
              </a:rPr>
              <a:t>ARM64</a:t>
            </a:r>
            <a:r>
              <a:rPr lang="zh-CN" altLang="en-US" sz="1200" dirty="0">
                <a:latin typeface="Huawei Sans" panose="020C0503030203020204" pitchFamily="34" charset="0"/>
                <a:ea typeface="方正兰亭黑简体" panose="02000000000000000000" pitchFamily="2" charset="-122"/>
              </a:rPr>
              <a:t>平台优化前后的性能平均增幅</a:t>
            </a:r>
            <a:endParaRPr lang="en-US" altLang="zh-CN" sz="1200" dirty="0">
              <a:latin typeface="Huawei Sans" panose="020C0503030203020204" pitchFamily="34" charset="0"/>
              <a:ea typeface="方正兰亭黑简体" panose="02000000000000000000" pitchFamily="2" charset="-122"/>
              <a:cs typeface="Open Sans Light" panose="020B0306030504020204" pitchFamily="34" charset="0"/>
            </a:endParaRPr>
          </a:p>
        </p:txBody>
      </p:sp>
    </p:spTree>
    <p:extLst>
      <p:ext uri="{BB962C8B-B14F-4D97-AF65-F5344CB8AC3E}">
        <p14:creationId xmlns:p14="http://schemas.microsoft.com/office/powerpoint/2010/main" val="196733428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56674" y="974546"/>
            <a:ext cx="10678705" cy="5103997"/>
            <a:chOff x="565149" y="1067134"/>
            <a:chExt cx="11063290" cy="5233850"/>
          </a:xfrm>
        </p:grpSpPr>
        <p:sp>
          <p:nvSpPr>
            <p:cNvPr id="70" name="Freeform 14"/>
            <p:cNvSpPr>
              <a:spLocks/>
            </p:cNvSpPr>
            <p:nvPr/>
          </p:nvSpPr>
          <p:spPr bwMode="auto">
            <a:xfrm>
              <a:off x="4341814" y="1576388"/>
              <a:ext cx="3509963" cy="2703513"/>
            </a:xfrm>
            <a:custGeom>
              <a:avLst/>
              <a:gdLst>
                <a:gd name="T0" fmla="*/ 2906 w 3026"/>
                <a:gd name="T1" fmla="*/ 0 h 2331"/>
                <a:gd name="T2" fmla="*/ 119 w 3026"/>
                <a:gd name="T3" fmla="*/ 0 h 2331"/>
                <a:gd name="T4" fmla="*/ 0 w 3026"/>
                <a:gd name="T5" fmla="*/ 120 h 2331"/>
                <a:gd name="T6" fmla="*/ 0 w 3026"/>
                <a:gd name="T7" fmla="*/ 1387 h 2331"/>
                <a:gd name="T8" fmla="*/ 0 w 3026"/>
                <a:gd name="T9" fmla="*/ 1387 h 2331"/>
                <a:gd name="T10" fmla="*/ 0 w 3026"/>
                <a:gd name="T11" fmla="*/ 1526 h 2331"/>
                <a:gd name="T12" fmla="*/ 0 w 3026"/>
                <a:gd name="T13" fmla="*/ 1682 h 2331"/>
                <a:gd name="T14" fmla="*/ 0 w 3026"/>
                <a:gd name="T15" fmla="*/ 2220 h 2331"/>
                <a:gd name="T16" fmla="*/ 140 w 3026"/>
                <a:gd name="T17" fmla="*/ 2281 h 2331"/>
                <a:gd name="T18" fmla="*/ 650 w 3026"/>
                <a:gd name="T19" fmla="*/ 1808 h 2331"/>
                <a:gd name="T20" fmla="*/ 2900 w 3026"/>
                <a:gd name="T21" fmla="*/ 1808 h 2331"/>
                <a:gd name="T22" fmla="*/ 3026 w 3026"/>
                <a:gd name="T23" fmla="*/ 1682 h 2331"/>
                <a:gd name="T24" fmla="*/ 3026 w 3026"/>
                <a:gd name="T25" fmla="*/ 1387 h 2331"/>
                <a:gd name="T26" fmla="*/ 3026 w 3026"/>
                <a:gd name="T27" fmla="*/ 120 h 2331"/>
                <a:gd name="T28" fmla="*/ 2906 w 3026"/>
                <a:gd name="T29" fmla="*/ 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6" h="2331">
                  <a:moveTo>
                    <a:pt x="2906" y="0"/>
                  </a:moveTo>
                  <a:cubicBezTo>
                    <a:pt x="119" y="0"/>
                    <a:pt x="119" y="0"/>
                    <a:pt x="119" y="0"/>
                  </a:cubicBezTo>
                  <a:cubicBezTo>
                    <a:pt x="53" y="0"/>
                    <a:pt x="0" y="54"/>
                    <a:pt x="0" y="120"/>
                  </a:cubicBezTo>
                  <a:cubicBezTo>
                    <a:pt x="0" y="1387"/>
                    <a:pt x="0" y="1387"/>
                    <a:pt x="0" y="1387"/>
                  </a:cubicBezTo>
                  <a:cubicBezTo>
                    <a:pt x="0" y="1387"/>
                    <a:pt x="0" y="1387"/>
                    <a:pt x="0" y="1387"/>
                  </a:cubicBezTo>
                  <a:cubicBezTo>
                    <a:pt x="0" y="1526"/>
                    <a:pt x="0" y="1526"/>
                    <a:pt x="0" y="1526"/>
                  </a:cubicBezTo>
                  <a:cubicBezTo>
                    <a:pt x="0" y="1682"/>
                    <a:pt x="0" y="1682"/>
                    <a:pt x="0" y="1682"/>
                  </a:cubicBezTo>
                  <a:cubicBezTo>
                    <a:pt x="0" y="2220"/>
                    <a:pt x="0" y="2220"/>
                    <a:pt x="0" y="2220"/>
                  </a:cubicBezTo>
                  <a:cubicBezTo>
                    <a:pt x="0" y="2293"/>
                    <a:pt x="87" y="2331"/>
                    <a:pt x="140" y="2281"/>
                  </a:cubicBezTo>
                  <a:cubicBezTo>
                    <a:pt x="650" y="1808"/>
                    <a:pt x="650" y="1808"/>
                    <a:pt x="650" y="1808"/>
                  </a:cubicBezTo>
                  <a:cubicBezTo>
                    <a:pt x="2900" y="1808"/>
                    <a:pt x="2900" y="1808"/>
                    <a:pt x="2900" y="1808"/>
                  </a:cubicBezTo>
                  <a:cubicBezTo>
                    <a:pt x="2970" y="1808"/>
                    <a:pt x="3026" y="1751"/>
                    <a:pt x="3026" y="1682"/>
                  </a:cubicBezTo>
                  <a:cubicBezTo>
                    <a:pt x="3026" y="1387"/>
                    <a:pt x="3026" y="1387"/>
                    <a:pt x="3026" y="1387"/>
                  </a:cubicBezTo>
                  <a:cubicBezTo>
                    <a:pt x="3026" y="120"/>
                    <a:pt x="3026" y="120"/>
                    <a:pt x="3026" y="120"/>
                  </a:cubicBezTo>
                  <a:cubicBezTo>
                    <a:pt x="3026" y="54"/>
                    <a:pt x="2972" y="0"/>
                    <a:pt x="2906" y="0"/>
                  </a:cubicBezTo>
                  <a:close/>
                </a:path>
              </a:pathLst>
            </a:custGeom>
            <a:solidFill>
              <a:srgbClr val="59C8D5">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pic>
          <p:nvPicPr>
            <p:cNvPr id="71" name="图片 70"/>
            <p:cNvPicPr>
              <a:picLocks noChangeAspect="1"/>
            </p:cNvPicPr>
            <p:nvPr/>
          </p:nvPicPr>
          <p:blipFill>
            <a:blip r:embed="rId3"/>
            <a:stretch>
              <a:fillRect/>
            </a:stretch>
          </p:blipFill>
          <p:spPr>
            <a:xfrm>
              <a:off x="4546565" y="1689570"/>
              <a:ext cx="3100460" cy="1832546"/>
            </a:xfrm>
            <a:prstGeom prst="rect">
              <a:avLst/>
            </a:prstGeom>
          </p:spPr>
        </p:pic>
        <p:sp>
          <p:nvSpPr>
            <p:cNvPr id="72" name="Freeform 8"/>
            <p:cNvSpPr>
              <a:spLocks/>
            </p:cNvSpPr>
            <p:nvPr/>
          </p:nvSpPr>
          <p:spPr bwMode="auto">
            <a:xfrm>
              <a:off x="565150" y="1576388"/>
              <a:ext cx="3508375" cy="2703513"/>
            </a:xfrm>
            <a:custGeom>
              <a:avLst/>
              <a:gdLst>
                <a:gd name="T0" fmla="*/ 2906 w 3026"/>
                <a:gd name="T1" fmla="*/ 0 h 2331"/>
                <a:gd name="T2" fmla="*/ 119 w 3026"/>
                <a:gd name="T3" fmla="*/ 0 h 2331"/>
                <a:gd name="T4" fmla="*/ 0 w 3026"/>
                <a:gd name="T5" fmla="*/ 120 h 2331"/>
                <a:gd name="T6" fmla="*/ 0 w 3026"/>
                <a:gd name="T7" fmla="*/ 1387 h 2331"/>
                <a:gd name="T8" fmla="*/ 0 w 3026"/>
                <a:gd name="T9" fmla="*/ 1387 h 2331"/>
                <a:gd name="T10" fmla="*/ 0 w 3026"/>
                <a:gd name="T11" fmla="*/ 1526 h 2331"/>
                <a:gd name="T12" fmla="*/ 0 w 3026"/>
                <a:gd name="T13" fmla="*/ 1682 h 2331"/>
                <a:gd name="T14" fmla="*/ 0 w 3026"/>
                <a:gd name="T15" fmla="*/ 2220 h 2331"/>
                <a:gd name="T16" fmla="*/ 140 w 3026"/>
                <a:gd name="T17" fmla="*/ 2281 h 2331"/>
                <a:gd name="T18" fmla="*/ 650 w 3026"/>
                <a:gd name="T19" fmla="*/ 1808 h 2331"/>
                <a:gd name="T20" fmla="*/ 2900 w 3026"/>
                <a:gd name="T21" fmla="*/ 1808 h 2331"/>
                <a:gd name="T22" fmla="*/ 3026 w 3026"/>
                <a:gd name="T23" fmla="*/ 1682 h 2331"/>
                <a:gd name="T24" fmla="*/ 3026 w 3026"/>
                <a:gd name="T25" fmla="*/ 1387 h 2331"/>
                <a:gd name="T26" fmla="*/ 3026 w 3026"/>
                <a:gd name="T27" fmla="*/ 120 h 2331"/>
                <a:gd name="T28" fmla="*/ 2906 w 3026"/>
                <a:gd name="T29" fmla="*/ 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6" h="2331">
                  <a:moveTo>
                    <a:pt x="2906" y="0"/>
                  </a:moveTo>
                  <a:cubicBezTo>
                    <a:pt x="119" y="0"/>
                    <a:pt x="119" y="0"/>
                    <a:pt x="119" y="0"/>
                  </a:cubicBezTo>
                  <a:cubicBezTo>
                    <a:pt x="53" y="0"/>
                    <a:pt x="0" y="54"/>
                    <a:pt x="0" y="120"/>
                  </a:cubicBezTo>
                  <a:cubicBezTo>
                    <a:pt x="0" y="1387"/>
                    <a:pt x="0" y="1387"/>
                    <a:pt x="0" y="1387"/>
                  </a:cubicBezTo>
                  <a:cubicBezTo>
                    <a:pt x="0" y="1387"/>
                    <a:pt x="0" y="1387"/>
                    <a:pt x="0" y="1387"/>
                  </a:cubicBezTo>
                  <a:cubicBezTo>
                    <a:pt x="0" y="1526"/>
                    <a:pt x="0" y="1526"/>
                    <a:pt x="0" y="1526"/>
                  </a:cubicBezTo>
                  <a:cubicBezTo>
                    <a:pt x="0" y="1682"/>
                    <a:pt x="0" y="1682"/>
                    <a:pt x="0" y="1682"/>
                  </a:cubicBezTo>
                  <a:cubicBezTo>
                    <a:pt x="0" y="2220"/>
                    <a:pt x="0" y="2220"/>
                    <a:pt x="0" y="2220"/>
                  </a:cubicBezTo>
                  <a:cubicBezTo>
                    <a:pt x="0" y="2293"/>
                    <a:pt x="87" y="2331"/>
                    <a:pt x="140" y="2281"/>
                  </a:cubicBezTo>
                  <a:cubicBezTo>
                    <a:pt x="650" y="1808"/>
                    <a:pt x="650" y="1808"/>
                    <a:pt x="650" y="1808"/>
                  </a:cubicBezTo>
                  <a:cubicBezTo>
                    <a:pt x="2900" y="1808"/>
                    <a:pt x="2900" y="1808"/>
                    <a:pt x="2900" y="1808"/>
                  </a:cubicBezTo>
                  <a:cubicBezTo>
                    <a:pt x="2970" y="1808"/>
                    <a:pt x="3026" y="1751"/>
                    <a:pt x="3026" y="1682"/>
                  </a:cubicBezTo>
                  <a:cubicBezTo>
                    <a:pt x="3026" y="1387"/>
                    <a:pt x="3026" y="1387"/>
                    <a:pt x="3026" y="1387"/>
                  </a:cubicBezTo>
                  <a:cubicBezTo>
                    <a:pt x="3026" y="120"/>
                    <a:pt x="3026" y="120"/>
                    <a:pt x="3026" y="120"/>
                  </a:cubicBezTo>
                  <a:cubicBezTo>
                    <a:pt x="3026" y="54"/>
                    <a:pt x="2972" y="0"/>
                    <a:pt x="2906" y="0"/>
                  </a:cubicBezTo>
                  <a:close/>
                </a:path>
              </a:pathLst>
            </a:custGeom>
            <a:solidFill>
              <a:srgbClr val="C7000B">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73" name="矩形 72"/>
            <p:cNvSpPr/>
            <p:nvPr/>
          </p:nvSpPr>
          <p:spPr>
            <a:xfrm>
              <a:off x="994719" y="1689571"/>
              <a:ext cx="2649237" cy="1840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74" name="椭圆 73"/>
            <p:cNvSpPr/>
            <p:nvPr/>
          </p:nvSpPr>
          <p:spPr>
            <a:xfrm>
              <a:off x="4614247" y="3486518"/>
              <a:ext cx="2965097" cy="129875"/>
            </a:xfrm>
            <a:prstGeom prst="ellipse">
              <a:avLst/>
            </a:prstGeom>
            <a:gradFill flip="none" rotWithShape="1">
              <a:gsLst>
                <a:gs pos="12000">
                  <a:srgbClr val="59C8D5">
                    <a:alpha val="60000"/>
                  </a:srgbClr>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75" name="矩形 239"/>
            <p:cNvSpPr/>
            <p:nvPr/>
          </p:nvSpPr>
          <p:spPr>
            <a:xfrm>
              <a:off x="4341813" y="4560889"/>
              <a:ext cx="193676" cy="1678939"/>
            </a:xfrm>
            <a:custGeom>
              <a:avLst/>
              <a:gdLst/>
              <a:ahLst/>
              <a:cxnLst/>
              <a:rect l="l" t="t" r="r" b="b"/>
              <a:pathLst>
                <a:path w="193676" h="1678939">
                  <a:moveTo>
                    <a:pt x="96838" y="0"/>
                  </a:moveTo>
                  <a:cubicBezTo>
                    <a:pt x="150320" y="0"/>
                    <a:pt x="193676" y="43356"/>
                    <a:pt x="193676" y="96838"/>
                  </a:cubicBezTo>
                  <a:lnTo>
                    <a:pt x="193675" y="96843"/>
                  </a:lnTo>
                  <a:lnTo>
                    <a:pt x="193675" y="1582096"/>
                  </a:lnTo>
                  <a:cubicBezTo>
                    <a:pt x="193676" y="1582098"/>
                    <a:pt x="193676" y="1582100"/>
                    <a:pt x="193676" y="1582101"/>
                  </a:cubicBezTo>
                  <a:cubicBezTo>
                    <a:pt x="193676" y="1635583"/>
                    <a:pt x="150320" y="1678939"/>
                    <a:pt x="96838" y="1678939"/>
                  </a:cubicBezTo>
                  <a:cubicBezTo>
                    <a:pt x="43356" y="1678939"/>
                    <a:pt x="0" y="1635583"/>
                    <a:pt x="0" y="1582101"/>
                  </a:cubicBezTo>
                  <a:lnTo>
                    <a:pt x="0" y="1582100"/>
                  </a:lnTo>
                  <a:lnTo>
                    <a:pt x="0" y="1582100"/>
                  </a:lnTo>
                  <a:lnTo>
                    <a:pt x="0" y="96838"/>
                  </a:lnTo>
                  <a:lnTo>
                    <a:pt x="0" y="96837"/>
                  </a:lnTo>
                  <a:lnTo>
                    <a:pt x="0" y="96837"/>
                  </a:lnTo>
                  <a:cubicBezTo>
                    <a:pt x="1" y="43355"/>
                    <a:pt x="43356" y="0"/>
                    <a:pt x="96838" y="0"/>
                  </a:cubicBezTo>
                  <a:close/>
                </a:path>
              </a:pathLst>
            </a:custGeom>
            <a:solidFill>
              <a:srgbClr val="59C8D5">
                <a:alpha val="20000"/>
              </a:srgb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Huawei Sans" panose="020C0503030203020204" pitchFamily="34" charset="0"/>
                <a:ea typeface="方正兰亭黑简体" panose="02000000000000000000" pitchFamily="2" charset="-122"/>
              </a:endParaRPr>
            </a:p>
          </p:txBody>
        </p:sp>
        <p:sp>
          <p:nvSpPr>
            <p:cNvPr id="76" name="Oval 9"/>
            <p:cNvSpPr>
              <a:spLocks noChangeArrowheads="1"/>
            </p:cNvSpPr>
            <p:nvPr/>
          </p:nvSpPr>
          <p:spPr bwMode="auto">
            <a:xfrm>
              <a:off x="565150" y="4318001"/>
              <a:ext cx="193675" cy="193675"/>
            </a:xfrm>
            <a:prstGeom prst="ellipse">
              <a:avLst/>
            </a:pr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77" name="Oval 15"/>
            <p:cNvSpPr>
              <a:spLocks noChangeArrowheads="1"/>
            </p:cNvSpPr>
            <p:nvPr/>
          </p:nvSpPr>
          <p:spPr bwMode="auto">
            <a:xfrm>
              <a:off x="4341814" y="4318001"/>
              <a:ext cx="193675" cy="193675"/>
            </a:xfrm>
            <a:prstGeom prst="ellipse">
              <a:avLst/>
            </a:prstGeom>
            <a:solidFill>
              <a:srgbClr val="59C8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78" name="Oval 16"/>
            <p:cNvSpPr>
              <a:spLocks noChangeArrowheads="1"/>
            </p:cNvSpPr>
            <p:nvPr/>
          </p:nvSpPr>
          <p:spPr bwMode="auto">
            <a:xfrm>
              <a:off x="4341814" y="4560889"/>
              <a:ext cx="193675" cy="193675"/>
            </a:xfrm>
            <a:prstGeom prst="ellipse">
              <a:avLst/>
            </a:prstGeom>
            <a:solidFill>
              <a:srgbClr val="59C8D5">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grpSp>
          <p:nvGrpSpPr>
            <p:cNvPr id="79" name="Group 19"/>
            <p:cNvGrpSpPr>
              <a:grpSpLocks noChangeAspect="1"/>
            </p:cNvGrpSpPr>
            <p:nvPr/>
          </p:nvGrpSpPr>
          <p:grpSpPr bwMode="auto">
            <a:xfrm>
              <a:off x="8120064" y="1576388"/>
              <a:ext cx="3508375" cy="3178176"/>
              <a:chOff x="5031" y="993"/>
              <a:chExt cx="2210" cy="2002"/>
            </a:xfrm>
            <a:solidFill>
              <a:srgbClr val="C00000">
                <a:alpha val="20000"/>
              </a:srgbClr>
            </a:solidFill>
          </p:grpSpPr>
          <p:sp>
            <p:nvSpPr>
              <p:cNvPr id="80" name="Freeform 20"/>
              <p:cNvSpPr>
                <a:spLocks/>
              </p:cNvSpPr>
              <p:nvPr/>
            </p:nvSpPr>
            <p:spPr bwMode="auto">
              <a:xfrm>
                <a:off x="5031" y="993"/>
                <a:ext cx="2210" cy="1703"/>
              </a:xfrm>
              <a:custGeom>
                <a:avLst/>
                <a:gdLst>
                  <a:gd name="T0" fmla="*/ 2906 w 3026"/>
                  <a:gd name="T1" fmla="*/ 0 h 2331"/>
                  <a:gd name="T2" fmla="*/ 119 w 3026"/>
                  <a:gd name="T3" fmla="*/ 0 h 2331"/>
                  <a:gd name="T4" fmla="*/ 0 w 3026"/>
                  <a:gd name="T5" fmla="*/ 120 h 2331"/>
                  <a:gd name="T6" fmla="*/ 0 w 3026"/>
                  <a:gd name="T7" fmla="*/ 1387 h 2331"/>
                  <a:gd name="T8" fmla="*/ 0 w 3026"/>
                  <a:gd name="T9" fmla="*/ 1387 h 2331"/>
                  <a:gd name="T10" fmla="*/ 0 w 3026"/>
                  <a:gd name="T11" fmla="*/ 1526 h 2331"/>
                  <a:gd name="T12" fmla="*/ 0 w 3026"/>
                  <a:gd name="T13" fmla="*/ 1682 h 2331"/>
                  <a:gd name="T14" fmla="*/ 0 w 3026"/>
                  <a:gd name="T15" fmla="*/ 2220 h 2331"/>
                  <a:gd name="T16" fmla="*/ 140 w 3026"/>
                  <a:gd name="T17" fmla="*/ 2281 h 2331"/>
                  <a:gd name="T18" fmla="*/ 650 w 3026"/>
                  <a:gd name="T19" fmla="*/ 1808 h 2331"/>
                  <a:gd name="T20" fmla="*/ 2900 w 3026"/>
                  <a:gd name="T21" fmla="*/ 1808 h 2331"/>
                  <a:gd name="T22" fmla="*/ 3026 w 3026"/>
                  <a:gd name="T23" fmla="*/ 1682 h 2331"/>
                  <a:gd name="T24" fmla="*/ 3026 w 3026"/>
                  <a:gd name="T25" fmla="*/ 1387 h 2331"/>
                  <a:gd name="T26" fmla="*/ 3026 w 3026"/>
                  <a:gd name="T27" fmla="*/ 120 h 2331"/>
                  <a:gd name="T28" fmla="*/ 2906 w 3026"/>
                  <a:gd name="T29" fmla="*/ 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6" h="2331">
                    <a:moveTo>
                      <a:pt x="2906" y="0"/>
                    </a:moveTo>
                    <a:cubicBezTo>
                      <a:pt x="119" y="0"/>
                      <a:pt x="119" y="0"/>
                      <a:pt x="119" y="0"/>
                    </a:cubicBezTo>
                    <a:cubicBezTo>
                      <a:pt x="53" y="0"/>
                      <a:pt x="0" y="54"/>
                      <a:pt x="0" y="120"/>
                    </a:cubicBezTo>
                    <a:cubicBezTo>
                      <a:pt x="0" y="1387"/>
                      <a:pt x="0" y="1387"/>
                      <a:pt x="0" y="1387"/>
                    </a:cubicBezTo>
                    <a:cubicBezTo>
                      <a:pt x="0" y="1387"/>
                      <a:pt x="0" y="1387"/>
                      <a:pt x="0" y="1387"/>
                    </a:cubicBezTo>
                    <a:cubicBezTo>
                      <a:pt x="0" y="1526"/>
                      <a:pt x="0" y="1526"/>
                      <a:pt x="0" y="1526"/>
                    </a:cubicBezTo>
                    <a:cubicBezTo>
                      <a:pt x="0" y="1682"/>
                      <a:pt x="0" y="1682"/>
                      <a:pt x="0" y="1682"/>
                    </a:cubicBezTo>
                    <a:cubicBezTo>
                      <a:pt x="0" y="2220"/>
                      <a:pt x="0" y="2220"/>
                      <a:pt x="0" y="2220"/>
                    </a:cubicBezTo>
                    <a:cubicBezTo>
                      <a:pt x="0" y="2293"/>
                      <a:pt x="87" y="2331"/>
                      <a:pt x="140" y="2281"/>
                    </a:cubicBezTo>
                    <a:cubicBezTo>
                      <a:pt x="650" y="1808"/>
                      <a:pt x="650" y="1808"/>
                      <a:pt x="650" y="1808"/>
                    </a:cubicBezTo>
                    <a:cubicBezTo>
                      <a:pt x="2900" y="1808"/>
                      <a:pt x="2900" y="1808"/>
                      <a:pt x="2900" y="1808"/>
                    </a:cubicBezTo>
                    <a:cubicBezTo>
                      <a:pt x="2970" y="1808"/>
                      <a:pt x="3026" y="1751"/>
                      <a:pt x="3026" y="1682"/>
                    </a:cubicBezTo>
                    <a:cubicBezTo>
                      <a:pt x="3026" y="1387"/>
                      <a:pt x="3026" y="1387"/>
                      <a:pt x="3026" y="1387"/>
                    </a:cubicBezTo>
                    <a:cubicBezTo>
                      <a:pt x="3026" y="120"/>
                      <a:pt x="3026" y="120"/>
                      <a:pt x="3026" y="120"/>
                    </a:cubicBezTo>
                    <a:cubicBezTo>
                      <a:pt x="3026" y="54"/>
                      <a:pt x="2972" y="0"/>
                      <a:pt x="2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81" name="Oval 21"/>
              <p:cNvSpPr>
                <a:spLocks noChangeArrowheads="1"/>
              </p:cNvSpPr>
              <p:nvPr/>
            </p:nvSpPr>
            <p:spPr bwMode="auto">
              <a:xfrm>
                <a:off x="5031" y="2720"/>
                <a:ext cx="122" cy="122"/>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82" name="Oval 22"/>
              <p:cNvSpPr>
                <a:spLocks noChangeArrowheads="1"/>
              </p:cNvSpPr>
              <p:nvPr/>
            </p:nvSpPr>
            <p:spPr bwMode="auto">
              <a:xfrm>
                <a:off x="5031" y="2873"/>
                <a:ext cx="122" cy="1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grpSp>
        <p:sp>
          <p:nvSpPr>
            <p:cNvPr id="83" name="文本框 2"/>
            <p:cNvSpPr txBox="1"/>
            <p:nvPr/>
          </p:nvSpPr>
          <p:spPr>
            <a:xfrm>
              <a:off x="566811" y="1067134"/>
              <a:ext cx="9145662" cy="378728"/>
            </a:xfrm>
            <a:prstGeom prst="rect">
              <a:avLst/>
            </a:prstGeom>
            <a:noFill/>
          </p:spPr>
          <p:txBody>
            <a:bodyPr wrap="none" lIns="0" tIns="0" rIns="0" bIns="0" rtlCol="0">
              <a:spAutoFit/>
            </a:bodyPr>
            <a:lstStyle/>
            <a:p>
              <a:pPr defTabSz="912467">
                <a:lnSpc>
                  <a:spcPct val="150000"/>
                </a:lnSpc>
              </a:pPr>
              <a:r>
                <a:rPr lang="zh-CN" altLang="en-US" sz="1600" b="1" dirty="0">
                  <a:latin typeface="Huawei Sans" panose="020C0503030203020204" pitchFamily="34" charset="0"/>
                  <a:ea typeface="方正兰亭黑简体" panose="02000000000000000000" pitchFamily="2" charset="-122"/>
                </a:rPr>
                <a:t>功能</a:t>
              </a:r>
              <a:r>
                <a:rPr lang="zh-CN" altLang="en-US" sz="1600" b="1" dirty="0" smtClean="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系统性能数据采集和分析</a:t>
              </a:r>
              <a:r>
                <a:rPr lang="zh-CN" altLang="en-US" sz="1600" dirty="0" smtClean="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分析出系统性能指标，定位到瓶颈点及热点函数，给出调优建议</a:t>
              </a:r>
              <a:endParaRPr lang="en-US" altLang="zh-CN" sz="1600" dirty="0">
                <a:latin typeface="Huawei Sans" panose="020C0503030203020204" pitchFamily="34" charset="0"/>
                <a:ea typeface="方正兰亭黑简体" panose="02000000000000000000" pitchFamily="2" charset="-122"/>
              </a:endParaRPr>
            </a:p>
          </p:txBody>
        </p:sp>
        <p:sp>
          <p:nvSpPr>
            <p:cNvPr id="84" name="圆角矩形 83"/>
            <p:cNvSpPr/>
            <p:nvPr/>
          </p:nvSpPr>
          <p:spPr>
            <a:xfrm>
              <a:off x="592945" y="3961857"/>
              <a:ext cx="3579648" cy="170598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912080">
                <a:lnSpc>
                  <a:spcPct val="150000"/>
                </a:lnSpc>
              </a:pPr>
              <a:endParaRPr lang="en-US" sz="1200" dirty="0">
                <a:solidFill>
                  <a:schemeClr val="tx1"/>
                </a:solidFill>
                <a:latin typeface="Huawei Sans" panose="020C0503030203020204" pitchFamily="34" charset="0"/>
                <a:ea typeface="方正兰亭黑简体" panose="02000000000000000000" pitchFamily="2" charset="-122"/>
              </a:endParaRPr>
            </a:p>
          </p:txBody>
        </p:sp>
        <p:sp>
          <p:nvSpPr>
            <p:cNvPr id="85" name="圆角矩形 84"/>
            <p:cNvSpPr/>
            <p:nvPr/>
          </p:nvSpPr>
          <p:spPr>
            <a:xfrm>
              <a:off x="4327185" y="3961857"/>
              <a:ext cx="3568395" cy="170598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912080">
                <a:lnSpc>
                  <a:spcPct val="150000"/>
                </a:lnSpc>
              </a:pPr>
              <a:endParaRPr lang="en-US" altLang="zh-CN" sz="1200" dirty="0">
                <a:solidFill>
                  <a:schemeClr val="tx1"/>
                </a:solidFill>
                <a:latin typeface="Huawei Sans" panose="020C0503030203020204" pitchFamily="34" charset="0"/>
                <a:ea typeface="方正兰亭黑简体" panose="02000000000000000000" pitchFamily="2" charset="-122"/>
              </a:endParaRPr>
            </a:p>
          </p:txBody>
        </p:sp>
        <p:sp>
          <p:nvSpPr>
            <p:cNvPr id="86" name="圆角矩形 85"/>
            <p:cNvSpPr/>
            <p:nvPr/>
          </p:nvSpPr>
          <p:spPr>
            <a:xfrm>
              <a:off x="8050174" y="3961857"/>
              <a:ext cx="3566941" cy="170598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619" rIns="0" bIns="4561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2080">
                <a:lnSpc>
                  <a:spcPct val="150000"/>
                </a:lnSpc>
              </a:pPr>
              <a:endParaRPr lang="en-US" sz="1200" dirty="0">
                <a:solidFill>
                  <a:schemeClr val="tx1"/>
                </a:solidFill>
                <a:latin typeface="Huawei Sans" panose="020C0503030203020204" pitchFamily="34" charset="0"/>
                <a:ea typeface="方正兰亭黑简体" panose="02000000000000000000" pitchFamily="2" charset="-122"/>
              </a:endParaRPr>
            </a:p>
          </p:txBody>
        </p:sp>
        <p:sp>
          <p:nvSpPr>
            <p:cNvPr id="87" name="矩形 86"/>
            <p:cNvSpPr/>
            <p:nvPr/>
          </p:nvSpPr>
          <p:spPr>
            <a:xfrm>
              <a:off x="623607" y="3772834"/>
              <a:ext cx="318861" cy="189364"/>
            </a:xfrm>
            <a:prstGeom prst="rect">
              <a:avLst/>
            </a:prstGeom>
            <a:noFill/>
          </p:spPr>
          <p:txBody>
            <a:bodyPr wrap="none" lIns="0" tIns="0" rIns="0" bIns="0">
              <a:spAutoFit/>
            </a:bodyPr>
            <a:lstStyle/>
            <a:p>
              <a:pPr algn="ctr"/>
              <a:r>
                <a:rPr lang="zh-CN" altLang="en-US" sz="1200" b="1" dirty="0">
                  <a:solidFill>
                    <a:srgbClr val="C00000"/>
                  </a:solidFill>
                  <a:latin typeface="Huawei Sans" panose="020C0503030203020204" pitchFamily="34" charset="0"/>
                  <a:ea typeface="方正兰亭黑简体" panose="02000000000000000000" pitchFamily="2" charset="-122"/>
                </a:rPr>
                <a:t>输入</a:t>
              </a:r>
              <a:endParaRPr lang="en-US" sz="1200" dirty="0">
                <a:solidFill>
                  <a:srgbClr val="C00000"/>
                </a:solidFill>
                <a:latin typeface="Huawei Sans" panose="020C0503030203020204" pitchFamily="34" charset="0"/>
                <a:ea typeface="方正兰亭黑简体" panose="02000000000000000000" pitchFamily="2" charset="-122"/>
              </a:endParaRPr>
            </a:p>
          </p:txBody>
        </p:sp>
        <p:sp>
          <p:nvSpPr>
            <p:cNvPr id="88" name="矩形 87"/>
            <p:cNvSpPr/>
            <p:nvPr/>
          </p:nvSpPr>
          <p:spPr>
            <a:xfrm>
              <a:off x="4375311" y="3680501"/>
              <a:ext cx="318861" cy="378728"/>
            </a:xfrm>
            <a:prstGeom prst="rect">
              <a:avLst/>
            </a:prstGeom>
            <a:noFill/>
          </p:spPr>
          <p:txBody>
            <a:bodyPr wrap="none" lIns="0" tIns="0" rIns="0" bIns="0">
              <a:spAutoFit/>
            </a:bodyPr>
            <a:lstStyle/>
            <a:p>
              <a:pPr algn="ctr"/>
              <a:r>
                <a:rPr lang="zh-CN" altLang="en-US" sz="1200" b="1" dirty="0" smtClean="0">
                  <a:solidFill>
                    <a:schemeClr val="tx2"/>
                  </a:solidFill>
                  <a:latin typeface="Huawei Sans" panose="020C0503030203020204" pitchFamily="34" charset="0"/>
                  <a:ea typeface="方正兰亭黑简体" panose="02000000000000000000" pitchFamily="2" charset="-122"/>
                </a:rPr>
                <a:t>分析</a:t>
              </a:r>
              <a:endParaRPr lang="en-US" altLang="zh-CN" sz="1200" b="1" dirty="0" smtClean="0">
                <a:solidFill>
                  <a:schemeClr val="tx2"/>
                </a:solidFill>
                <a:latin typeface="Huawei Sans" panose="020C0503030203020204" pitchFamily="34" charset="0"/>
                <a:ea typeface="方正兰亭黑简体" panose="02000000000000000000" pitchFamily="2" charset="-122"/>
              </a:endParaRPr>
            </a:p>
            <a:p>
              <a:pPr algn="ctr"/>
              <a:r>
                <a:rPr lang="zh-CN" altLang="en-US" sz="1200" b="1" dirty="0" smtClean="0">
                  <a:solidFill>
                    <a:schemeClr val="tx2"/>
                  </a:solidFill>
                  <a:latin typeface="Huawei Sans" panose="020C0503030203020204" pitchFamily="34" charset="0"/>
                  <a:ea typeface="方正兰亭黑简体" panose="02000000000000000000" pitchFamily="2" charset="-122"/>
                </a:rPr>
                <a:t>处理</a:t>
              </a:r>
              <a:endParaRPr lang="en-US" sz="1200" b="1" dirty="0">
                <a:solidFill>
                  <a:schemeClr val="tx2"/>
                </a:solidFill>
                <a:latin typeface="Huawei Sans" panose="020C0503030203020204" pitchFamily="34" charset="0"/>
                <a:ea typeface="方正兰亭黑简体" panose="02000000000000000000" pitchFamily="2" charset="-122"/>
              </a:endParaRPr>
            </a:p>
          </p:txBody>
        </p:sp>
        <p:sp>
          <p:nvSpPr>
            <p:cNvPr id="89" name="矩形 88"/>
            <p:cNvSpPr/>
            <p:nvPr/>
          </p:nvSpPr>
          <p:spPr>
            <a:xfrm>
              <a:off x="8211360" y="3772834"/>
              <a:ext cx="318861" cy="189364"/>
            </a:xfrm>
            <a:prstGeom prst="rect">
              <a:avLst/>
            </a:prstGeom>
            <a:noFill/>
          </p:spPr>
          <p:txBody>
            <a:bodyPr wrap="non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rgbClr val="C00000"/>
                  </a:solidFill>
                  <a:latin typeface="Huawei Sans" panose="020C0503030203020204" pitchFamily="34" charset="0"/>
                  <a:ea typeface="方正兰亭黑简体" panose="02000000000000000000" pitchFamily="2" charset="-122"/>
                </a:rPr>
                <a:t>输出</a:t>
              </a:r>
              <a:endParaRPr lang="en-US" sz="1200" dirty="0">
                <a:solidFill>
                  <a:srgbClr val="C00000"/>
                </a:solidFill>
                <a:latin typeface="Huawei Sans" panose="020C0503030203020204" pitchFamily="34" charset="0"/>
                <a:ea typeface="方正兰亭黑简体" panose="02000000000000000000" pitchFamily="2" charset="-122"/>
              </a:endParaRPr>
            </a:p>
          </p:txBody>
        </p:sp>
        <p:sp>
          <p:nvSpPr>
            <p:cNvPr id="90" name="文本框 24">
              <a:extLst>
                <a:ext uri="{FF2B5EF4-FFF2-40B4-BE49-F238E27FC236}">
                  <a16:creationId xmlns="" xmlns:a16="http://schemas.microsoft.com/office/drawing/2014/main" id="{CCE692C8-9AF6-A84E-944E-52C884C5FD47}"/>
                </a:ext>
              </a:extLst>
            </p:cNvPr>
            <p:cNvSpPr txBox="1"/>
            <p:nvPr/>
          </p:nvSpPr>
          <p:spPr>
            <a:xfrm>
              <a:off x="914333" y="4571389"/>
              <a:ext cx="2729623" cy="789017"/>
            </a:xfrm>
            <a:prstGeom prst="rect">
              <a:avLst/>
            </a:prstGeom>
            <a:noFill/>
          </p:spPr>
          <p:txBody>
            <a:bodyPr wrap="square" lIns="0" tIns="0" rIns="0" bIns="0" rtlCol="0">
              <a:spAutoFit/>
            </a:bodyPr>
            <a:lstStyle/>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创建工作任务</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配置任务属性参数（分析类型、软件路径、采样率等）</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运行待分析软件</a:t>
              </a:r>
            </a:p>
          </p:txBody>
        </p:sp>
        <p:sp>
          <p:nvSpPr>
            <p:cNvPr id="91" name="文本框 25">
              <a:extLst>
                <a:ext uri="{FF2B5EF4-FFF2-40B4-BE49-F238E27FC236}">
                  <a16:creationId xmlns="" xmlns:a16="http://schemas.microsoft.com/office/drawing/2014/main" id="{F64E0CF7-5D4C-8045-8ACB-F38F41BD5916}"/>
                </a:ext>
              </a:extLst>
            </p:cNvPr>
            <p:cNvSpPr txBox="1"/>
            <p:nvPr/>
          </p:nvSpPr>
          <p:spPr>
            <a:xfrm>
              <a:off x="4646341" y="4525696"/>
              <a:ext cx="3381728" cy="1775288"/>
            </a:xfrm>
            <a:prstGeom prst="rect">
              <a:avLst/>
            </a:prstGeom>
            <a:noFill/>
          </p:spPr>
          <p:txBody>
            <a:bodyPr wrap="square" lIns="0" tIns="0" rIns="0" bIns="0" rtlCol="0">
              <a:spAutoFit/>
            </a:bodyPr>
            <a:lstStyle/>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采集处理器性能指标数据</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采集</a:t>
              </a:r>
              <a:r>
                <a:rPr lang="en-US" altLang="zh-CN" sz="1200" dirty="0">
                  <a:latin typeface="Huawei Sans" panose="020C0503030203020204" pitchFamily="34" charset="0"/>
                  <a:ea typeface="方正兰亭黑简体" panose="02000000000000000000" pitchFamily="2" charset="-122"/>
                </a:rPr>
                <a:t>OS</a:t>
              </a:r>
              <a:r>
                <a:rPr lang="zh-CN" altLang="en-US" sz="1200" dirty="0">
                  <a:latin typeface="Huawei Sans" panose="020C0503030203020204" pitchFamily="34" charset="0"/>
                  <a:ea typeface="方正兰亭黑简体" panose="02000000000000000000" pitchFamily="2" charset="-122"/>
                </a:rPr>
                <a:t>（</a:t>
              </a:r>
              <a:r>
                <a:rPr lang="en-US" altLang="zh-CN" sz="1200" dirty="0">
                  <a:latin typeface="Huawei Sans" panose="020C0503030203020204" pitchFamily="34" charset="0"/>
                  <a:ea typeface="方正兰亭黑简体" panose="02000000000000000000" pitchFamily="2" charset="-122"/>
                </a:rPr>
                <a:t>CPU/</a:t>
              </a:r>
              <a:r>
                <a:rPr lang="zh-CN" altLang="en-US" sz="1200" dirty="0">
                  <a:latin typeface="Huawei Sans" panose="020C0503030203020204" pitchFamily="34" charset="0"/>
                  <a:ea typeface="方正兰亭黑简体" panose="02000000000000000000" pitchFamily="2" charset="-122"/>
                </a:rPr>
                <a:t>内存</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磁盘</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网卡）性能指标数据</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采集进程</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线程性能指标数据</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采集函数（</a:t>
              </a:r>
              <a:r>
                <a:rPr lang="en-US" altLang="zh-CN" sz="1200" dirty="0">
                  <a:latin typeface="Huawei Sans" panose="020C0503030203020204" pitchFamily="34" charset="0"/>
                  <a:ea typeface="方正兰亭黑简体" panose="02000000000000000000" pitchFamily="2" charset="-122"/>
                </a:rPr>
                <a:t>C/C++/JAVA</a:t>
              </a:r>
              <a:r>
                <a:rPr lang="zh-CN" altLang="en-US" sz="1200" dirty="0">
                  <a:latin typeface="Huawei Sans" panose="020C0503030203020204" pitchFamily="34" charset="0"/>
                  <a:ea typeface="方正兰亭黑简体" panose="02000000000000000000" pitchFamily="2" charset="-122"/>
                </a:rPr>
                <a:t>）性能指标数据</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将采集数据文件按不同指标纬度数据库化保存</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统计分析，对比经验指标，定位出性能瓶颈</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支持</a:t>
              </a:r>
              <a:r>
                <a:rPr lang="en-US" altLang="zh-CN" sz="1200" dirty="0">
                  <a:latin typeface="Huawei Sans" panose="020C0503030203020204" pitchFamily="34" charset="0"/>
                  <a:ea typeface="方正兰亭黑简体" panose="02000000000000000000" pitchFamily="2" charset="-122"/>
                </a:rPr>
                <a:t>Huawei JDK JAVA</a:t>
              </a:r>
              <a:r>
                <a:rPr lang="zh-CN" altLang="en-US" sz="1200" dirty="0">
                  <a:latin typeface="Huawei Sans" panose="020C0503030203020204" pitchFamily="34" charset="0"/>
                  <a:ea typeface="方正兰亭黑简体" panose="02000000000000000000" pitchFamily="2" charset="-122"/>
                </a:rPr>
                <a:t>程序性能分析功能</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根据调优经验给出相应优化建议</a:t>
              </a:r>
            </a:p>
          </p:txBody>
        </p:sp>
        <p:sp>
          <p:nvSpPr>
            <p:cNvPr id="92" name="文本框 26">
              <a:extLst>
                <a:ext uri="{FF2B5EF4-FFF2-40B4-BE49-F238E27FC236}">
                  <a16:creationId xmlns="" xmlns:a16="http://schemas.microsoft.com/office/drawing/2014/main" id="{18F7A44B-BD16-3A41-9247-C7B418D6D0D2}"/>
                </a:ext>
              </a:extLst>
            </p:cNvPr>
            <p:cNvSpPr txBox="1"/>
            <p:nvPr/>
          </p:nvSpPr>
          <p:spPr>
            <a:xfrm>
              <a:off x="8497728" y="4571389"/>
              <a:ext cx="3047741" cy="1446532"/>
            </a:xfrm>
            <a:prstGeom prst="rect">
              <a:avLst/>
            </a:prstGeom>
            <a:noFill/>
          </p:spPr>
          <p:txBody>
            <a:bodyPr wrap="square" lIns="0" tIns="0" rIns="0" bIns="0" rtlCol="0">
              <a:spAutoFit/>
            </a:bodyPr>
            <a:lstStyle/>
            <a:p>
              <a:pPr defTabSz="912080">
                <a:lnSpc>
                  <a:spcPts val="1500"/>
                </a:lnSpc>
                <a:spcAft>
                  <a:spcPts val="500"/>
                </a:spcAft>
              </a:pPr>
              <a:r>
                <a:rPr lang="zh-CN" altLang="en-US" sz="1200" b="1" dirty="0">
                  <a:latin typeface="Huawei Sans" panose="020C0503030203020204" pitchFamily="34" charset="0"/>
                  <a:ea typeface="方正兰亭黑简体" panose="02000000000000000000" pitchFamily="2" charset="-122"/>
                </a:rPr>
                <a:t>图形化输出：</a:t>
              </a:r>
            </a:p>
            <a:p>
              <a:pPr marL="180000" indent="-180000" defTabSz="912080">
                <a:lnSpc>
                  <a:spcPts val="15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CPU</a:t>
              </a:r>
              <a:r>
                <a:rPr lang="zh-CN" altLang="en-US" sz="1200" dirty="0">
                  <a:latin typeface="Huawei Sans" panose="020C0503030203020204" pitchFamily="34" charset="0"/>
                  <a:ea typeface="方正兰亭黑简体" panose="02000000000000000000" pitchFamily="2" charset="-122"/>
                </a:rPr>
                <a:t>使用情况，</a:t>
              </a:r>
              <a:r>
                <a:rPr lang="en-US" altLang="zh-CN" sz="1200" dirty="0" err="1">
                  <a:latin typeface="Huawei Sans" panose="020C0503030203020204" pitchFamily="34" charset="0"/>
                  <a:ea typeface="方正兰亭黑简体" panose="02000000000000000000" pitchFamily="2" charset="-122"/>
                </a:rPr>
                <a:t>DDR&amp;Cache</a:t>
              </a:r>
              <a:r>
                <a:rPr lang="zh-CN" altLang="en-US" sz="1200" dirty="0">
                  <a:latin typeface="Huawei Sans" panose="020C0503030203020204" pitchFamily="34" charset="0"/>
                  <a:ea typeface="方正兰亭黑简体" panose="02000000000000000000" pitchFamily="2" charset="-122"/>
                </a:rPr>
                <a:t>统计</a:t>
              </a:r>
            </a:p>
            <a:p>
              <a:pPr marL="180000" indent="-180000" defTabSz="912080">
                <a:lnSpc>
                  <a:spcPts val="15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DISK IO/NIC</a:t>
              </a:r>
              <a:r>
                <a:rPr lang="zh-CN" altLang="en-US" sz="1200" dirty="0">
                  <a:latin typeface="Huawei Sans" panose="020C0503030203020204" pitchFamily="34" charset="0"/>
                  <a:ea typeface="方正兰亭黑简体" panose="02000000000000000000" pitchFamily="2" charset="-122"/>
                </a:rPr>
                <a:t>使用情况及质量评估</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进程</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线程、锁资源占用情况</a:t>
              </a:r>
            </a:p>
            <a:p>
              <a:pPr marL="180000" indent="-180000" defTabSz="912080">
                <a:lnSpc>
                  <a:spcPts val="15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Top</a:t>
              </a:r>
              <a:r>
                <a:rPr lang="zh-CN" altLang="en-US" sz="1200" dirty="0">
                  <a:latin typeface="Huawei Sans" panose="020C0503030203020204" pitchFamily="34" charset="0"/>
                  <a:ea typeface="方正兰亭黑简体" panose="02000000000000000000" pitchFamily="2" charset="-122"/>
                </a:rPr>
                <a:t>热点函数，火焰图展示</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热点代码块（源码</a:t>
              </a:r>
              <a:r>
                <a:rPr lang="en-US" altLang="zh-CN" sz="1200" dirty="0">
                  <a:latin typeface="Huawei Sans" panose="020C0503030203020204" pitchFamily="34" charset="0"/>
                  <a:ea typeface="方正兰亭黑简体" panose="02000000000000000000" pitchFamily="2" charset="-122"/>
                </a:rPr>
                <a:t>&amp;</a:t>
              </a:r>
              <a:r>
                <a:rPr lang="zh-CN" altLang="en-US" sz="1200" dirty="0">
                  <a:latin typeface="Huawei Sans" panose="020C0503030203020204" pitchFamily="34" charset="0"/>
                  <a:ea typeface="方正兰亭黑简体" panose="02000000000000000000" pitchFamily="2" charset="-122"/>
                </a:rPr>
                <a:t>汇编展示）</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针对性优化建议报告</a:t>
              </a:r>
            </a:p>
          </p:txBody>
        </p:sp>
        <p:cxnSp>
          <p:nvCxnSpPr>
            <p:cNvPr id="93" name="直接连接符 92"/>
            <p:cNvCxnSpPr/>
            <p:nvPr/>
          </p:nvCxnSpPr>
          <p:spPr>
            <a:xfrm>
              <a:off x="895985" y="4414839"/>
              <a:ext cx="3200400" cy="0"/>
            </a:xfrm>
            <a:prstGeom prst="line">
              <a:avLst/>
            </a:prstGeom>
            <a:ln w="38100" cap="rnd">
              <a:solidFill>
                <a:schemeClr val="bg1">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681009" y="4414839"/>
              <a:ext cx="3201248" cy="0"/>
            </a:xfrm>
            <a:prstGeom prst="line">
              <a:avLst/>
            </a:prstGeom>
            <a:ln w="38100" cap="rnd">
              <a:solidFill>
                <a:schemeClr val="bg1">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95" name="矩形 239"/>
            <p:cNvSpPr/>
            <p:nvPr/>
          </p:nvSpPr>
          <p:spPr>
            <a:xfrm>
              <a:off x="565149" y="4560889"/>
              <a:ext cx="193676" cy="1678939"/>
            </a:xfrm>
            <a:custGeom>
              <a:avLst/>
              <a:gdLst/>
              <a:ahLst/>
              <a:cxnLst/>
              <a:rect l="l" t="t" r="r" b="b"/>
              <a:pathLst>
                <a:path w="193676" h="1678939">
                  <a:moveTo>
                    <a:pt x="96838" y="0"/>
                  </a:moveTo>
                  <a:cubicBezTo>
                    <a:pt x="150320" y="0"/>
                    <a:pt x="193676" y="43356"/>
                    <a:pt x="193676" y="96838"/>
                  </a:cubicBezTo>
                  <a:lnTo>
                    <a:pt x="193675" y="96843"/>
                  </a:lnTo>
                  <a:lnTo>
                    <a:pt x="193675" y="1582096"/>
                  </a:lnTo>
                  <a:cubicBezTo>
                    <a:pt x="193676" y="1582098"/>
                    <a:pt x="193676" y="1582100"/>
                    <a:pt x="193676" y="1582101"/>
                  </a:cubicBezTo>
                  <a:cubicBezTo>
                    <a:pt x="193676" y="1635583"/>
                    <a:pt x="150320" y="1678939"/>
                    <a:pt x="96838" y="1678939"/>
                  </a:cubicBezTo>
                  <a:cubicBezTo>
                    <a:pt x="43356" y="1678939"/>
                    <a:pt x="0" y="1635583"/>
                    <a:pt x="0" y="1582101"/>
                  </a:cubicBezTo>
                  <a:lnTo>
                    <a:pt x="0" y="1582100"/>
                  </a:lnTo>
                  <a:lnTo>
                    <a:pt x="0" y="1582100"/>
                  </a:lnTo>
                  <a:lnTo>
                    <a:pt x="0" y="96838"/>
                  </a:lnTo>
                  <a:lnTo>
                    <a:pt x="0" y="96837"/>
                  </a:lnTo>
                  <a:lnTo>
                    <a:pt x="0" y="96837"/>
                  </a:lnTo>
                  <a:cubicBezTo>
                    <a:pt x="1" y="43355"/>
                    <a:pt x="43356" y="0"/>
                    <a:pt x="96838" y="0"/>
                  </a:cubicBezTo>
                  <a:close/>
                </a:path>
              </a:pathLst>
            </a:cu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96" name="Oval 16"/>
            <p:cNvSpPr>
              <a:spLocks noChangeArrowheads="1"/>
            </p:cNvSpPr>
            <p:nvPr/>
          </p:nvSpPr>
          <p:spPr bwMode="auto">
            <a:xfrm>
              <a:off x="565149" y="4560889"/>
              <a:ext cx="193675" cy="193675"/>
            </a:xfrm>
            <a:prstGeom prst="ellipse">
              <a:avLst/>
            </a:prstGeom>
            <a:solidFill>
              <a:srgbClr val="C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Huawei Sans" panose="020C0503030203020204" pitchFamily="34" charset="0"/>
                <a:ea typeface="方正兰亭黑简体" panose="02000000000000000000" pitchFamily="2" charset="-122"/>
              </a:endParaRPr>
            </a:p>
          </p:txBody>
        </p:sp>
        <p:sp>
          <p:nvSpPr>
            <p:cNvPr id="97" name="矩形 239"/>
            <p:cNvSpPr/>
            <p:nvPr/>
          </p:nvSpPr>
          <p:spPr>
            <a:xfrm>
              <a:off x="8120064" y="4560889"/>
              <a:ext cx="193676" cy="1678939"/>
            </a:xfrm>
            <a:custGeom>
              <a:avLst/>
              <a:gdLst/>
              <a:ahLst/>
              <a:cxnLst/>
              <a:rect l="l" t="t" r="r" b="b"/>
              <a:pathLst>
                <a:path w="193676" h="1678939">
                  <a:moveTo>
                    <a:pt x="96838" y="0"/>
                  </a:moveTo>
                  <a:cubicBezTo>
                    <a:pt x="150320" y="0"/>
                    <a:pt x="193676" y="43356"/>
                    <a:pt x="193676" y="96838"/>
                  </a:cubicBezTo>
                  <a:lnTo>
                    <a:pt x="193675" y="96843"/>
                  </a:lnTo>
                  <a:lnTo>
                    <a:pt x="193675" y="1582096"/>
                  </a:lnTo>
                  <a:cubicBezTo>
                    <a:pt x="193676" y="1582098"/>
                    <a:pt x="193676" y="1582100"/>
                    <a:pt x="193676" y="1582101"/>
                  </a:cubicBezTo>
                  <a:cubicBezTo>
                    <a:pt x="193676" y="1635583"/>
                    <a:pt x="150320" y="1678939"/>
                    <a:pt x="96838" y="1678939"/>
                  </a:cubicBezTo>
                  <a:cubicBezTo>
                    <a:pt x="43356" y="1678939"/>
                    <a:pt x="0" y="1635583"/>
                    <a:pt x="0" y="1582101"/>
                  </a:cubicBezTo>
                  <a:lnTo>
                    <a:pt x="0" y="1582100"/>
                  </a:lnTo>
                  <a:lnTo>
                    <a:pt x="0" y="1582100"/>
                  </a:lnTo>
                  <a:lnTo>
                    <a:pt x="0" y="96838"/>
                  </a:lnTo>
                  <a:lnTo>
                    <a:pt x="0" y="96837"/>
                  </a:lnTo>
                  <a:lnTo>
                    <a:pt x="0" y="96837"/>
                  </a:lnTo>
                  <a:cubicBezTo>
                    <a:pt x="1" y="43355"/>
                    <a:pt x="43356" y="0"/>
                    <a:pt x="96838" y="0"/>
                  </a:cubicBezTo>
                  <a:close/>
                </a:path>
              </a:pathLst>
            </a:cu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98" name="椭圆 97"/>
            <p:cNvSpPr/>
            <p:nvPr/>
          </p:nvSpPr>
          <p:spPr>
            <a:xfrm>
              <a:off x="836789" y="3486518"/>
              <a:ext cx="2965097" cy="129875"/>
            </a:xfrm>
            <a:prstGeom prst="ellipse">
              <a:avLst/>
            </a:prstGeom>
            <a:gradFill flip="none" rotWithShape="1">
              <a:gsLst>
                <a:gs pos="12000">
                  <a:srgbClr val="C7000B">
                    <a:alpha val="41000"/>
                  </a:srgbClr>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99" name="椭圆 98"/>
            <p:cNvSpPr/>
            <p:nvPr/>
          </p:nvSpPr>
          <p:spPr>
            <a:xfrm>
              <a:off x="8391703" y="3486518"/>
              <a:ext cx="2965097" cy="129875"/>
            </a:xfrm>
            <a:prstGeom prst="ellipse">
              <a:avLst/>
            </a:prstGeom>
            <a:gradFill flip="none" rotWithShape="1">
              <a:gsLst>
                <a:gs pos="12000">
                  <a:srgbClr val="C7000B">
                    <a:alpha val="41000"/>
                  </a:srgbClr>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pic>
          <p:nvPicPr>
            <p:cNvPr id="100" name="图片 99"/>
            <p:cNvPicPr>
              <a:picLocks noChangeAspect="1"/>
            </p:cNvPicPr>
            <p:nvPr/>
          </p:nvPicPr>
          <p:blipFill rotWithShape="1">
            <a:blip r:embed="rId4"/>
            <a:srcRect l="819"/>
            <a:stretch/>
          </p:blipFill>
          <p:spPr>
            <a:xfrm>
              <a:off x="1194034" y="1689571"/>
              <a:ext cx="2250606" cy="1840730"/>
            </a:xfrm>
            <a:prstGeom prst="rect">
              <a:avLst/>
            </a:prstGeom>
          </p:spPr>
        </p:pic>
        <p:sp>
          <p:nvSpPr>
            <p:cNvPr id="101" name="矩形 100"/>
            <p:cNvSpPr/>
            <p:nvPr/>
          </p:nvSpPr>
          <p:spPr>
            <a:xfrm>
              <a:off x="2321707" y="1697051"/>
              <a:ext cx="1623864" cy="164245"/>
            </a:xfrm>
            <a:prstGeom prst="rect">
              <a:avLst/>
            </a:prstGeom>
            <a:solidFill>
              <a:schemeClr val="bg1">
                <a:lumMod val="50000"/>
              </a:schemeClr>
            </a:solidFill>
          </p:spPr>
          <p:txBody>
            <a:bodyPr wrap="square" lIns="0" tIns="0" rIns="0" bIns="0" anchor="ctr">
              <a:noAutofit/>
            </a:bodyPr>
            <a:lstStyle/>
            <a:p>
              <a:pPr algn="ctr"/>
              <a:r>
                <a:rPr lang="zh-CN" altLang="en-US" sz="1200" dirty="0">
                  <a:solidFill>
                    <a:schemeClr val="bg1"/>
                  </a:solidFill>
                  <a:latin typeface="Huawei Sans" panose="020C0503030203020204" pitchFamily="34" charset="0"/>
                  <a:ea typeface="方正兰亭黑简体" panose="02000000000000000000" pitchFamily="2" charset="-122"/>
                </a:rPr>
                <a:t>设置采集</a:t>
              </a:r>
              <a:r>
                <a:rPr lang="en-US" altLang="zh-CN" sz="1200" dirty="0">
                  <a:solidFill>
                    <a:schemeClr val="bg1"/>
                  </a:solidFill>
                  <a:latin typeface="Huawei Sans" panose="020C0503030203020204" pitchFamily="34" charset="0"/>
                  <a:ea typeface="方正兰亭黑简体" panose="02000000000000000000" pitchFamily="2" charset="-122"/>
                </a:rPr>
                <a:t>&amp;</a:t>
              </a:r>
              <a:r>
                <a:rPr lang="zh-CN" altLang="en-US" sz="1200" dirty="0">
                  <a:solidFill>
                    <a:schemeClr val="bg1"/>
                  </a:solidFill>
                  <a:latin typeface="Huawei Sans" panose="020C0503030203020204" pitchFamily="34" charset="0"/>
                  <a:ea typeface="方正兰亭黑简体" panose="02000000000000000000" pitchFamily="2" charset="-122"/>
                </a:rPr>
                <a:t>分析任务</a:t>
              </a:r>
            </a:p>
          </p:txBody>
        </p:sp>
        <p:sp>
          <p:nvSpPr>
            <p:cNvPr id="102" name="矩形 101"/>
            <p:cNvSpPr/>
            <p:nvPr/>
          </p:nvSpPr>
          <p:spPr>
            <a:xfrm>
              <a:off x="5990175" y="1674119"/>
              <a:ext cx="1756048" cy="181655"/>
            </a:xfrm>
            <a:prstGeom prst="rect">
              <a:avLst/>
            </a:prstGeom>
            <a:solidFill>
              <a:schemeClr val="bg1">
                <a:lumMod val="50000"/>
              </a:schemeClr>
            </a:solidFill>
          </p:spPr>
          <p:txBody>
            <a:bodyPr wrap="square" lIns="0" tIns="0" rIns="0" bIns="0" anchor="ctr">
              <a:noAutofit/>
            </a:bodyPr>
            <a:lstStyle/>
            <a:p>
              <a:pPr algn="ctr"/>
              <a:r>
                <a:rPr lang="zh-CN" altLang="en-US" sz="1200" dirty="0">
                  <a:solidFill>
                    <a:schemeClr val="bg1"/>
                  </a:solidFill>
                  <a:latin typeface="Huawei Sans" panose="020C0503030203020204" pitchFamily="34" charset="0"/>
                  <a:ea typeface="方正兰亭黑简体" panose="02000000000000000000" pitchFamily="2" charset="-122"/>
                </a:rPr>
                <a:t>采集</a:t>
              </a:r>
              <a:r>
                <a:rPr lang="en-US" altLang="zh-CN" sz="1200" dirty="0">
                  <a:solidFill>
                    <a:schemeClr val="bg1"/>
                  </a:solidFill>
                  <a:latin typeface="Huawei Sans" panose="020C0503030203020204" pitchFamily="34" charset="0"/>
                  <a:ea typeface="方正兰亭黑简体" panose="02000000000000000000" pitchFamily="2" charset="-122"/>
                </a:rPr>
                <a:t>&amp;</a:t>
              </a:r>
              <a:r>
                <a:rPr lang="zh-CN" altLang="en-US" sz="1200" dirty="0">
                  <a:solidFill>
                    <a:schemeClr val="bg1"/>
                  </a:solidFill>
                  <a:latin typeface="Huawei Sans" panose="020C0503030203020204" pitchFamily="34" charset="0"/>
                  <a:ea typeface="方正兰亭黑简体" panose="02000000000000000000" pitchFamily="2" charset="-122"/>
                </a:rPr>
                <a:t>分析过程逻辑视图</a:t>
              </a:r>
            </a:p>
          </p:txBody>
        </p:sp>
        <p:pic>
          <p:nvPicPr>
            <p:cNvPr id="103" name="图片 102"/>
            <p:cNvPicPr>
              <a:picLocks noChangeAspect="1"/>
            </p:cNvPicPr>
            <p:nvPr/>
          </p:nvPicPr>
          <p:blipFill>
            <a:blip r:embed="rId5"/>
            <a:stretch>
              <a:fillRect/>
            </a:stretch>
          </p:blipFill>
          <p:spPr>
            <a:xfrm>
              <a:off x="8585256" y="2577050"/>
              <a:ext cx="2648052" cy="989513"/>
            </a:xfrm>
            <a:prstGeom prst="rect">
              <a:avLst/>
            </a:prstGeom>
            <a:ln>
              <a:noFill/>
            </a:ln>
            <a:effectLst/>
          </p:spPr>
        </p:pic>
        <p:pic>
          <p:nvPicPr>
            <p:cNvPr id="104" name="图片 103"/>
            <p:cNvPicPr>
              <a:picLocks noChangeAspect="1"/>
            </p:cNvPicPr>
            <p:nvPr/>
          </p:nvPicPr>
          <p:blipFill rotWithShape="1">
            <a:blip r:embed="rId6"/>
            <a:srcRect b="6570"/>
            <a:stretch/>
          </p:blipFill>
          <p:spPr>
            <a:xfrm>
              <a:off x="8585256" y="1671180"/>
              <a:ext cx="2648052" cy="982779"/>
            </a:xfrm>
            <a:prstGeom prst="rect">
              <a:avLst/>
            </a:prstGeom>
          </p:spPr>
        </p:pic>
        <p:sp>
          <p:nvSpPr>
            <p:cNvPr id="105" name="矩形 104"/>
            <p:cNvSpPr/>
            <p:nvPr/>
          </p:nvSpPr>
          <p:spPr>
            <a:xfrm>
              <a:off x="9874251" y="1671391"/>
              <a:ext cx="1636188" cy="184384"/>
            </a:xfrm>
            <a:prstGeom prst="rect">
              <a:avLst/>
            </a:prstGeom>
            <a:solidFill>
              <a:schemeClr val="bg1">
                <a:lumMod val="50000"/>
              </a:schemeClr>
            </a:solidFill>
          </p:spPr>
          <p:txBody>
            <a:bodyPr wrap="square" lIns="0" tIns="0" rIns="0" bIns="0" anchor="ctr">
              <a:noAutofit/>
            </a:bodyPr>
            <a:lstStyle/>
            <a:p>
              <a:pPr algn="ctr"/>
              <a:r>
                <a:rPr lang="zh-CN" altLang="en-US" sz="1200" dirty="0">
                  <a:solidFill>
                    <a:schemeClr val="bg1"/>
                  </a:solidFill>
                  <a:latin typeface="Huawei Sans" panose="020C0503030203020204" pitchFamily="34" charset="0"/>
                  <a:ea typeface="方正兰亭黑简体" panose="02000000000000000000" pitchFamily="2" charset="-122"/>
                </a:rPr>
                <a:t>热点函数及热点代码块</a:t>
              </a:r>
            </a:p>
          </p:txBody>
        </p:sp>
        <p:sp>
          <p:nvSpPr>
            <p:cNvPr id="106" name="矩形 105"/>
            <p:cNvSpPr/>
            <p:nvPr/>
          </p:nvSpPr>
          <p:spPr>
            <a:xfrm>
              <a:off x="9909282" y="2625812"/>
              <a:ext cx="1204914" cy="144000"/>
            </a:xfrm>
            <a:prstGeom prst="rect">
              <a:avLst/>
            </a:prstGeom>
            <a:solidFill>
              <a:schemeClr val="bg1">
                <a:lumMod val="50000"/>
              </a:schemeClr>
            </a:solidFill>
          </p:spPr>
          <p:txBody>
            <a:bodyPr wrap="square" lIns="0" tIns="0" rIns="0" bIns="0" anchor="ctr">
              <a:noAutofit/>
            </a:bodyPr>
            <a:lstStyle/>
            <a:p>
              <a:pPr algn="ctr"/>
              <a:r>
                <a:rPr lang="zh-CN" altLang="en-US" sz="600" dirty="0">
                  <a:solidFill>
                    <a:schemeClr val="bg1"/>
                  </a:solidFill>
                  <a:latin typeface="Huawei Sans" panose="020C0503030203020204" pitchFamily="34" charset="0"/>
                  <a:ea typeface="方正兰亭黑简体" panose="02000000000000000000" pitchFamily="2" charset="-122"/>
                </a:rPr>
                <a:t>函数间调用关系</a:t>
              </a:r>
            </a:p>
          </p:txBody>
        </p:sp>
      </p:grpSp>
      <p:sp>
        <p:nvSpPr>
          <p:cNvPr id="2" name="标题 1"/>
          <p:cNvSpPr>
            <a:spLocks noGrp="1"/>
          </p:cNvSpPr>
          <p:nvPr>
            <p:ph type="title"/>
          </p:nvPr>
        </p:nvSpPr>
        <p:spPr/>
        <p:txBody>
          <a:bodyPr/>
          <a:lstStyle/>
          <a:p>
            <a:r>
              <a:rPr lang="zh-CN" altLang="en-US" dirty="0"/>
              <a:t>性能优化</a:t>
            </a:r>
            <a:r>
              <a:rPr lang="zh-CN" altLang="en-US" dirty="0" smtClean="0"/>
              <a:t>工具 </a:t>
            </a:r>
            <a:r>
              <a:rPr lang="en-US" altLang="zh-CN" dirty="0" smtClean="0"/>
              <a:t>(</a:t>
            </a:r>
            <a:r>
              <a:rPr lang="en-US" altLang="zh-CN" dirty="0"/>
              <a:t>Tuning Kit)</a:t>
            </a:r>
            <a:endParaRPr lang="zh-CN" altLang="en-US" dirty="0"/>
          </a:p>
        </p:txBody>
      </p:sp>
    </p:spTree>
    <p:extLst>
      <p:ext uri="{BB962C8B-B14F-4D97-AF65-F5344CB8AC3E}">
        <p14:creationId xmlns:p14="http://schemas.microsoft.com/office/powerpoint/2010/main" val="28851980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1838" y="1052513"/>
            <a:ext cx="10728325" cy="4984321"/>
            <a:chOff x="561209" y="1254864"/>
            <a:chExt cx="11079929" cy="5041472"/>
          </a:xfrm>
        </p:grpSpPr>
        <p:sp>
          <p:nvSpPr>
            <p:cNvPr id="44" name="矩形 1"/>
            <p:cNvSpPr/>
            <p:nvPr/>
          </p:nvSpPr>
          <p:spPr>
            <a:xfrm>
              <a:off x="561209" y="1254864"/>
              <a:ext cx="2699547" cy="2440223"/>
            </a:xfrm>
            <a:custGeom>
              <a:avLst/>
              <a:gdLst/>
              <a:ahLst/>
              <a:cxnLst/>
              <a:rect l="l" t="t" r="r" b="b"/>
              <a:pathLst>
                <a:path w="2699547" h="2506616">
                  <a:moveTo>
                    <a:pt x="0" y="0"/>
                  </a:moveTo>
                  <a:lnTo>
                    <a:pt x="2699547" y="0"/>
                  </a:lnTo>
                  <a:lnTo>
                    <a:pt x="2699547" y="2269407"/>
                  </a:lnTo>
                  <a:lnTo>
                    <a:pt x="1586982" y="2269407"/>
                  </a:lnTo>
                  <a:lnTo>
                    <a:pt x="1349773" y="2506616"/>
                  </a:lnTo>
                  <a:lnTo>
                    <a:pt x="1112564" y="2269407"/>
                  </a:lnTo>
                  <a:lnTo>
                    <a:pt x="0" y="2269407"/>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5" name="矩形 124"/>
            <p:cNvSpPr/>
            <p:nvPr/>
          </p:nvSpPr>
          <p:spPr>
            <a:xfrm>
              <a:off x="561209" y="3515004"/>
              <a:ext cx="2699547" cy="1497850"/>
            </a:xfrm>
            <a:custGeom>
              <a:avLst/>
              <a:gdLst/>
              <a:ahLst/>
              <a:cxnLst/>
              <a:rect l="l" t="t" r="r" b="b"/>
              <a:pathLst>
                <a:path w="2699547" h="1497850">
                  <a:moveTo>
                    <a:pt x="0" y="0"/>
                  </a:moveTo>
                  <a:lnTo>
                    <a:pt x="1112564" y="0"/>
                  </a:lnTo>
                  <a:lnTo>
                    <a:pt x="1349773" y="237209"/>
                  </a:lnTo>
                  <a:lnTo>
                    <a:pt x="1586982" y="0"/>
                  </a:lnTo>
                  <a:lnTo>
                    <a:pt x="2699547" y="0"/>
                  </a:lnTo>
                  <a:lnTo>
                    <a:pt x="2699547" y="1260641"/>
                  </a:lnTo>
                  <a:lnTo>
                    <a:pt x="1586982" y="1260641"/>
                  </a:lnTo>
                  <a:lnTo>
                    <a:pt x="1349773" y="1497850"/>
                  </a:lnTo>
                  <a:lnTo>
                    <a:pt x="1112564" y="1260641"/>
                  </a:lnTo>
                  <a:lnTo>
                    <a:pt x="0" y="1260641"/>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6" name="矩形 125"/>
            <p:cNvSpPr/>
            <p:nvPr/>
          </p:nvSpPr>
          <p:spPr>
            <a:xfrm>
              <a:off x="561209" y="4832771"/>
              <a:ext cx="2699547" cy="1463565"/>
            </a:xfrm>
            <a:custGeom>
              <a:avLst/>
              <a:gdLst/>
              <a:ahLst/>
              <a:cxnLst/>
              <a:rect l="l" t="t" r="r" b="b"/>
              <a:pathLst>
                <a:path w="2699547" h="1463565">
                  <a:moveTo>
                    <a:pt x="0" y="0"/>
                  </a:moveTo>
                  <a:lnTo>
                    <a:pt x="1112564" y="0"/>
                  </a:lnTo>
                  <a:lnTo>
                    <a:pt x="1349773" y="237209"/>
                  </a:lnTo>
                  <a:lnTo>
                    <a:pt x="1586982" y="0"/>
                  </a:lnTo>
                  <a:lnTo>
                    <a:pt x="2699547" y="0"/>
                  </a:lnTo>
                  <a:lnTo>
                    <a:pt x="2699547" y="1463565"/>
                  </a:lnTo>
                  <a:lnTo>
                    <a:pt x="0" y="1463565"/>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7" name="矩形 46"/>
            <p:cNvSpPr/>
            <p:nvPr/>
          </p:nvSpPr>
          <p:spPr>
            <a:xfrm>
              <a:off x="3343275" y="3579907"/>
              <a:ext cx="8297863" cy="126000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8" name="矩形 47"/>
            <p:cNvSpPr/>
            <p:nvPr/>
          </p:nvSpPr>
          <p:spPr>
            <a:xfrm>
              <a:off x="3343275" y="4889921"/>
              <a:ext cx="8297863" cy="140641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9" name="矩形 48"/>
            <p:cNvSpPr/>
            <p:nvPr/>
          </p:nvSpPr>
          <p:spPr>
            <a:xfrm>
              <a:off x="3343275" y="1268413"/>
              <a:ext cx="8297863" cy="226800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pic>
          <p:nvPicPr>
            <p:cNvPr id="50" name="图片 49"/>
            <p:cNvPicPr>
              <a:picLocks noChangeAspect="1"/>
            </p:cNvPicPr>
            <p:nvPr/>
          </p:nvPicPr>
          <p:blipFill>
            <a:blip r:embed="rId3"/>
            <a:stretch>
              <a:fillRect/>
            </a:stretch>
          </p:blipFill>
          <p:spPr>
            <a:xfrm>
              <a:off x="3696951" y="3632300"/>
              <a:ext cx="3536668" cy="1141149"/>
            </a:xfrm>
            <a:prstGeom prst="rect">
              <a:avLst/>
            </a:prstGeom>
            <a:ln w="12700">
              <a:solidFill>
                <a:schemeClr val="bg1">
                  <a:lumMod val="50000"/>
                </a:schemeClr>
              </a:solidFill>
            </a:ln>
          </p:spPr>
        </p:pic>
        <p:sp>
          <p:nvSpPr>
            <p:cNvPr id="51" name="圆角矩形 50"/>
            <p:cNvSpPr/>
            <p:nvPr/>
          </p:nvSpPr>
          <p:spPr>
            <a:xfrm>
              <a:off x="4729372" y="3632300"/>
              <a:ext cx="1462172"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进程资源占用分析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52" name="图片 51"/>
            <p:cNvPicPr>
              <a:picLocks noChangeAspect="1"/>
            </p:cNvPicPr>
            <p:nvPr/>
          </p:nvPicPr>
          <p:blipFill>
            <a:blip r:embed="rId4"/>
            <a:stretch>
              <a:fillRect/>
            </a:stretch>
          </p:blipFill>
          <p:spPr>
            <a:xfrm>
              <a:off x="7608245" y="3639333"/>
              <a:ext cx="3720384" cy="1141148"/>
            </a:xfrm>
            <a:prstGeom prst="rect">
              <a:avLst/>
            </a:prstGeom>
            <a:ln w="12700">
              <a:solidFill>
                <a:schemeClr val="bg1">
                  <a:lumMod val="50000"/>
                </a:schemeClr>
              </a:solidFill>
            </a:ln>
          </p:spPr>
        </p:pic>
        <p:sp>
          <p:nvSpPr>
            <p:cNvPr id="53" name="圆角矩形 52"/>
            <p:cNvSpPr/>
            <p:nvPr/>
          </p:nvSpPr>
          <p:spPr>
            <a:xfrm>
              <a:off x="8657886" y="3632300"/>
              <a:ext cx="1621103"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线程锁占用情况分析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54" name="图片 53"/>
            <p:cNvPicPr/>
            <p:nvPr/>
          </p:nvPicPr>
          <p:blipFill>
            <a:blip r:embed="rId5"/>
            <a:stretch>
              <a:fillRect/>
            </a:stretch>
          </p:blipFill>
          <p:spPr>
            <a:xfrm>
              <a:off x="3696951" y="1312015"/>
              <a:ext cx="3527014" cy="1011721"/>
            </a:xfrm>
            <a:prstGeom prst="rect">
              <a:avLst/>
            </a:prstGeom>
            <a:ln w="12700">
              <a:solidFill>
                <a:schemeClr val="bg1">
                  <a:lumMod val="50000"/>
                </a:schemeClr>
              </a:solidFill>
            </a:ln>
          </p:spPr>
        </p:pic>
        <p:sp>
          <p:nvSpPr>
            <p:cNvPr id="55" name="圆角矩形 54"/>
            <p:cNvSpPr/>
            <p:nvPr/>
          </p:nvSpPr>
          <p:spPr>
            <a:xfrm>
              <a:off x="4731856" y="1312014"/>
              <a:ext cx="1457206" cy="280175"/>
            </a:xfrm>
            <a:prstGeom prst="roundRect">
              <a:avLst>
                <a:gd name="adj" fmla="val 0"/>
              </a:avLst>
            </a:prstGeom>
            <a:solidFill>
              <a:srgbClr val="C00000"/>
            </a:solidFill>
          </p:spPr>
          <p:txBody>
            <a:bodyPr wrap="none">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1"/>
                  </a:solidFill>
                  <a:latin typeface="Huawei Sans" panose="020C0503030203020204" pitchFamily="34" charset="0"/>
                  <a:ea typeface="方正兰亭黑简体" panose="02000000000000000000" pitchFamily="2" charset="-122"/>
                </a:rPr>
                <a:t>CPU</a:t>
              </a:r>
              <a:r>
                <a:rPr lang="zh-CN" altLang="en-US" sz="1200" b="1" dirty="0">
                  <a:solidFill>
                    <a:schemeClr val="bg1"/>
                  </a:solidFill>
                  <a:latin typeface="Huawei Sans" panose="020C0503030203020204" pitchFamily="34" charset="0"/>
                  <a:ea typeface="方正兰亭黑简体" panose="02000000000000000000" pitchFamily="2" charset="-122"/>
                </a:rPr>
                <a:t>各核使用分析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56" name="图片 55"/>
            <p:cNvPicPr/>
            <p:nvPr/>
          </p:nvPicPr>
          <p:blipFill>
            <a:blip r:embed="rId6"/>
            <a:stretch>
              <a:fillRect/>
            </a:stretch>
          </p:blipFill>
          <p:spPr>
            <a:xfrm>
              <a:off x="7606256" y="1312014"/>
              <a:ext cx="3724363" cy="1011722"/>
            </a:xfrm>
            <a:prstGeom prst="rect">
              <a:avLst/>
            </a:prstGeom>
            <a:ln w="12700">
              <a:solidFill>
                <a:schemeClr val="bg1">
                  <a:lumMod val="50000"/>
                </a:schemeClr>
              </a:solidFill>
            </a:ln>
          </p:spPr>
        </p:pic>
        <p:sp>
          <p:nvSpPr>
            <p:cNvPr id="57" name="圆角矩形 56"/>
            <p:cNvSpPr/>
            <p:nvPr/>
          </p:nvSpPr>
          <p:spPr>
            <a:xfrm>
              <a:off x="8214201" y="1312014"/>
              <a:ext cx="2508472" cy="280175"/>
            </a:xfrm>
            <a:prstGeom prst="roundRect">
              <a:avLst>
                <a:gd name="adj" fmla="val 0"/>
              </a:avLst>
            </a:prstGeom>
            <a:solidFill>
              <a:srgbClr val="C00000"/>
            </a:solidFill>
          </p:spPr>
          <p:txBody>
            <a:bodyPr wrap="none">
              <a:spAutoFit/>
            </a:bodyPr>
            <a:lstStyle/>
            <a:p>
              <a:pPr algn="ctr"/>
              <a:r>
                <a:rPr lang="en-US" altLang="zh-CN" sz="1200" b="1" dirty="0">
                  <a:solidFill>
                    <a:schemeClr val="bg1"/>
                  </a:solidFill>
                  <a:latin typeface="Huawei Sans" panose="020C0503030203020204" pitchFamily="34" charset="0"/>
                  <a:ea typeface="方正兰亭黑简体" panose="02000000000000000000" pitchFamily="2" charset="-122"/>
                </a:rPr>
                <a:t>LLC</a:t>
              </a:r>
              <a:r>
                <a:rPr lang="zh-CN" altLang="en-US" sz="1200" b="1" dirty="0">
                  <a:solidFill>
                    <a:schemeClr val="bg1"/>
                  </a:solidFill>
                  <a:latin typeface="Huawei Sans" panose="020C0503030203020204" pitchFamily="34" charset="0"/>
                  <a:ea typeface="方正兰亭黑简体" panose="02000000000000000000" pitchFamily="2" charset="-122"/>
                </a:rPr>
                <a:t>和</a:t>
              </a:r>
              <a:r>
                <a:rPr lang="en-US" altLang="zh-CN" sz="1200" b="1" dirty="0">
                  <a:solidFill>
                    <a:schemeClr val="bg1"/>
                  </a:solidFill>
                  <a:latin typeface="Huawei Sans" panose="020C0503030203020204" pitchFamily="34" charset="0"/>
                  <a:ea typeface="方正兰亭黑简体" panose="02000000000000000000" pitchFamily="2" charset="-122"/>
                </a:rPr>
                <a:t>DDR</a:t>
              </a:r>
              <a:r>
                <a:rPr lang="zh-CN" altLang="en-US" sz="1200" b="1" dirty="0">
                  <a:solidFill>
                    <a:schemeClr val="bg1"/>
                  </a:solidFill>
                  <a:latin typeface="Huawei Sans" panose="020C0503030203020204" pitchFamily="34" charset="0"/>
                  <a:ea typeface="方正兰亭黑简体" panose="02000000000000000000" pitchFamily="2" charset="-122"/>
                </a:rPr>
                <a:t>读写带宽</a:t>
              </a:r>
              <a:r>
                <a:rPr lang="en-US" altLang="zh-CN" sz="1200" b="1" dirty="0">
                  <a:solidFill>
                    <a:schemeClr val="bg1"/>
                  </a:solidFill>
                  <a:latin typeface="Huawei Sans" panose="020C0503030203020204" pitchFamily="34" charset="0"/>
                  <a:ea typeface="方正兰亭黑简体" panose="02000000000000000000" pitchFamily="2" charset="-122"/>
                </a:rPr>
                <a:t>&amp;</a:t>
              </a:r>
              <a:r>
                <a:rPr lang="zh-CN" altLang="en-US" sz="1200" b="1" dirty="0">
                  <a:solidFill>
                    <a:schemeClr val="bg1"/>
                  </a:solidFill>
                  <a:latin typeface="Huawei Sans" panose="020C0503030203020204" pitchFamily="34" charset="0"/>
                  <a:ea typeface="方正兰亭黑简体" panose="02000000000000000000" pitchFamily="2" charset="-122"/>
                </a:rPr>
                <a:t>命中率分析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58" name="图片 57"/>
            <p:cNvPicPr/>
            <p:nvPr/>
          </p:nvPicPr>
          <p:blipFill>
            <a:blip r:embed="rId7" cstate="print"/>
            <a:srcRect/>
            <a:stretch>
              <a:fillRect/>
            </a:stretch>
          </p:blipFill>
          <p:spPr bwMode="auto">
            <a:xfrm>
              <a:off x="3696959" y="2409559"/>
              <a:ext cx="3536652" cy="1055006"/>
            </a:xfrm>
            <a:prstGeom prst="rect">
              <a:avLst/>
            </a:prstGeom>
            <a:ln w="12700">
              <a:solidFill>
                <a:schemeClr val="bg1">
                  <a:lumMod val="50000"/>
                </a:schemeClr>
              </a:solidFill>
            </a:ln>
          </p:spPr>
        </p:pic>
        <p:sp>
          <p:nvSpPr>
            <p:cNvPr id="59" name="圆角矩形 58"/>
            <p:cNvSpPr/>
            <p:nvPr/>
          </p:nvSpPr>
          <p:spPr>
            <a:xfrm>
              <a:off x="4534020" y="2409559"/>
              <a:ext cx="1852879" cy="280175"/>
            </a:xfrm>
            <a:prstGeom prst="roundRect">
              <a:avLst>
                <a:gd name="adj" fmla="val 0"/>
              </a:avLst>
            </a:prstGeom>
            <a:solidFill>
              <a:srgbClr val="C00000"/>
            </a:solidFill>
          </p:spPr>
          <p:txBody>
            <a:bodyPr wrap="none">
              <a:spAutoFit/>
            </a:bodyPr>
            <a:lstStyle/>
            <a:p>
              <a:pPr algn="ctr"/>
              <a:r>
                <a:rPr lang="en-US" altLang="zh-CN" sz="1200" b="1" dirty="0">
                  <a:solidFill>
                    <a:schemeClr val="bg1"/>
                  </a:solidFill>
                  <a:latin typeface="Huawei Sans" panose="020C0503030203020204" pitchFamily="34" charset="0"/>
                  <a:ea typeface="方正兰亭黑简体" panose="02000000000000000000" pitchFamily="2" charset="-122"/>
                </a:rPr>
                <a:t>DISK IO</a:t>
              </a:r>
              <a:r>
                <a:rPr lang="zh-CN" altLang="en-US" sz="1200" b="1" dirty="0">
                  <a:solidFill>
                    <a:schemeClr val="bg1"/>
                  </a:solidFill>
                  <a:latin typeface="Huawei Sans" panose="020C0503030203020204" pitchFamily="34" charset="0"/>
                  <a:ea typeface="方正兰亭黑简体" panose="02000000000000000000" pitchFamily="2" charset="-122"/>
                </a:rPr>
                <a:t>使用</a:t>
              </a:r>
              <a:r>
                <a:rPr lang="en-US" altLang="zh-CN" sz="1200" b="1" dirty="0">
                  <a:solidFill>
                    <a:schemeClr val="bg1"/>
                  </a:solidFill>
                  <a:latin typeface="Huawei Sans" panose="020C0503030203020204" pitchFamily="34" charset="0"/>
                  <a:ea typeface="方正兰亭黑简体" panose="02000000000000000000" pitchFamily="2" charset="-122"/>
                </a:rPr>
                <a:t>&amp;</a:t>
              </a:r>
              <a:r>
                <a:rPr lang="zh-CN" altLang="en-US" sz="1200" b="1" dirty="0">
                  <a:solidFill>
                    <a:schemeClr val="bg1"/>
                  </a:solidFill>
                  <a:latin typeface="Huawei Sans" panose="020C0503030203020204" pitchFamily="34" charset="0"/>
                  <a:ea typeface="方正兰亭黑简体" panose="02000000000000000000" pitchFamily="2" charset="-122"/>
                </a:rPr>
                <a:t>质量评估</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60" name="Picture 2" descr="C:\Users\l00235401\AppData\Roaming\eSpace_Desktop\UserData\l00235401\imagefiles\7F11F616-B6E7-4B2E-97C1-B9720FE0594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1779" y="2405674"/>
              <a:ext cx="3733316" cy="1062776"/>
            </a:xfrm>
            <a:prstGeom prst="rect">
              <a:avLst/>
            </a:prstGeom>
            <a:noFill/>
            <a:ln w="12700">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1" name="圆角矩形 60"/>
            <p:cNvSpPr/>
            <p:nvPr/>
          </p:nvSpPr>
          <p:spPr>
            <a:xfrm>
              <a:off x="8459220" y="2409559"/>
              <a:ext cx="2018434"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各</a:t>
              </a:r>
              <a:r>
                <a:rPr lang="en-US" altLang="zh-CN" sz="1200" b="1" dirty="0">
                  <a:solidFill>
                    <a:schemeClr val="bg1"/>
                  </a:solidFill>
                  <a:latin typeface="Huawei Sans" panose="020C0503030203020204" pitchFamily="34" charset="0"/>
                  <a:ea typeface="方正兰亭黑简体" panose="02000000000000000000" pitchFamily="2" charset="-122"/>
                </a:rPr>
                <a:t>NIC</a:t>
              </a:r>
              <a:r>
                <a:rPr lang="zh-CN" altLang="en-US" sz="1200" b="1" dirty="0">
                  <a:solidFill>
                    <a:schemeClr val="bg1"/>
                  </a:solidFill>
                  <a:latin typeface="Huawei Sans" panose="020C0503030203020204" pitchFamily="34" charset="0"/>
                  <a:ea typeface="方正兰亭黑简体" panose="02000000000000000000" pitchFamily="2" charset="-122"/>
                </a:rPr>
                <a:t>吞吐率</a:t>
              </a:r>
              <a:r>
                <a:rPr lang="en-US" altLang="zh-CN" sz="1200" b="1" dirty="0">
                  <a:solidFill>
                    <a:schemeClr val="bg1"/>
                  </a:solidFill>
                  <a:latin typeface="Huawei Sans" panose="020C0503030203020204" pitchFamily="34" charset="0"/>
                  <a:ea typeface="方正兰亭黑简体" panose="02000000000000000000" pitchFamily="2" charset="-122"/>
                </a:rPr>
                <a:t>&amp;</a:t>
              </a:r>
              <a:r>
                <a:rPr lang="zh-CN" altLang="en-US" sz="1200" b="1" dirty="0">
                  <a:solidFill>
                    <a:schemeClr val="bg1"/>
                  </a:solidFill>
                  <a:latin typeface="Huawei Sans" panose="020C0503030203020204" pitchFamily="34" charset="0"/>
                  <a:ea typeface="方正兰亭黑简体" panose="02000000000000000000" pitchFamily="2" charset="-122"/>
                </a:rPr>
                <a:t>丢包率分析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sp>
          <p:nvSpPr>
            <p:cNvPr id="62" name="矩形 61"/>
            <p:cNvSpPr/>
            <p:nvPr/>
          </p:nvSpPr>
          <p:spPr>
            <a:xfrm>
              <a:off x="730778" y="2092344"/>
              <a:ext cx="2360409" cy="466959"/>
            </a:xfrm>
            <a:prstGeom prst="rect">
              <a:avLst/>
            </a:prstGeom>
          </p:spPr>
          <p:txBody>
            <a:bodyPr wrap="square">
              <a:spAutoFit/>
            </a:bodyPr>
            <a:lstStyle/>
            <a:p>
              <a:pPr algn="ctr" defTabSz="912080"/>
              <a:r>
                <a:rPr lang="en-US" altLang="zh-CN" sz="1200" b="1" dirty="0">
                  <a:latin typeface="Huawei Sans" panose="020C0503030203020204" pitchFamily="34" charset="0"/>
                  <a:ea typeface="方正兰亭黑简体" panose="02000000000000000000" pitchFamily="2" charset="-122"/>
                </a:rPr>
                <a:t>CPU</a:t>
              </a:r>
              <a:r>
                <a:rPr lang="zh-CN" altLang="en-US" sz="1200" b="1" dirty="0">
                  <a:latin typeface="Huawei Sans" panose="020C0503030203020204" pitchFamily="34" charset="0"/>
                  <a:ea typeface="方正兰亭黑简体" panose="02000000000000000000" pitchFamily="2" charset="-122"/>
                </a:rPr>
                <a:t>、内存、</a:t>
              </a:r>
              <a:r>
                <a:rPr lang="en-US" altLang="zh-CN" sz="1200" b="1" dirty="0">
                  <a:latin typeface="Huawei Sans" panose="020C0503030203020204" pitchFamily="34" charset="0"/>
                  <a:ea typeface="方正兰亭黑简体" panose="02000000000000000000" pitchFamily="2" charset="-122"/>
                </a:rPr>
                <a:t>DISK IO</a:t>
              </a:r>
              <a:r>
                <a:rPr lang="zh-CN" altLang="en-US" sz="1200" b="1" dirty="0">
                  <a:latin typeface="Huawei Sans" panose="020C0503030203020204" pitchFamily="34" charset="0"/>
                  <a:ea typeface="方正兰亭黑简体" panose="02000000000000000000" pitchFamily="2" charset="-122"/>
                </a:rPr>
                <a:t>、</a:t>
              </a:r>
              <a:r>
                <a:rPr lang="en-US" altLang="zh-CN" sz="1200" b="1" dirty="0">
                  <a:latin typeface="Huawei Sans" panose="020C0503030203020204" pitchFamily="34" charset="0"/>
                  <a:ea typeface="方正兰亭黑简体" panose="02000000000000000000" pitchFamily="2" charset="-122"/>
                </a:rPr>
                <a:t>NIC</a:t>
              </a:r>
              <a:r>
                <a:rPr lang="zh-CN" altLang="en-US" sz="1200" b="1" dirty="0">
                  <a:latin typeface="Huawei Sans" panose="020C0503030203020204" pitchFamily="34" charset="0"/>
                  <a:ea typeface="方正兰亭黑简体" panose="02000000000000000000" pitchFamily="2" charset="-122"/>
                </a:rPr>
                <a:t>系统级全景性能分析</a:t>
              </a:r>
              <a:endParaRPr lang="en-US" altLang="zh-CN" sz="1200" b="1" dirty="0">
                <a:latin typeface="Huawei Sans" panose="020C0503030203020204" pitchFamily="34" charset="0"/>
                <a:ea typeface="方正兰亭黑简体" panose="02000000000000000000" pitchFamily="2" charset="-122"/>
              </a:endParaRPr>
            </a:p>
          </p:txBody>
        </p:sp>
        <p:sp>
          <p:nvSpPr>
            <p:cNvPr id="63" name="矩形 62"/>
            <p:cNvSpPr/>
            <p:nvPr/>
          </p:nvSpPr>
          <p:spPr>
            <a:xfrm>
              <a:off x="781742" y="4013937"/>
              <a:ext cx="2258480" cy="280175"/>
            </a:xfrm>
            <a:prstGeom prst="rect">
              <a:avLst/>
            </a:prstGeom>
          </p:spPr>
          <p:txBody>
            <a:bodyPr wrap="square">
              <a:spAutoFit/>
            </a:bodyPr>
            <a:lstStyle/>
            <a:p>
              <a:pPr algn="ctr" defTabSz="912080"/>
              <a:r>
                <a:rPr lang="zh-CN" altLang="en-US" sz="1200" b="1" dirty="0">
                  <a:latin typeface="Huawei Sans" panose="020C0503030203020204" pitchFamily="34" charset="0"/>
                  <a:ea typeface="方正兰亭黑简体" panose="02000000000000000000" pitchFamily="2" charset="-122"/>
                </a:rPr>
                <a:t>应用各进程、线程级分析</a:t>
              </a:r>
              <a:endParaRPr lang="en-US" altLang="zh-CN" sz="1200" b="1" dirty="0">
                <a:latin typeface="Huawei Sans" panose="020C0503030203020204" pitchFamily="34" charset="0"/>
                <a:ea typeface="方正兰亭黑简体" panose="02000000000000000000" pitchFamily="2" charset="-122"/>
              </a:endParaRPr>
            </a:p>
          </p:txBody>
        </p:sp>
        <p:sp>
          <p:nvSpPr>
            <p:cNvPr id="64" name="矩形 63"/>
            <p:cNvSpPr/>
            <p:nvPr/>
          </p:nvSpPr>
          <p:spPr>
            <a:xfrm>
              <a:off x="730778" y="5333721"/>
              <a:ext cx="2360409" cy="466959"/>
            </a:xfrm>
            <a:prstGeom prst="rect">
              <a:avLst/>
            </a:prstGeom>
          </p:spPr>
          <p:txBody>
            <a:bodyPr wrap="square">
              <a:spAutoFit/>
            </a:bodyPr>
            <a:lstStyle/>
            <a:p>
              <a:pPr algn="ctr" defTabSz="912080"/>
              <a:r>
                <a:rPr lang="zh-CN" altLang="en-US" sz="1200" b="1" dirty="0">
                  <a:latin typeface="Huawei Sans" panose="020C0503030203020204" pitchFamily="34" charset="0"/>
                  <a:ea typeface="方正兰亭黑简体" panose="02000000000000000000" pitchFamily="2" charset="-122"/>
                </a:rPr>
                <a:t>函数调用、热点函数、相关热点代码块（源码</a:t>
              </a:r>
              <a:r>
                <a:rPr lang="en-US" altLang="zh-CN" sz="1200" b="1" dirty="0">
                  <a:latin typeface="Huawei Sans" panose="020C0503030203020204" pitchFamily="34" charset="0"/>
                  <a:ea typeface="方正兰亭黑简体" panose="02000000000000000000" pitchFamily="2" charset="-122"/>
                </a:rPr>
                <a:t>&amp;</a:t>
              </a:r>
              <a:r>
                <a:rPr lang="zh-CN" altLang="en-US" sz="1200" b="1" dirty="0">
                  <a:latin typeface="Huawei Sans" panose="020C0503030203020204" pitchFamily="34" charset="0"/>
                  <a:ea typeface="方正兰亭黑简体" panose="02000000000000000000" pitchFamily="2" charset="-122"/>
                </a:rPr>
                <a:t>汇编）分析</a:t>
              </a:r>
              <a:endParaRPr lang="en-US" altLang="zh-CN" sz="1200" b="1" dirty="0">
                <a:latin typeface="Huawei Sans" panose="020C0503030203020204" pitchFamily="34" charset="0"/>
                <a:ea typeface="方正兰亭黑简体" panose="02000000000000000000" pitchFamily="2" charset="-122"/>
              </a:endParaRPr>
            </a:p>
          </p:txBody>
        </p:sp>
        <p:pic>
          <p:nvPicPr>
            <p:cNvPr id="66" name="图片 65"/>
            <p:cNvPicPr>
              <a:picLocks noChangeAspect="1"/>
            </p:cNvPicPr>
            <p:nvPr/>
          </p:nvPicPr>
          <p:blipFill>
            <a:blip r:embed="rId9"/>
            <a:stretch>
              <a:fillRect/>
            </a:stretch>
          </p:blipFill>
          <p:spPr>
            <a:xfrm>
              <a:off x="3696959" y="4941812"/>
              <a:ext cx="2403981" cy="1283583"/>
            </a:xfrm>
            <a:prstGeom prst="rect">
              <a:avLst/>
            </a:prstGeom>
            <a:ln w="12700">
              <a:solidFill>
                <a:schemeClr val="bg1">
                  <a:lumMod val="50000"/>
                </a:schemeClr>
              </a:solidFill>
            </a:ln>
          </p:spPr>
        </p:pic>
        <p:pic>
          <p:nvPicPr>
            <p:cNvPr id="67" name="图片 66"/>
            <p:cNvPicPr>
              <a:picLocks noChangeAspect="1"/>
            </p:cNvPicPr>
            <p:nvPr/>
          </p:nvPicPr>
          <p:blipFill>
            <a:blip r:embed="rId10"/>
            <a:stretch>
              <a:fillRect/>
            </a:stretch>
          </p:blipFill>
          <p:spPr>
            <a:xfrm>
              <a:off x="6324591" y="4941812"/>
              <a:ext cx="2519296" cy="1283583"/>
            </a:xfrm>
            <a:prstGeom prst="rect">
              <a:avLst/>
            </a:prstGeom>
            <a:ln w="12700">
              <a:solidFill>
                <a:schemeClr val="bg1">
                  <a:lumMod val="50000"/>
                </a:schemeClr>
              </a:solidFill>
            </a:ln>
          </p:spPr>
        </p:pic>
        <p:sp>
          <p:nvSpPr>
            <p:cNvPr id="68" name="圆角矩形 67"/>
            <p:cNvSpPr/>
            <p:nvPr/>
          </p:nvSpPr>
          <p:spPr>
            <a:xfrm>
              <a:off x="4008932" y="4941812"/>
              <a:ext cx="1780036"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函数间调用关系火焰图</a:t>
              </a:r>
              <a:endParaRPr lang="en-US" sz="1200" b="1" dirty="0">
                <a:solidFill>
                  <a:schemeClr val="bg1"/>
                </a:solidFill>
                <a:latin typeface="Huawei Sans" panose="020C0503030203020204" pitchFamily="34" charset="0"/>
                <a:ea typeface="方正兰亭黑简体" panose="02000000000000000000" pitchFamily="2" charset="-122"/>
              </a:endParaRPr>
            </a:p>
          </p:txBody>
        </p:sp>
        <p:sp>
          <p:nvSpPr>
            <p:cNvPr id="69" name="圆角矩形 68"/>
            <p:cNvSpPr/>
            <p:nvPr/>
          </p:nvSpPr>
          <p:spPr>
            <a:xfrm>
              <a:off x="6852325" y="4941812"/>
              <a:ext cx="1463828" cy="280175"/>
            </a:xfrm>
            <a:prstGeom prst="roundRect">
              <a:avLst>
                <a:gd name="adj" fmla="val 0"/>
              </a:avLst>
            </a:prstGeom>
            <a:solidFill>
              <a:srgbClr val="C00000"/>
            </a:solidFill>
          </p:spPr>
          <p:txBody>
            <a:bodyPr wrap="none">
              <a:spAutoFit/>
            </a:bodyPr>
            <a:lstStyle/>
            <a:p>
              <a:pPr algn="ctr"/>
              <a:r>
                <a:rPr lang="en-US" altLang="zh-CN" sz="1200" b="1" dirty="0">
                  <a:solidFill>
                    <a:schemeClr val="bg1"/>
                  </a:solidFill>
                  <a:latin typeface="Huawei Sans" panose="020C0503030203020204" pitchFamily="34" charset="0"/>
                  <a:ea typeface="方正兰亭黑简体" panose="02000000000000000000" pitchFamily="2" charset="-122"/>
                </a:rPr>
                <a:t>TOP</a:t>
              </a:r>
              <a:r>
                <a:rPr lang="zh-CN" altLang="en-US" sz="1200" b="1" dirty="0">
                  <a:solidFill>
                    <a:schemeClr val="bg1"/>
                  </a:solidFill>
                  <a:latin typeface="Huawei Sans" panose="020C0503030203020204" pitchFamily="34" charset="0"/>
                  <a:ea typeface="方正兰亭黑简体" panose="02000000000000000000" pitchFamily="2" charset="-122"/>
                </a:rPr>
                <a:t>热点函数分析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70" name="图片 69"/>
            <p:cNvPicPr>
              <a:picLocks noChangeAspect="1"/>
            </p:cNvPicPr>
            <p:nvPr/>
          </p:nvPicPr>
          <p:blipFill>
            <a:blip r:embed="rId11"/>
            <a:stretch>
              <a:fillRect/>
            </a:stretch>
          </p:blipFill>
          <p:spPr>
            <a:xfrm>
              <a:off x="9067538" y="4941813"/>
              <a:ext cx="2261091" cy="1283581"/>
            </a:xfrm>
            <a:prstGeom prst="rect">
              <a:avLst/>
            </a:prstGeom>
            <a:ln w="12700">
              <a:solidFill>
                <a:schemeClr val="bg1">
                  <a:lumMod val="50000"/>
                </a:schemeClr>
              </a:solidFill>
            </a:ln>
          </p:spPr>
        </p:pic>
        <p:sp>
          <p:nvSpPr>
            <p:cNvPr id="71" name="圆角矩形 70"/>
            <p:cNvSpPr/>
            <p:nvPr/>
          </p:nvSpPr>
          <p:spPr>
            <a:xfrm>
              <a:off x="9546463" y="4941812"/>
              <a:ext cx="1303241"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热点代码块分析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grpSp>
          <p:nvGrpSpPr>
            <p:cNvPr id="88" name="组合 87"/>
            <p:cNvGrpSpPr/>
            <p:nvPr/>
          </p:nvGrpSpPr>
          <p:grpSpPr>
            <a:xfrm>
              <a:off x="1674019" y="3457880"/>
              <a:ext cx="473926" cy="237208"/>
              <a:chOff x="1826419" y="3457880"/>
              <a:chExt cx="473926" cy="237208"/>
            </a:xfrm>
          </p:grpSpPr>
          <p:cxnSp>
            <p:nvCxnSpPr>
              <p:cNvPr id="89" name="直接连接符 88"/>
              <p:cNvCxnSpPr/>
              <p:nvPr/>
            </p:nvCxnSpPr>
            <p:spPr>
              <a:xfrm>
                <a:off x="1826419" y="3457880"/>
                <a:ext cx="236963" cy="237208"/>
              </a:xfrm>
              <a:prstGeom prst="line">
                <a:avLst/>
              </a:prstGeom>
              <a:ln w="12700" cap="rnd">
                <a:solidFill>
                  <a:srgbClr val="C7000B"/>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2063382" y="3457880"/>
                <a:ext cx="236963" cy="237208"/>
              </a:xfrm>
              <a:prstGeom prst="line">
                <a:avLst/>
              </a:prstGeom>
              <a:ln w="12700" cap="rnd">
                <a:solidFill>
                  <a:srgbClr val="C7000B"/>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1674019" y="4775646"/>
              <a:ext cx="473926" cy="237208"/>
              <a:chOff x="1826419" y="3457880"/>
              <a:chExt cx="473926" cy="237208"/>
            </a:xfrm>
          </p:grpSpPr>
          <p:cxnSp>
            <p:nvCxnSpPr>
              <p:cNvPr id="92" name="直接连接符 91"/>
              <p:cNvCxnSpPr/>
              <p:nvPr/>
            </p:nvCxnSpPr>
            <p:spPr>
              <a:xfrm>
                <a:off x="1826419" y="3457880"/>
                <a:ext cx="236963" cy="237208"/>
              </a:xfrm>
              <a:prstGeom prst="line">
                <a:avLst/>
              </a:prstGeom>
              <a:ln w="12700" cap="rnd">
                <a:solidFill>
                  <a:srgbClr val="C7000B"/>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2063382" y="3457880"/>
                <a:ext cx="236963" cy="237208"/>
              </a:xfrm>
              <a:prstGeom prst="line">
                <a:avLst/>
              </a:prstGeom>
              <a:ln w="12700" cap="rnd">
                <a:solidFill>
                  <a:srgbClr val="C7000B"/>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p:txBody>
          <a:bodyPr/>
          <a:lstStyle/>
          <a:p>
            <a:r>
              <a:rPr lang="en-US" altLang="zh-CN" dirty="0"/>
              <a:t>Tuning Kit</a:t>
            </a:r>
            <a:r>
              <a:rPr lang="zh-CN" altLang="en-US" dirty="0"/>
              <a:t>性能分析样例</a:t>
            </a:r>
          </a:p>
        </p:txBody>
      </p:sp>
    </p:spTree>
    <p:extLst>
      <p:ext uri="{BB962C8B-B14F-4D97-AF65-F5344CB8AC3E}">
        <p14:creationId xmlns:p14="http://schemas.microsoft.com/office/powerpoint/2010/main" val="12617039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tretch>
            <a:fillRect/>
          </a:stretch>
        </p:blipFill>
        <p:spPr>
          <a:xfrm>
            <a:off x="939594" y="2371891"/>
            <a:ext cx="4598821" cy="2276498"/>
          </a:xfrm>
          <a:prstGeom prst="rect">
            <a:avLst/>
          </a:prstGeom>
        </p:spPr>
      </p:pic>
      <p:sp>
        <p:nvSpPr>
          <p:cNvPr id="3" name="矩形 2"/>
          <p:cNvSpPr/>
          <p:nvPr/>
        </p:nvSpPr>
        <p:spPr>
          <a:xfrm>
            <a:off x="731838" y="1206272"/>
            <a:ext cx="10911840" cy="769441"/>
          </a:xfrm>
          <a:prstGeom prst="rect">
            <a:avLst/>
          </a:prstGeom>
        </p:spPr>
        <p:txBody>
          <a:bodyPr wrap="square">
            <a:spAutoFit/>
          </a:bodyPr>
          <a:lstStyle/>
          <a:p>
            <a:r>
              <a:rPr lang="zh-CN" altLang="en-US" sz="1600" dirty="0" smtClean="0">
                <a:latin typeface="Huawei Sans" panose="020C0503030203020204" pitchFamily="34" charset="0"/>
                <a:ea typeface="方正兰亭黑简体" panose="02000000000000000000" pitchFamily="2" charset="-122"/>
              </a:rPr>
              <a:t>原理：</a:t>
            </a:r>
            <a:endParaRPr lang="en-US" altLang="zh-CN" sz="1600" dirty="0">
              <a:latin typeface="Huawei Sans" panose="020C0503030203020204" pitchFamily="34" charset="0"/>
              <a:ea typeface="方正兰亭黑简体" panose="02000000000000000000" pitchFamily="2" charset="-122"/>
            </a:endParaRPr>
          </a:p>
          <a:p>
            <a:r>
              <a:rPr lang="zh-CN" altLang="en-US" sz="1400" dirty="0" smtClean="0">
                <a:latin typeface="Huawei Sans" panose="020C0503030203020204" pitchFamily="34" charset="0"/>
                <a:ea typeface="方正兰亭黑简体" panose="02000000000000000000" pitchFamily="2" charset="-122"/>
              </a:rPr>
              <a:t>不同</a:t>
            </a:r>
            <a:r>
              <a:rPr lang="en-US" altLang="zh-CN" sz="1400" dirty="0">
                <a:latin typeface="Huawei Sans" panose="020C0503030203020204" pitchFamily="34" charset="0"/>
                <a:ea typeface="方正兰亭黑简体" panose="02000000000000000000" pitchFamily="2" charset="-122"/>
              </a:rPr>
              <a:t>NUMA</a:t>
            </a:r>
            <a:r>
              <a:rPr lang="zh-CN" altLang="en-US" sz="1400" dirty="0">
                <a:latin typeface="Huawei Sans" panose="020C0503030203020204" pitchFamily="34" charset="0"/>
                <a:ea typeface="方正兰亭黑简体" panose="02000000000000000000" pitchFamily="2" charset="-122"/>
              </a:rPr>
              <a:t>内的</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访问同一个位 置的内存，性能不同。内存访问延时从高到低为：跨</a:t>
            </a:r>
            <a:r>
              <a:rPr lang="en-US" altLang="zh-CN" sz="1400" dirty="0">
                <a:latin typeface="Huawei Sans" panose="020C0503030203020204" pitchFamily="34" charset="0"/>
                <a:ea typeface="方正兰亭黑简体" panose="02000000000000000000" pitchFamily="2" charset="-122"/>
              </a:rPr>
              <a:t>CPU &gt; </a:t>
            </a:r>
            <a:r>
              <a:rPr lang="zh-CN" altLang="en-US" sz="1400" dirty="0">
                <a:latin typeface="Huawei Sans" panose="020C0503030203020204" pitchFamily="34" charset="0"/>
                <a:ea typeface="方正兰亭黑简体" panose="02000000000000000000" pitchFamily="2" charset="-122"/>
              </a:rPr>
              <a:t>跨</a:t>
            </a:r>
            <a:r>
              <a:rPr lang="en-US" altLang="zh-CN" sz="1400" dirty="0">
                <a:latin typeface="Huawei Sans" panose="020C0503030203020204" pitchFamily="34" charset="0"/>
                <a:ea typeface="方正兰亭黑简体" panose="02000000000000000000" pitchFamily="2" charset="-122"/>
              </a:rPr>
              <a:t>NUMA</a:t>
            </a:r>
            <a:r>
              <a:rPr lang="zh-CN" altLang="en-US" sz="1400" dirty="0">
                <a:latin typeface="Huawei Sans" panose="020C0503030203020204" pitchFamily="34" charset="0"/>
                <a:ea typeface="方正兰亭黑简体" panose="02000000000000000000" pitchFamily="2" charset="-122"/>
              </a:rPr>
              <a:t>不跨</a:t>
            </a:r>
            <a:r>
              <a:rPr lang="en-US" altLang="zh-CN" sz="1400" dirty="0">
                <a:latin typeface="Huawei Sans" panose="020C0503030203020204" pitchFamily="34" charset="0"/>
                <a:ea typeface="方正兰亭黑简体" panose="02000000000000000000" pitchFamily="2" charset="-122"/>
              </a:rPr>
              <a:t>CPU &gt; NUMA</a:t>
            </a:r>
            <a:r>
              <a:rPr lang="zh-CN" altLang="en-US" sz="1400" dirty="0">
                <a:latin typeface="Huawei Sans" panose="020C0503030203020204" pitchFamily="34" charset="0"/>
                <a:ea typeface="方正兰亭黑简体" panose="02000000000000000000" pitchFamily="2" charset="-122"/>
              </a:rPr>
              <a:t>内 因此在应用程序运行时要尽可能的避免跨</a:t>
            </a:r>
            <a:r>
              <a:rPr lang="en-US" altLang="zh-CN" sz="1400" dirty="0">
                <a:latin typeface="Huawei Sans" panose="020C0503030203020204" pitchFamily="34" charset="0"/>
                <a:ea typeface="方正兰亭黑简体" panose="02000000000000000000" pitchFamily="2" charset="-122"/>
              </a:rPr>
              <a:t>NUMA</a:t>
            </a:r>
            <a:r>
              <a:rPr lang="zh-CN" altLang="en-US" sz="1400" dirty="0">
                <a:latin typeface="Huawei Sans" panose="020C0503030203020204" pitchFamily="34" charset="0"/>
                <a:ea typeface="方正兰亭黑简体" panose="02000000000000000000" pitchFamily="2" charset="-122"/>
              </a:rPr>
              <a:t>访问内存，我们可以通过设置线程的 </a:t>
            </a: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亲和性来实现。 </a:t>
            </a:r>
          </a:p>
        </p:txBody>
      </p:sp>
      <p:sp>
        <p:nvSpPr>
          <p:cNvPr id="4" name="矩形 3"/>
          <p:cNvSpPr/>
          <p:nvPr/>
        </p:nvSpPr>
        <p:spPr>
          <a:xfrm>
            <a:off x="5802819" y="2690336"/>
            <a:ext cx="5588000" cy="738664"/>
          </a:xfrm>
          <a:prstGeom prst="rect">
            <a:avLst/>
          </a:prstGeom>
        </p:spPr>
        <p:txBody>
          <a:bodyPr wrap="square">
            <a:spAutoFit/>
          </a:bodyPr>
          <a:lstStyle/>
          <a:p>
            <a:r>
              <a:rPr lang="en-US" altLang="zh-CN" sz="1400" dirty="0" err="1">
                <a:latin typeface="Huawei Sans" panose="020C0503030203020204" pitchFamily="34" charset="0"/>
                <a:ea typeface="方正兰亭黑简体" panose="02000000000000000000" pitchFamily="2" charset="-122"/>
              </a:rPr>
              <a:t>numactl</a:t>
            </a:r>
            <a:r>
              <a:rPr lang="zh-CN" altLang="en-US" sz="1400" dirty="0">
                <a:latin typeface="Huawei Sans" panose="020C0503030203020204" pitchFamily="34" charset="0"/>
                <a:ea typeface="方正兰亭黑简体" panose="02000000000000000000" pitchFamily="2" charset="-122"/>
              </a:rPr>
              <a:t>工具可用于查看当前服务器的</a:t>
            </a:r>
            <a:r>
              <a:rPr lang="en-US" altLang="zh-CN" sz="1400" dirty="0">
                <a:latin typeface="Huawei Sans" panose="020C0503030203020204" pitchFamily="34" charset="0"/>
                <a:ea typeface="方正兰亭黑简体" panose="02000000000000000000" pitchFamily="2" charset="-122"/>
              </a:rPr>
              <a:t>NUMA</a:t>
            </a:r>
            <a:r>
              <a:rPr lang="zh-CN" altLang="en-US" sz="1400" dirty="0">
                <a:latin typeface="Huawei Sans" panose="020C0503030203020204" pitchFamily="34" charset="0"/>
                <a:ea typeface="方正兰亭黑简体" panose="02000000000000000000" pitchFamily="2" charset="-122"/>
              </a:rPr>
              <a:t>节点配置、状态，可通过该工具将进程 绑定到指定</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，由指定</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来运行对应进程。</a:t>
            </a:r>
          </a:p>
        </p:txBody>
      </p:sp>
      <p:pic>
        <p:nvPicPr>
          <p:cNvPr id="6" name="图片 5"/>
          <p:cNvPicPr>
            <a:picLocks noChangeAspect="1"/>
          </p:cNvPicPr>
          <p:nvPr/>
        </p:nvPicPr>
        <p:blipFill>
          <a:blip r:embed="rId3"/>
          <a:stretch>
            <a:fillRect/>
          </a:stretch>
        </p:blipFill>
        <p:spPr>
          <a:xfrm>
            <a:off x="6048982" y="3779568"/>
            <a:ext cx="5341837" cy="1694879"/>
          </a:xfrm>
          <a:prstGeom prst="rect">
            <a:avLst/>
          </a:prstGeom>
        </p:spPr>
      </p:pic>
      <p:pic>
        <p:nvPicPr>
          <p:cNvPr id="7" name="图片 6"/>
          <p:cNvPicPr>
            <a:picLocks noChangeAspect="1"/>
          </p:cNvPicPr>
          <p:nvPr/>
        </p:nvPicPr>
        <p:blipFill>
          <a:blip r:embed="rId4"/>
          <a:stretch>
            <a:fillRect/>
          </a:stretch>
        </p:blipFill>
        <p:spPr>
          <a:xfrm>
            <a:off x="885790" y="4765945"/>
            <a:ext cx="4706431" cy="1381760"/>
          </a:xfrm>
          <a:prstGeom prst="rect">
            <a:avLst/>
          </a:prstGeom>
        </p:spPr>
      </p:pic>
      <p:sp>
        <p:nvSpPr>
          <p:cNvPr id="8" name="矩形 7"/>
          <p:cNvSpPr/>
          <p:nvPr/>
        </p:nvSpPr>
        <p:spPr>
          <a:xfrm>
            <a:off x="5733475" y="2251972"/>
            <a:ext cx="5726688" cy="389554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9" name="矩形 8"/>
          <p:cNvSpPr/>
          <p:nvPr/>
        </p:nvSpPr>
        <p:spPr>
          <a:xfrm>
            <a:off x="731838" y="1052513"/>
            <a:ext cx="10728325" cy="107696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10" name="矩形 9"/>
          <p:cNvSpPr/>
          <p:nvPr/>
        </p:nvSpPr>
        <p:spPr>
          <a:xfrm>
            <a:off x="764637" y="2252159"/>
            <a:ext cx="4958080" cy="389554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5" name="标题 4"/>
          <p:cNvSpPr>
            <a:spLocks noGrp="1"/>
          </p:cNvSpPr>
          <p:nvPr>
            <p:ph type="title"/>
          </p:nvPr>
        </p:nvSpPr>
        <p:spPr/>
        <p:txBody>
          <a:bodyPr/>
          <a:lstStyle/>
          <a:p>
            <a:r>
              <a:rPr lang="en-US" altLang="zh-CN" dirty="0"/>
              <a:t>NUMA</a:t>
            </a:r>
            <a:r>
              <a:rPr lang="zh-CN" altLang="en-US" dirty="0"/>
              <a:t>架构</a:t>
            </a:r>
            <a:r>
              <a:rPr lang="en-US" altLang="zh-CN" dirty="0"/>
              <a:t>&amp;</a:t>
            </a:r>
            <a:r>
              <a:rPr lang="en-US" altLang="zh-CN" dirty="0" err="1"/>
              <a:t>Numactl</a:t>
            </a:r>
            <a:r>
              <a:rPr lang="zh-CN" altLang="en-US" dirty="0"/>
              <a:t>工具介绍</a:t>
            </a:r>
          </a:p>
        </p:txBody>
      </p:sp>
    </p:spTree>
    <p:extLst>
      <p:ext uri="{BB962C8B-B14F-4D97-AF65-F5344CB8AC3E}">
        <p14:creationId xmlns:p14="http://schemas.microsoft.com/office/powerpoint/2010/main" val="5227078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p:txBody>
          <a:bodyPr/>
          <a:lstStyle/>
          <a:p>
            <a:r>
              <a:rPr lang="zh-CN" altLang="en-US" smtClean="0"/>
              <a:t>芯片是信息社会的基石 </a:t>
            </a:r>
            <a:endParaRPr lang="zh-CN" altLang="en-US" dirty="0" smtClean="0"/>
          </a:p>
        </p:txBody>
      </p:sp>
      <p:sp>
        <p:nvSpPr>
          <p:cNvPr id="48" name="Text Box 8"/>
          <p:cNvSpPr txBox="1">
            <a:spLocks noChangeArrowheads="1"/>
          </p:cNvSpPr>
          <p:nvPr/>
        </p:nvSpPr>
        <p:spPr bwMode="auto">
          <a:xfrm>
            <a:off x="8013563" y="3394000"/>
            <a:ext cx="1142676"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67" dirty="0" smtClean="0">
                <a:latin typeface="Huawei Sans" panose="020C0503030203020204" pitchFamily="34" charset="0"/>
                <a:ea typeface="方正兰亭黑简体" panose="02000000000000000000" pitchFamily="2" charset="-122"/>
              </a:rPr>
              <a:t>内存</a:t>
            </a:r>
            <a:endParaRPr lang="zh-CN" altLang="en-US" sz="1867" dirty="0">
              <a:latin typeface="Huawei Sans" panose="020C0503030203020204" pitchFamily="34" charset="0"/>
              <a:ea typeface="方正兰亭黑简体" panose="02000000000000000000" pitchFamily="2" charset="-122"/>
            </a:endParaRPr>
          </a:p>
        </p:txBody>
      </p:sp>
      <p:pic>
        <p:nvPicPr>
          <p:cNvPr id="1028" name="Picture 4" descr="C:\Users\c00227478\AppData\Roaming\eSpace_Desktop\UserData\c00227478\imagefiles\A6B5073F-320B-4520-A72F-05DCC9040B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307" y="4125044"/>
            <a:ext cx="2256557" cy="1578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64864" y="3996066"/>
            <a:ext cx="1790679" cy="155092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590" y="2061392"/>
            <a:ext cx="3969088" cy="283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26590" y="1475553"/>
            <a:ext cx="4066498" cy="379656"/>
          </a:xfrm>
          <a:prstGeom prst="rect">
            <a:avLst/>
          </a:prstGeom>
        </p:spPr>
        <p:txBody>
          <a:bodyPr wrap="none">
            <a:spAutoFit/>
          </a:bodyPr>
          <a:lstStyle/>
          <a:p>
            <a:r>
              <a:rPr lang="zh-CN" altLang="en-US" sz="1867" dirty="0">
                <a:latin typeface="Huawei Sans" panose="020C0503030203020204" pitchFamily="34" charset="0"/>
                <a:ea typeface="方正兰亭黑简体" panose="02000000000000000000" pitchFamily="2" charset="-122"/>
              </a:rPr>
              <a:t>世界第一台通用</a:t>
            </a:r>
            <a:r>
              <a:rPr lang="zh-CN" altLang="en-US" sz="1867" dirty="0" smtClean="0">
                <a:latin typeface="Huawei Sans" panose="020C0503030203020204" pitchFamily="34" charset="0"/>
                <a:ea typeface="方正兰亭黑简体" panose="02000000000000000000" pitchFamily="2" charset="-122"/>
              </a:rPr>
              <a:t>电子计算机</a:t>
            </a:r>
            <a:r>
              <a:rPr lang="en-US" altLang="zh-CN" sz="1867" dirty="0" smtClean="0">
                <a:latin typeface="Huawei Sans" panose="020C0503030203020204" pitchFamily="34" charset="0"/>
                <a:ea typeface="方正兰亭黑简体" panose="02000000000000000000" pitchFamily="2" charset="-122"/>
              </a:rPr>
              <a:t>—ENIAC</a:t>
            </a:r>
            <a:endParaRPr lang="en-US" altLang="zh-CN" sz="1867" dirty="0">
              <a:latin typeface="Huawei Sans" panose="020C0503030203020204" pitchFamily="34" charset="0"/>
              <a:ea typeface="方正兰亭黑简体" panose="02000000000000000000" pitchFamily="2" charset="-122"/>
            </a:endParaRPr>
          </a:p>
        </p:txBody>
      </p:sp>
      <p:sp>
        <p:nvSpPr>
          <p:cNvPr id="3" name="矩形 2"/>
          <p:cNvSpPr/>
          <p:nvPr/>
        </p:nvSpPr>
        <p:spPr>
          <a:xfrm>
            <a:off x="731838" y="5184775"/>
            <a:ext cx="5294113" cy="724429"/>
          </a:xfrm>
          <a:prstGeom prst="rect">
            <a:avLst/>
          </a:prstGeom>
        </p:spPr>
        <p:txBody>
          <a:bodyPr wrap="square">
            <a:spAutoFit/>
          </a:bodyPr>
          <a:lstStyle/>
          <a:p>
            <a:pPr>
              <a:lnSpc>
                <a:spcPct val="110000"/>
              </a:lnSpc>
            </a:pPr>
            <a:r>
              <a:rPr lang="en-US" altLang="zh-CN" sz="1867" dirty="0">
                <a:latin typeface="Huawei Sans" panose="020C0503030203020204" pitchFamily="34" charset="0"/>
                <a:ea typeface="方正兰亭黑简体" panose="02000000000000000000" pitchFamily="2" charset="-122"/>
              </a:rPr>
              <a:t>1946</a:t>
            </a:r>
            <a:r>
              <a:rPr lang="zh-CN" altLang="en-US" sz="1867" dirty="0">
                <a:latin typeface="Huawei Sans" panose="020C0503030203020204" pitchFamily="34" charset="0"/>
                <a:ea typeface="方正兰亭黑简体" panose="02000000000000000000" pitchFamily="2" charset="-122"/>
              </a:rPr>
              <a:t>年诞生，由</a:t>
            </a:r>
            <a:r>
              <a:rPr lang="en-US" altLang="zh-CN" sz="1867" dirty="0">
                <a:latin typeface="Huawei Sans" panose="020C0503030203020204" pitchFamily="34" charset="0"/>
                <a:ea typeface="方正兰亭黑简体" panose="02000000000000000000" pitchFamily="2" charset="-122"/>
              </a:rPr>
              <a:t>18,800</a:t>
            </a:r>
            <a:r>
              <a:rPr lang="zh-CN" altLang="en-US" sz="1867" dirty="0">
                <a:latin typeface="Huawei Sans" panose="020C0503030203020204" pitchFamily="34" charset="0"/>
                <a:ea typeface="方正兰亭黑简体" panose="02000000000000000000" pitchFamily="2" charset="-122"/>
              </a:rPr>
              <a:t>多个电子管组成，重量</a:t>
            </a:r>
            <a:r>
              <a:rPr lang="en-US" altLang="zh-CN" sz="1867" dirty="0">
                <a:latin typeface="Huawei Sans" panose="020C0503030203020204" pitchFamily="34" charset="0"/>
                <a:ea typeface="方正兰亭黑简体" panose="02000000000000000000" pitchFamily="2" charset="-122"/>
              </a:rPr>
              <a:t>30</a:t>
            </a:r>
            <a:r>
              <a:rPr lang="zh-CN" altLang="en-US" sz="1867" dirty="0">
                <a:latin typeface="Huawei Sans" panose="020C0503030203020204" pitchFamily="34" charset="0"/>
                <a:ea typeface="方正兰亭黑简体" panose="02000000000000000000" pitchFamily="2" charset="-122"/>
              </a:rPr>
              <a:t>多吨，占地面积</a:t>
            </a:r>
            <a:r>
              <a:rPr lang="en-US" altLang="zh-CN" sz="1867" dirty="0">
                <a:latin typeface="Huawei Sans" panose="020C0503030203020204" pitchFamily="34" charset="0"/>
                <a:ea typeface="方正兰亭黑简体" panose="02000000000000000000" pitchFamily="2" charset="-122"/>
              </a:rPr>
              <a:t>170</a:t>
            </a:r>
            <a:r>
              <a:rPr lang="zh-CN" altLang="en-US" sz="1867" dirty="0">
                <a:latin typeface="Huawei Sans" panose="020C0503030203020204" pitchFamily="34" charset="0"/>
                <a:ea typeface="方正兰亭黑简体" panose="02000000000000000000" pitchFamily="2" charset="-122"/>
              </a:rPr>
              <a:t>多平方米 。</a:t>
            </a:r>
          </a:p>
        </p:txBody>
      </p:sp>
      <p:sp>
        <p:nvSpPr>
          <p:cNvPr id="4" name="右箭头 3"/>
          <p:cNvSpPr/>
          <p:nvPr/>
        </p:nvSpPr>
        <p:spPr bwMode="auto">
          <a:xfrm>
            <a:off x="5388657" y="3525195"/>
            <a:ext cx="1997752" cy="437236"/>
          </a:xfrm>
          <a:prstGeom prst="rightArrow">
            <a:avLst/>
          </a:prstGeom>
          <a:solidFill>
            <a:srgbClr val="00B0F0"/>
          </a:solidFill>
          <a:ln w="222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fontAlgn="base">
              <a:buClr>
                <a:srgbClr val="CC9900"/>
              </a:buClr>
              <a:buFont typeface="Wingdings" pitchFamily="2" charset="2"/>
              <a:buChar char="n"/>
            </a:pPr>
            <a:endParaRPr lang="zh-CN" altLang="en-US" sz="2400">
              <a:latin typeface="Huawei Sans" panose="020C0503030203020204" pitchFamily="34" charset="0"/>
              <a:ea typeface="方正兰亭黑简体" panose="02000000000000000000" pitchFamily="2" charset="-122"/>
            </a:endParaRPr>
          </a:p>
        </p:txBody>
      </p:sp>
      <p:sp>
        <p:nvSpPr>
          <p:cNvPr id="28" name="矩形 27"/>
          <p:cNvSpPr/>
          <p:nvPr/>
        </p:nvSpPr>
        <p:spPr>
          <a:xfrm>
            <a:off x="5279716" y="3100913"/>
            <a:ext cx="2095445" cy="379656"/>
          </a:xfrm>
          <a:prstGeom prst="rect">
            <a:avLst/>
          </a:prstGeom>
        </p:spPr>
        <p:txBody>
          <a:bodyPr wrap="none">
            <a:spAutoFit/>
          </a:bodyPr>
          <a:lstStyle/>
          <a:p>
            <a:r>
              <a:rPr lang="zh-CN" altLang="en-US" sz="1867" dirty="0">
                <a:latin typeface="Huawei Sans" panose="020C0503030203020204" pitchFamily="34" charset="0"/>
                <a:ea typeface="方正兰亭黑简体" panose="02000000000000000000" pitchFamily="2" charset="-122"/>
              </a:rPr>
              <a:t>得益于芯片的发展</a:t>
            </a:r>
            <a:endParaRPr lang="en-US" altLang="zh-CN" sz="1867" dirty="0">
              <a:latin typeface="Huawei Sans" panose="020C0503030203020204" pitchFamily="34" charset="0"/>
              <a:ea typeface="方正兰亭黑简体" panose="02000000000000000000" pitchFamily="2" charset="-122"/>
            </a:endParaRPr>
          </a:p>
        </p:txBody>
      </p:sp>
      <p:sp>
        <p:nvSpPr>
          <p:cNvPr id="29" name="矩形 28"/>
          <p:cNvSpPr/>
          <p:nvPr/>
        </p:nvSpPr>
        <p:spPr>
          <a:xfrm>
            <a:off x="5279715" y="3985448"/>
            <a:ext cx="1856598" cy="379656"/>
          </a:xfrm>
          <a:prstGeom prst="rect">
            <a:avLst/>
          </a:prstGeom>
        </p:spPr>
        <p:txBody>
          <a:bodyPr wrap="none">
            <a:spAutoFit/>
          </a:bodyPr>
          <a:lstStyle/>
          <a:p>
            <a:r>
              <a:rPr lang="zh-CN" altLang="en-US" sz="1867" dirty="0">
                <a:latin typeface="Huawei Sans" panose="020C0503030203020204" pitchFamily="34" charset="0"/>
                <a:ea typeface="方正兰亭黑简体" panose="02000000000000000000" pitchFamily="2" charset="-122"/>
              </a:rPr>
              <a:t>小型化，</a:t>
            </a:r>
            <a:r>
              <a:rPr lang="zh-CN" altLang="en-US" sz="1867" dirty="0" smtClean="0">
                <a:latin typeface="Huawei Sans" panose="020C0503030203020204" pitchFamily="34" charset="0"/>
                <a:ea typeface="方正兰亭黑简体" panose="02000000000000000000" pitchFamily="2" charset="-122"/>
              </a:rPr>
              <a:t>高性能</a:t>
            </a:r>
            <a:endParaRPr lang="en-US" altLang="zh-CN" sz="1867" dirty="0" smtClean="0">
              <a:latin typeface="Huawei Sans" panose="020C0503030203020204" pitchFamily="34" charset="0"/>
              <a:ea typeface="方正兰亭黑简体" panose="02000000000000000000" pitchFamily="2" charset="-122"/>
            </a:endParaRPr>
          </a:p>
        </p:txBody>
      </p:sp>
      <p:sp>
        <p:nvSpPr>
          <p:cNvPr id="32" name="Text Box 8"/>
          <p:cNvSpPr txBox="1">
            <a:spLocks noChangeArrowheads="1"/>
          </p:cNvSpPr>
          <p:nvPr/>
        </p:nvSpPr>
        <p:spPr bwMode="auto">
          <a:xfrm>
            <a:off x="10303744" y="3536783"/>
            <a:ext cx="73661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67" dirty="0" smtClean="0">
                <a:latin typeface="Huawei Sans" panose="020C0503030203020204" pitchFamily="34" charset="0"/>
                <a:ea typeface="方正兰亭黑简体" panose="02000000000000000000" pitchFamily="2" charset="-122"/>
              </a:rPr>
              <a:t>手机</a:t>
            </a:r>
            <a:endParaRPr lang="zh-CN" altLang="en-US" sz="1867" dirty="0">
              <a:latin typeface="Huawei Sans" panose="020C0503030203020204" pitchFamily="34" charset="0"/>
              <a:ea typeface="方正兰亭黑简体" panose="02000000000000000000" pitchFamily="2" charset="-122"/>
            </a:endParaRPr>
          </a:p>
        </p:txBody>
      </p:sp>
      <p:sp>
        <p:nvSpPr>
          <p:cNvPr id="33" name="Text Box 8"/>
          <p:cNvSpPr txBox="1">
            <a:spLocks noChangeArrowheads="1"/>
          </p:cNvSpPr>
          <p:nvPr/>
        </p:nvSpPr>
        <p:spPr bwMode="auto">
          <a:xfrm>
            <a:off x="10078509" y="5522005"/>
            <a:ext cx="134306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67" dirty="0">
                <a:latin typeface="Huawei Sans" panose="020C0503030203020204" pitchFamily="34" charset="0"/>
                <a:ea typeface="方正兰亭黑简体" panose="02000000000000000000" pitchFamily="2" charset="-122"/>
              </a:rPr>
              <a:t>数码相机  </a:t>
            </a:r>
          </a:p>
        </p:txBody>
      </p:sp>
      <p:sp>
        <p:nvSpPr>
          <p:cNvPr id="34" name="Text Box 8"/>
          <p:cNvSpPr txBox="1">
            <a:spLocks noChangeArrowheads="1"/>
          </p:cNvSpPr>
          <p:nvPr/>
        </p:nvSpPr>
        <p:spPr bwMode="auto">
          <a:xfrm>
            <a:off x="7803506" y="5529548"/>
            <a:ext cx="95800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67" dirty="0" smtClean="0">
                <a:latin typeface="Huawei Sans" panose="020C0503030203020204" pitchFamily="34" charset="0"/>
                <a:ea typeface="方正兰亭黑简体" panose="02000000000000000000" pitchFamily="2" charset="-122"/>
              </a:rPr>
              <a:t>计算机</a:t>
            </a:r>
            <a:endParaRPr lang="zh-CN" altLang="en-US" sz="1867" dirty="0">
              <a:latin typeface="Huawei Sans" panose="020C0503030203020204" pitchFamily="34" charset="0"/>
              <a:ea typeface="方正兰亭黑简体" panose="02000000000000000000" pitchFamily="2" charset="-122"/>
            </a:endParaRPr>
          </a:p>
        </p:txBody>
      </p:sp>
      <p:pic>
        <p:nvPicPr>
          <p:cNvPr id="7" name="图片 6"/>
          <p:cNvPicPr>
            <a:picLocks noChangeAspect="1"/>
          </p:cNvPicPr>
          <p:nvPr/>
        </p:nvPicPr>
        <p:blipFill>
          <a:blip r:embed="rId6"/>
          <a:stretch>
            <a:fillRect/>
          </a:stretch>
        </p:blipFill>
        <p:spPr>
          <a:xfrm>
            <a:off x="7274761" y="2216406"/>
            <a:ext cx="2541561" cy="1048616"/>
          </a:xfrm>
          <a:prstGeom prst="rect">
            <a:avLst/>
          </a:prstGeom>
        </p:spPr>
      </p:pic>
      <p:pic>
        <p:nvPicPr>
          <p:cNvPr id="6" name="图片 5"/>
          <p:cNvPicPr>
            <a:picLocks noChangeAspect="1"/>
          </p:cNvPicPr>
          <p:nvPr/>
        </p:nvPicPr>
        <p:blipFill>
          <a:blip r:embed="rId7"/>
          <a:stretch>
            <a:fillRect/>
          </a:stretch>
        </p:blipFill>
        <p:spPr>
          <a:xfrm>
            <a:off x="9816806" y="1526205"/>
            <a:ext cx="1273853" cy="1716504"/>
          </a:xfrm>
          <a:prstGeom prst="rect">
            <a:avLst/>
          </a:prstGeom>
        </p:spPr>
      </p:pic>
    </p:spTree>
    <p:extLst>
      <p:ext uri="{BB962C8B-B14F-4D97-AF65-F5344CB8AC3E}">
        <p14:creationId xmlns:p14="http://schemas.microsoft.com/office/powerpoint/2010/main" val="1123138570"/>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16881" y="2925330"/>
            <a:ext cx="4243282" cy="3061041"/>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3" name="矩形 2"/>
          <p:cNvSpPr/>
          <p:nvPr/>
        </p:nvSpPr>
        <p:spPr>
          <a:xfrm>
            <a:off x="731837" y="1056037"/>
            <a:ext cx="10728325" cy="1661993"/>
          </a:xfrm>
          <a:prstGeom prst="rect">
            <a:avLst/>
          </a:prstGeom>
          <a:ln>
            <a:solidFill>
              <a:schemeClr val="bg1">
                <a:lumMod val="75000"/>
              </a:schemeClr>
            </a:solidFill>
          </a:ln>
        </p:spPr>
        <p:txBody>
          <a:bodyPr wrap="square">
            <a:spAutoFit/>
          </a:bodyPr>
          <a:lstStyle/>
          <a:p>
            <a:r>
              <a:rPr lang="zh-CN" altLang="en-US" dirty="0" smtClean="0">
                <a:solidFill>
                  <a:srgbClr val="3F3F3F"/>
                </a:solidFill>
                <a:latin typeface="Huawei Sans" panose="020C0503030203020204" pitchFamily="34" charset="0"/>
                <a:ea typeface="方正兰亭黑简体" panose="02000000000000000000" pitchFamily="2" charset="-122"/>
              </a:rPr>
              <a:t>原理：</a:t>
            </a:r>
            <a:r>
              <a:rPr lang="zh-CN" altLang="en-US" dirty="0">
                <a:latin typeface="Huawei Sans" panose="020C0503030203020204" pitchFamily="34" charset="0"/>
                <a:ea typeface="方正兰亭黑简体" panose="02000000000000000000" pitchFamily="2" charset="-122"/>
              </a:rPr>
              <a:t/>
            </a:r>
            <a:br>
              <a:rPr lang="zh-CN" altLang="en-US" dirty="0">
                <a:latin typeface="Huawei Sans" panose="020C0503030203020204" pitchFamily="34" charset="0"/>
                <a:ea typeface="方正兰亭黑简体" panose="02000000000000000000" pitchFamily="2" charset="-122"/>
              </a:rPr>
            </a:br>
            <a:r>
              <a:rPr lang="zh-CN" altLang="en-US" sz="1400" dirty="0">
                <a:solidFill>
                  <a:srgbClr val="3F3F3F"/>
                </a:solidFill>
                <a:latin typeface="Huawei Sans" panose="020C0503030203020204" pitchFamily="34" charset="0"/>
                <a:ea typeface="方正兰亭黑简体" panose="02000000000000000000" pitchFamily="2" charset="-122"/>
              </a:rPr>
              <a:t>当网卡收到大量请求时，会产生大量的中断，通知内核有新的数据包，然后内核调用中断处理程序响应，把数据包从网卡拷贝到内存。当网卡只存在一个队列时，同一时间数据包的拷贝只能由某一个</a:t>
            </a:r>
            <a:r>
              <a:rPr lang="en-US" altLang="zh-CN" sz="1400" dirty="0">
                <a:solidFill>
                  <a:srgbClr val="3F3F3F"/>
                </a:solidFill>
                <a:latin typeface="Huawei Sans" panose="020C0503030203020204" pitchFamily="34" charset="0"/>
                <a:ea typeface="方正兰亭黑简体" panose="02000000000000000000" pitchFamily="2" charset="-122"/>
              </a:rPr>
              <a:t>core</a:t>
            </a:r>
            <a:r>
              <a:rPr lang="zh-CN" altLang="en-US" sz="1400" dirty="0">
                <a:solidFill>
                  <a:srgbClr val="3F3F3F"/>
                </a:solidFill>
                <a:latin typeface="Huawei Sans" panose="020C0503030203020204" pitchFamily="34" charset="0"/>
                <a:ea typeface="方正兰亭黑简体" panose="02000000000000000000" pitchFamily="2" charset="-122"/>
              </a:rPr>
              <a:t>处理，无法发挥多核优势，因此引入了网卡多队列机制，这样同一时间不同</a:t>
            </a:r>
            <a:r>
              <a:rPr lang="en-US" altLang="zh-CN" sz="1400" dirty="0">
                <a:solidFill>
                  <a:srgbClr val="3F3F3F"/>
                </a:solidFill>
                <a:latin typeface="Huawei Sans" panose="020C0503030203020204" pitchFamily="34" charset="0"/>
                <a:ea typeface="方正兰亭黑简体" panose="02000000000000000000" pitchFamily="2" charset="-122"/>
              </a:rPr>
              <a:t>core</a:t>
            </a:r>
            <a:r>
              <a:rPr lang="zh-CN" altLang="en-US" sz="1400" dirty="0">
                <a:solidFill>
                  <a:srgbClr val="3F3F3F"/>
                </a:solidFill>
                <a:latin typeface="Huawei Sans" panose="020C0503030203020204" pitchFamily="34" charset="0"/>
                <a:ea typeface="方正兰亭黑简体" panose="02000000000000000000" pitchFamily="2" charset="-122"/>
              </a:rPr>
              <a:t>可以分别从不同网卡队列中取数据包。</a:t>
            </a:r>
            <a:r>
              <a:rPr lang="zh-CN" altLang="en-US" sz="1400" dirty="0">
                <a:latin typeface="Huawei Sans" panose="020C0503030203020204" pitchFamily="34" charset="0"/>
                <a:ea typeface="方正兰亭黑简体" panose="02000000000000000000" pitchFamily="2" charset="-122"/>
              </a:rPr>
              <a:t/>
            </a:r>
            <a:br>
              <a:rPr lang="zh-CN" altLang="en-US" sz="1400" dirty="0">
                <a:latin typeface="Huawei Sans" panose="020C0503030203020204" pitchFamily="34" charset="0"/>
                <a:ea typeface="方正兰亭黑简体" panose="02000000000000000000" pitchFamily="2" charset="-122"/>
              </a:rPr>
            </a:br>
            <a:r>
              <a:rPr lang="zh-CN" altLang="en-US" sz="1400" dirty="0">
                <a:solidFill>
                  <a:srgbClr val="3F3F3F"/>
                </a:solidFill>
                <a:latin typeface="Huawei Sans" panose="020C0503030203020204" pitchFamily="34" charset="0"/>
                <a:ea typeface="方正兰亭黑简体" panose="02000000000000000000" pitchFamily="2" charset="-122"/>
              </a:rPr>
              <a:t>在网卡开启多队列时，操作系统通过</a:t>
            </a:r>
            <a:r>
              <a:rPr lang="en-US" altLang="zh-CN" sz="1400" dirty="0">
                <a:solidFill>
                  <a:srgbClr val="3F3F3F"/>
                </a:solidFill>
                <a:latin typeface="Huawei Sans" panose="020C0503030203020204" pitchFamily="34" charset="0"/>
                <a:ea typeface="方正兰亭黑简体" panose="02000000000000000000" pitchFamily="2" charset="-122"/>
              </a:rPr>
              <a:t>Irqbalance</a:t>
            </a:r>
            <a:r>
              <a:rPr lang="zh-CN" altLang="en-US" sz="1400" dirty="0">
                <a:solidFill>
                  <a:srgbClr val="3F3F3F"/>
                </a:solidFill>
                <a:latin typeface="Huawei Sans" panose="020C0503030203020204" pitchFamily="34" charset="0"/>
                <a:ea typeface="方正兰亭黑简体" panose="02000000000000000000" pitchFamily="2" charset="-122"/>
              </a:rPr>
              <a:t>服务来确定网卡队列中的网络数据包交由哪个</a:t>
            </a:r>
            <a:r>
              <a:rPr lang="en-US" altLang="zh-CN" sz="1400" dirty="0">
                <a:solidFill>
                  <a:srgbClr val="3F3F3F"/>
                </a:solidFill>
                <a:latin typeface="Huawei Sans" panose="020C0503030203020204" pitchFamily="34" charset="0"/>
                <a:ea typeface="方正兰亭黑简体" panose="02000000000000000000" pitchFamily="2" charset="-122"/>
              </a:rPr>
              <a:t>CPU core</a:t>
            </a:r>
            <a:r>
              <a:rPr lang="zh-CN" altLang="en-US" sz="1400" dirty="0">
                <a:solidFill>
                  <a:srgbClr val="3F3F3F"/>
                </a:solidFill>
                <a:latin typeface="Huawei Sans" panose="020C0503030203020204" pitchFamily="34" charset="0"/>
                <a:ea typeface="方正兰亭黑简体" panose="02000000000000000000" pitchFamily="2" charset="-122"/>
              </a:rPr>
              <a:t>处理，但是当处理中断的</a:t>
            </a:r>
            <a:r>
              <a:rPr lang="en-US" altLang="zh-CN" sz="1400" dirty="0">
                <a:solidFill>
                  <a:srgbClr val="3F3F3F"/>
                </a:solidFill>
                <a:latin typeface="Huawei Sans" panose="020C0503030203020204" pitchFamily="34" charset="0"/>
                <a:ea typeface="方正兰亭黑简体" panose="02000000000000000000" pitchFamily="2" charset="-122"/>
              </a:rPr>
              <a:t>CPU core</a:t>
            </a:r>
            <a:r>
              <a:rPr lang="zh-CN" altLang="en-US" sz="1400" dirty="0">
                <a:solidFill>
                  <a:srgbClr val="3F3F3F"/>
                </a:solidFill>
                <a:latin typeface="Huawei Sans" panose="020C0503030203020204" pitchFamily="34" charset="0"/>
                <a:ea typeface="方正兰亭黑简体" panose="02000000000000000000" pitchFamily="2" charset="-122"/>
              </a:rPr>
              <a:t>和网卡不在一个</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时，会触发跨</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访问内存。因此，我们可以将处理网卡中断的</a:t>
            </a:r>
            <a:r>
              <a:rPr lang="en-US" altLang="zh-CN" sz="1400" dirty="0">
                <a:solidFill>
                  <a:srgbClr val="3F3F3F"/>
                </a:solidFill>
                <a:latin typeface="Huawei Sans" panose="020C0503030203020204" pitchFamily="34" charset="0"/>
                <a:ea typeface="方正兰亭黑简体" panose="02000000000000000000" pitchFamily="2" charset="-122"/>
              </a:rPr>
              <a:t>CPU core</a:t>
            </a:r>
            <a:r>
              <a:rPr lang="zh-CN" altLang="en-US" sz="1400" dirty="0">
                <a:solidFill>
                  <a:srgbClr val="3F3F3F"/>
                </a:solidFill>
                <a:latin typeface="Huawei Sans" panose="020C0503030203020204" pitchFamily="34" charset="0"/>
                <a:ea typeface="方正兰亭黑简体" panose="02000000000000000000" pitchFamily="2" charset="-122"/>
              </a:rPr>
              <a:t>设置在网卡所在的</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上，从而减少跨</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的内存访问所带来的额外开销，提升网络处理性</a:t>
            </a:r>
            <a:r>
              <a:rPr lang="zh-CN" altLang="en-US" sz="1400" dirty="0" smtClean="0">
                <a:solidFill>
                  <a:srgbClr val="3F3F3F"/>
                </a:solidFill>
                <a:latin typeface="Huawei Sans" panose="020C0503030203020204" pitchFamily="34" charset="0"/>
                <a:ea typeface="方正兰亭黑简体" panose="02000000000000000000" pitchFamily="2" charset="-122"/>
              </a:rPr>
              <a:t>能。（自动</a:t>
            </a:r>
            <a:r>
              <a:rPr lang="zh-CN" altLang="en-US" sz="1400" dirty="0">
                <a:solidFill>
                  <a:srgbClr val="3F3F3F"/>
                </a:solidFill>
                <a:latin typeface="Huawei Sans" panose="020C0503030203020204" pitchFamily="34" charset="0"/>
                <a:ea typeface="方正兰亭黑简体" panose="02000000000000000000" pitchFamily="2" charset="-122"/>
              </a:rPr>
              <a:t>绑定：中断绑定随机，出现跨</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访问</a:t>
            </a:r>
            <a:r>
              <a:rPr lang="zh-CN" altLang="en-US" sz="1400" dirty="0" smtClean="0">
                <a:solidFill>
                  <a:srgbClr val="3F3F3F"/>
                </a:solidFill>
                <a:latin typeface="Huawei Sans" panose="020C0503030203020204" pitchFamily="34" charset="0"/>
                <a:ea typeface="方正兰亭黑简体" panose="02000000000000000000" pitchFamily="2" charset="-122"/>
              </a:rPr>
              <a:t>内存）。</a:t>
            </a:r>
            <a:endParaRPr lang="zh-CN" altLang="en-US" sz="1400" dirty="0">
              <a:latin typeface="Huawei Sans" panose="020C0503030203020204" pitchFamily="34" charset="0"/>
              <a:ea typeface="方正兰亭黑简体" panose="02000000000000000000" pitchFamily="2" charset="-122"/>
            </a:endParaRPr>
          </a:p>
        </p:txBody>
      </p:sp>
      <p:pic>
        <p:nvPicPr>
          <p:cNvPr id="11266" name="Picture 2" descr="http://ic-openlabs.huawei.com/chat/knowledge/answer/image/GAPeBbwbQEWzGV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701" y="3127220"/>
            <a:ext cx="2939309" cy="245984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ic-openlabs.huawei.com/chat/knowledge/answer/image/bnNyklPC5bbn59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693" y="3215330"/>
            <a:ext cx="3011389" cy="240488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276807" y="3127220"/>
            <a:ext cx="4123430" cy="2369880"/>
          </a:xfrm>
          <a:prstGeom prst="rect">
            <a:avLst/>
          </a:prstGeom>
        </p:spPr>
        <p:txBody>
          <a:bodyPr wrap="square">
            <a:spAutoFit/>
          </a:bodyPr>
          <a:lstStyle/>
          <a:p>
            <a:r>
              <a:rPr lang="zh-CN" altLang="en-US" sz="1600" b="1" dirty="0">
                <a:latin typeface="Huawei Sans" panose="020C0503030203020204" pitchFamily="34" charset="0"/>
                <a:ea typeface="方正兰亭黑简体" panose="02000000000000000000" pitchFamily="2" charset="-122"/>
              </a:rPr>
              <a:t>修改</a:t>
            </a:r>
            <a:r>
              <a:rPr lang="zh-CN" altLang="en-US" sz="1600" b="1" dirty="0" smtClean="0">
                <a:latin typeface="Huawei Sans" panose="020C0503030203020204" pitchFamily="34" charset="0"/>
                <a:ea typeface="方正兰亭黑简体" panose="02000000000000000000" pitchFamily="2" charset="-122"/>
              </a:rPr>
              <a:t>方式</a:t>
            </a:r>
            <a:endParaRPr lang="en-US" altLang="zh-CN" sz="1600" b="1" dirty="0" smtClean="0">
              <a:latin typeface="Huawei Sans" panose="020C0503030203020204" pitchFamily="34" charset="0"/>
              <a:ea typeface="方正兰亭黑简体" panose="02000000000000000000" pitchFamily="2" charset="-122"/>
            </a:endParaRPr>
          </a:p>
          <a:p>
            <a:r>
              <a:rPr lang="zh-CN" altLang="en-US" sz="1200" dirty="0">
                <a:solidFill>
                  <a:schemeClr val="bg1"/>
                </a:solidFill>
                <a:latin typeface="Huawei Sans" panose="020C0503030203020204" pitchFamily="34" charset="0"/>
                <a:ea typeface="方正兰亭黑简体" panose="02000000000000000000" pitchFamily="2" charset="-122"/>
              </a:rPr>
              <a:t/>
            </a:r>
            <a:br>
              <a:rPr lang="zh-CN" altLang="en-US" sz="1200" dirty="0">
                <a:solidFill>
                  <a:schemeClr val="bg1"/>
                </a:solidFill>
                <a:latin typeface="Huawei Sans" panose="020C0503030203020204" pitchFamily="34" charset="0"/>
                <a:ea typeface="方正兰亭黑简体" panose="02000000000000000000" pitchFamily="2" charset="-122"/>
              </a:rPr>
            </a:br>
            <a:r>
              <a:rPr lang="zh-CN" altLang="en-US" sz="1200" dirty="0">
                <a:latin typeface="Huawei Sans" panose="020C0503030203020204" pitchFamily="34" charset="0"/>
                <a:ea typeface="方正兰亭黑简体" panose="02000000000000000000" pitchFamily="2" charset="-122"/>
              </a:rPr>
              <a:t>步骤 </a:t>
            </a:r>
            <a:r>
              <a:rPr lang="en-US" altLang="zh-CN" sz="1200" dirty="0">
                <a:latin typeface="Huawei Sans" panose="020C0503030203020204" pitchFamily="34" charset="0"/>
                <a:ea typeface="方正兰亭黑简体" panose="02000000000000000000" pitchFamily="2" charset="-122"/>
              </a:rPr>
              <a:t>1</a:t>
            </a:r>
            <a:r>
              <a:rPr lang="zh-CN" altLang="en-US" sz="1200" dirty="0">
                <a:latin typeface="Huawei Sans" panose="020C0503030203020204" pitchFamily="34" charset="0"/>
                <a:ea typeface="方正兰亭黑简体" panose="02000000000000000000" pitchFamily="2" charset="-122"/>
              </a:rPr>
              <a:t>：停止</a:t>
            </a:r>
            <a:r>
              <a:rPr lang="en-US" altLang="zh-CN" sz="1200" dirty="0">
                <a:latin typeface="Huawei Sans" panose="020C0503030203020204" pitchFamily="34" charset="0"/>
                <a:ea typeface="方正兰亭黑简体" panose="02000000000000000000" pitchFamily="2" charset="-122"/>
              </a:rPr>
              <a:t>irqbalance</a:t>
            </a:r>
            <a:r>
              <a:rPr lang="zh-CN" altLang="en-US" sz="1200" dirty="0">
                <a:latin typeface="Huawei Sans" panose="020C0503030203020204" pitchFamily="34" charset="0"/>
                <a:ea typeface="方正兰亭黑简体" panose="02000000000000000000" pitchFamily="2" charset="-122"/>
              </a:rPr>
              <a:t>。</a:t>
            </a:r>
            <a:r>
              <a:rPr lang="en-US" altLang="zh-CN" sz="1200" dirty="0">
                <a:latin typeface="Huawei Sans" panose="020C0503030203020204" pitchFamily="34" charset="0"/>
                <a:ea typeface="方正兰亭黑简体" panose="02000000000000000000" pitchFamily="2" charset="-122"/>
              </a:rPr>
              <a:t/>
            </a:r>
            <a:br>
              <a:rPr lang="en-US" altLang="zh-CN"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systemctl stop irqbalance.service</a:t>
            </a:r>
            <a:br>
              <a:rPr lang="en-US" altLang="zh-CN"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systemctl disable irqbalance.service</a:t>
            </a:r>
            <a:br>
              <a:rPr lang="en-US" altLang="zh-CN" sz="1200" dirty="0">
                <a:latin typeface="Huawei Sans" panose="020C0503030203020204" pitchFamily="34" charset="0"/>
                <a:ea typeface="方正兰亭黑简体" panose="02000000000000000000" pitchFamily="2" charset="-122"/>
              </a:rPr>
            </a:br>
            <a:r>
              <a:rPr lang="zh-CN" altLang="en-US" sz="1200" dirty="0">
                <a:latin typeface="Huawei Sans" panose="020C0503030203020204" pitchFamily="34" charset="0"/>
                <a:ea typeface="方正兰亭黑简体" panose="02000000000000000000" pitchFamily="2" charset="-122"/>
              </a:rPr>
              <a:t>步骤 </a:t>
            </a:r>
            <a:r>
              <a:rPr lang="en-US" altLang="zh-CN" sz="1200" dirty="0">
                <a:latin typeface="Huawei Sans" panose="020C0503030203020204" pitchFamily="34" charset="0"/>
                <a:ea typeface="方正兰亭黑简体" panose="02000000000000000000" pitchFamily="2" charset="-122"/>
              </a:rPr>
              <a:t>2</a:t>
            </a:r>
            <a:r>
              <a:rPr lang="zh-CN" altLang="en-US" sz="1200" dirty="0">
                <a:latin typeface="Huawei Sans" panose="020C0503030203020204" pitchFamily="34" charset="0"/>
                <a:ea typeface="方正兰亭黑简体" panose="02000000000000000000" pitchFamily="2" charset="-122"/>
              </a:rPr>
              <a:t>：设置网卡队列个数为</a:t>
            </a:r>
            <a:r>
              <a:rPr lang="en-US" altLang="zh-CN" sz="1200" dirty="0">
                <a:latin typeface="Huawei Sans" panose="020C0503030203020204" pitchFamily="34" charset="0"/>
                <a:ea typeface="方正兰亭黑简体" panose="02000000000000000000" pitchFamily="2" charset="-122"/>
              </a:rPr>
              <a:t>CPU</a:t>
            </a:r>
            <a:r>
              <a:rPr lang="zh-CN" altLang="en-US" sz="1200" dirty="0">
                <a:latin typeface="Huawei Sans" panose="020C0503030203020204" pitchFamily="34" charset="0"/>
                <a:ea typeface="方正兰亭黑简体" panose="02000000000000000000" pitchFamily="2" charset="-122"/>
              </a:rPr>
              <a:t>的核数。</a:t>
            </a:r>
            <a:br>
              <a:rPr lang="zh-CN" altLang="en-US"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ethtool -L ethx combined 48</a:t>
            </a:r>
            <a:br>
              <a:rPr lang="en-US" altLang="zh-CN" sz="1200" dirty="0">
                <a:latin typeface="Huawei Sans" panose="020C0503030203020204" pitchFamily="34" charset="0"/>
                <a:ea typeface="方正兰亭黑简体" panose="02000000000000000000" pitchFamily="2" charset="-122"/>
              </a:rPr>
            </a:br>
            <a:r>
              <a:rPr lang="zh-CN" altLang="en-US" sz="1200" dirty="0">
                <a:latin typeface="Huawei Sans" panose="020C0503030203020204" pitchFamily="34" charset="0"/>
                <a:ea typeface="方正兰亭黑简体" panose="02000000000000000000" pitchFamily="2" charset="-122"/>
              </a:rPr>
              <a:t>步骤 </a:t>
            </a:r>
            <a:r>
              <a:rPr lang="en-US" altLang="zh-CN" sz="1200" dirty="0">
                <a:latin typeface="Huawei Sans" panose="020C0503030203020204" pitchFamily="34" charset="0"/>
                <a:ea typeface="方正兰亭黑简体" panose="02000000000000000000" pitchFamily="2" charset="-122"/>
              </a:rPr>
              <a:t>3</a:t>
            </a:r>
            <a:r>
              <a:rPr lang="zh-CN" altLang="en-US" sz="1200" dirty="0">
                <a:latin typeface="Huawei Sans" panose="020C0503030203020204" pitchFamily="34" charset="0"/>
                <a:ea typeface="方正兰亭黑简体" panose="02000000000000000000" pitchFamily="2" charset="-122"/>
              </a:rPr>
              <a:t>：查询中断号。</a:t>
            </a:r>
            <a:br>
              <a:rPr lang="zh-CN" altLang="en-US"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cat /proc/interrupts | grep $eth | awk -F ':' '{print $1}'</a:t>
            </a:r>
            <a:br>
              <a:rPr lang="en-US" altLang="zh-CN" sz="1200" dirty="0">
                <a:latin typeface="Huawei Sans" panose="020C0503030203020204" pitchFamily="34" charset="0"/>
                <a:ea typeface="方正兰亭黑简体" panose="02000000000000000000" pitchFamily="2" charset="-122"/>
              </a:rPr>
            </a:br>
            <a:r>
              <a:rPr lang="zh-CN" altLang="en-US" sz="1200" dirty="0">
                <a:latin typeface="Huawei Sans" panose="020C0503030203020204" pitchFamily="34" charset="0"/>
                <a:ea typeface="方正兰亭黑简体" panose="02000000000000000000" pitchFamily="2" charset="-122"/>
              </a:rPr>
              <a:t>步骤 </a:t>
            </a:r>
            <a:r>
              <a:rPr lang="en-US" altLang="zh-CN" sz="1200" dirty="0">
                <a:latin typeface="Huawei Sans" panose="020C0503030203020204" pitchFamily="34" charset="0"/>
                <a:ea typeface="方正兰亭黑简体" panose="02000000000000000000" pitchFamily="2" charset="-122"/>
              </a:rPr>
              <a:t>4</a:t>
            </a:r>
            <a:r>
              <a:rPr lang="zh-CN" altLang="en-US" sz="1200" dirty="0">
                <a:latin typeface="Huawei Sans" panose="020C0503030203020204" pitchFamily="34" charset="0"/>
                <a:ea typeface="方正兰亭黑简体" panose="02000000000000000000" pitchFamily="2" charset="-122"/>
              </a:rPr>
              <a:t>：根据中断号，将每个中断分别绑定在一个核上，其中</a:t>
            </a:r>
            <a:r>
              <a:rPr lang="en-US" altLang="zh-CN" sz="1200" dirty="0">
                <a:latin typeface="Huawei Sans" panose="020C0503030203020204" pitchFamily="34" charset="0"/>
                <a:ea typeface="方正兰亭黑简体" panose="02000000000000000000" pitchFamily="2" charset="-122"/>
              </a:rPr>
              <a:t>cpuMask</a:t>
            </a:r>
            <a:r>
              <a:rPr lang="zh-CN" altLang="en-US" sz="1200" dirty="0">
                <a:latin typeface="Huawei Sans" panose="020C0503030203020204" pitchFamily="34" charset="0"/>
                <a:ea typeface="方正兰亭黑简体" panose="02000000000000000000" pitchFamily="2" charset="-122"/>
              </a:rPr>
              <a:t>是</a:t>
            </a:r>
            <a:r>
              <a:rPr lang="en-US" altLang="zh-CN" sz="1200" dirty="0">
                <a:latin typeface="Huawei Sans" panose="020C0503030203020204" pitchFamily="34" charset="0"/>
                <a:ea typeface="方正兰亭黑简体" panose="02000000000000000000" pitchFamily="2" charset="-122"/>
              </a:rPr>
              <a:t>16</a:t>
            </a:r>
            <a:r>
              <a:rPr lang="zh-CN" altLang="en-US" sz="1200" dirty="0">
                <a:latin typeface="Huawei Sans" panose="020C0503030203020204" pitchFamily="34" charset="0"/>
                <a:ea typeface="方正兰亭黑简体" panose="02000000000000000000" pitchFamily="2" charset="-122"/>
              </a:rPr>
              <a:t>进制的数，最右边的</a:t>
            </a:r>
            <a:r>
              <a:rPr lang="en-US" altLang="zh-CN" sz="1200" dirty="0">
                <a:latin typeface="Huawei Sans" panose="020C0503030203020204" pitchFamily="34" charset="0"/>
                <a:ea typeface="方正兰亭黑简体" panose="02000000000000000000" pitchFamily="2" charset="-122"/>
              </a:rPr>
              <a:t>bit</a:t>
            </a:r>
            <a:r>
              <a:rPr lang="zh-CN" altLang="en-US" sz="1200" dirty="0">
                <a:latin typeface="Huawei Sans" panose="020C0503030203020204" pitchFamily="34" charset="0"/>
                <a:ea typeface="方正兰亭黑简体" panose="02000000000000000000" pitchFamily="2" charset="-122"/>
              </a:rPr>
              <a:t>表示</a:t>
            </a:r>
            <a:r>
              <a:rPr lang="en-US" altLang="zh-CN" sz="1200" dirty="0">
                <a:latin typeface="Huawei Sans" panose="020C0503030203020204" pitchFamily="34" charset="0"/>
                <a:ea typeface="方正兰亭黑简体" panose="02000000000000000000" pitchFamily="2" charset="-122"/>
              </a:rPr>
              <a:t>core0</a:t>
            </a:r>
            <a:r>
              <a:rPr lang="zh-CN" altLang="en-US" sz="1200" dirty="0">
                <a:latin typeface="Huawei Sans" panose="020C0503030203020204" pitchFamily="34" charset="0"/>
                <a:ea typeface="方正兰亭黑简体" panose="02000000000000000000" pitchFamily="2" charset="-122"/>
              </a:rPr>
              <a:t>。</a:t>
            </a:r>
            <a:r>
              <a:rPr lang="en-US" altLang="zh-CN" sz="1200" dirty="0">
                <a:latin typeface="Huawei Sans" panose="020C0503030203020204" pitchFamily="34" charset="0"/>
                <a:ea typeface="方正兰亭黑简体" panose="02000000000000000000" pitchFamily="2" charset="-122"/>
              </a:rPr>
              <a:t/>
            </a:r>
            <a:br>
              <a:rPr lang="en-US" altLang="zh-CN"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echo $cpuMask &gt; /proc/irq/$irq/smp_affinity_list</a:t>
            </a:r>
            <a:endParaRPr lang="zh-CN" altLang="en-US" sz="1200" dirty="0">
              <a:latin typeface="Huawei Sans" panose="020C0503030203020204" pitchFamily="34" charset="0"/>
              <a:ea typeface="方正兰亭黑简体" panose="02000000000000000000" pitchFamily="2" charset="-122"/>
            </a:endParaRPr>
          </a:p>
        </p:txBody>
      </p:sp>
      <p:sp>
        <p:nvSpPr>
          <p:cNvPr id="7" name="矩形 6"/>
          <p:cNvSpPr/>
          <p:nvPr/>
        </p:nvSpPr>
        <p:spPr>
          <a:xfrm>
            <a:off x="731836" y="2935600"/>
            <a:ext cx="6363827" cy="305077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5" name="标题 4"/>
          <p:cNvSpPr>
            <a:spLocks noGrp="1"/>
          </p:cNvSpPr>
          <p:nvPr>
            <p:ph type="title"/>
          </p:nvPr>
        </p:nvSpPr>
        <p:spPr/>
        <p:txBody>
          <a:bodyPr/>
          <a:lstStyle/>
          <a:p>
            <a:r>
              <a:rPr lang="zh-CN" altLang="en-US" dirty="0"/>
              <a:t>网络</a:t>
            </a:r>
            <a:r>
              <a:rPr lang="en-US" altLang="zh-CN" dirty="0" smtClean="0"/>
              <a:t>NUMA</a:t>
            </a:r>
            <a:r>
              <a:rPr lang="zh-CN" altLang="en-US" dirty="0" smtClean="0"/>
              <a:t>亲和性</a:t>
            </a:r>
            <a:endParaRPr lang="zh-CN" altLang="en-US" dirty="0"/>
          </a:p>
        </p:txBody>
      </p:sp>
    </p:spTree>
    <p:extLst>
      <p:ext uri="{BB962C8B-B14F-4D97-AF65-F5344CB8AC3E}">
        <p14:creationId xmlns:p14="http://schemas.microsoft.com/office/powerpoint/2010/main" val="42533342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15761" y="2759675"/>
            <a:ext cx="5944157" cy="3260314"/>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2" name="矩形 1"/>
          <p:cNvSpPr/>
          <p:nvPr/>
        </p:nvSpPr>
        <p:spPr>
          <a:xfrm>
            <a:off x="732082" y="1059877"/>
            <a:ext cx="10728081" cy="1846659"/>
          </a:xfrm>
          <a:prstGeom prst="rect">
            <a:avLst/>
          </a:prstGeom>
          <a:ln>
            <a:solidFill>
              <a:schemeClr val="bg1">
                <a:lumMod val="75000"/>
              </a:schemeClr>
            </a:solidFill>
          </a:ln>
        </p:spPr>
        <p:txBody>
          <a:bodyPr wrap="square">
            <a:spAutoFit/>
          </a:bodyPr>
          <a:lstStyle/>
          <a:p>
            <a:r>
              <a:rPr lang="zh-CN" altLang="en-US" sz="1600" b="1" dirty="0" smtClean="0">
                <a:latin typeface="Huawei Sans" panose="020C0503030203020204" pitchFamily="34" charset="0"/>
                <a:ea typeface="方正兰亭黑简体" panose="02000000000000000000" pitchFamily="2" charset="-122"/>
              </a:rPr>
              <a:t>原理：</a:t>
            </a:r>
            <a:endParaRPr lang="en-US" altLang="zh-CN" sz="1600" b="1" dirty="0" smtClean="0">
              <a:latin typeface="Huawei Sans" panose="020C0503030203020204" pitchFamily="34" charset="0"/>
              <a:ea typeface="方正兰亭黑简体" panose="02000000000000000000" pitchFamily="2" charset="-122"/>
            </a:endParaRPr>
          </a:p>
          <a:p>
            <a:r>
              <a:rPr lang="en-US" altLang="zh-CN" sz="1400" dirty="0" smtClean="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标识</a:t>
            </a:r>
            <a:r>
              <a:rPr lang="en-US" altLang="zh-CN" sz="1400" dirty="0">
                <a:latin typeface="Huawei Sans" panose="020C0503030203020204" pitchFamily="34" charset="0"/>
                <a:ea typeface="方正兰亭黑简体" panose="02000000000000000000" pitchFamily="2" charset="-122"/>
              </a:rPr>
              <a:t>Cache</a:t>
            </a:r>
            <a:r>
              <a:rPr lang="zh-CN" altLang="en-US" sz="1400" dirty="0">
                <a:latin typeface="Huawei Sans" panose="020C0503030203020204" pitchFamily="34" charset="0"/>
                <a:ea typeface="方正兰亭黑简体" panose="02000000000000000000" pitchFamily="2" charset="-122"/>
              </a:rPr>
              <a:t>中的数据是否为有效数据不是以内存位宽为单位，而是以</a:t>
            </a:r>
            <a:r>
              <a:rPr lang="en-US" altLang="zh-CN" sz="1400" dirty="0">
                <a:latin typeface="Huawei Sans" panose="020C0503030203020204" pitchFamily="34" charset="0"/>
                <a:ea typeface="方正兰亭黑简体" panose="02000000000000000000" pitchFamily="2" charset="-122"/>
              </a:rPr>
              <a:t>Cacheline</a:t>
            </a:r>
            <a:r>
              <a:rPr lang="zh-CN" altLang="en-US" sz="1400" dirty="0">
                <a:latin typeface="Huawei Sans" panose="020C0503030203020204" pitchFamily="34" charset="0"/>
                <a:ea typeface="方正兰亭黑简体" panose="02000000000000000000" pitchFamily="2" charset="-122"/>
              </a:rPr>
              <a:t>为 单位。这个机制可能会导致伪</a:t>
            </a:r>
            <a:r>
              <a:rPr lang="zh-CN" altLang="en-US" sz="1400" dirty="0" smtClean="0">
                <a:latin typeface="Huawei Sans" panose="020C0503030203020204" pitchFamily="34" charset="0"/>
                <a:ea typeface="方正兰亭黑简体" panose="02000000000000000000" pitchFamily="2" charset="-122"/>
              </a:rPr>
              <a:t>共享（</a:t>
            </a:r>
            <a:r>
              <a:rPr lang="en-US" altLang="zh-CN" sz="1400" dirty="0" smtClean="0">
                <a:latin typeface="Huawei Sans" panose="020C0503030203020204" pitchFamily="34" charset="0"/>
                <a:ea typeface="方正兰亭黑简体" panose="02000000000000000000" pitchFamily="2" charset="-122"/>
              </a:rPr>
              <a:t>false </a:t>
            </a:r>
            <a:r>
              <a:rPr lang="en-US" altLang="zh-CN" sz="1400" dirty="0">
                <a:latin typeface="Huawei Sans" panose="020C0503030203020204" pitchFamily="34" charset="0"/>
                <a:ea typeface="方正兰亭黑简体" panose="02000000000000000000" pitchFamily="2" charset="-122"/>
              </a:rPr>
              <a:t>sharing</a:t>
            </a:r>
            <a:r>
              <a:rPr lang="zh-CN" altLang="en-US" sz="1400" dirty="0">
                <a:latin typeface="Huawei Sans" panose="020C0503030203020204" pitchFamily="34" charset="0"/>
                <a:ea typeface="方正兰亭黑简体" panose="02000000000000000000" pitchFamily="2" charset="-122"/>
              </a:rPr>
              <a:t>）现象，从而使得</a:t>
            </a: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的</a:t>
            </a:r>
            <a:r>
              <a:rPr lang="en-US" altLang="zh-CN" sz="1400" dirty="0">
                <a:latin typeface="Huawei Sans" panose="020C0503030203020204" pitchFamily="34" charset="0"/>
                <a:ea typeface="方正兰亭黑简体" panose="02000000000000000000" pitchFamily="2" charset="-122"/>
              </a:rPr>
              <a:t>Cache</a:t>
            </a:r>
            <a:r>
              <a:rPr lang="zh-CN" altLang="en-US" sz="1400" dirty="0" smtClean="0">
                <a:latin typeface="Huawei Sans" panose="020C0503030203020204" pitchFamily="34" charset="0"/>
                <a:ea typeface="方正兰亭黑简体" panose="02000000000000000000" pitchFamily="2" charset="-122"/>
              </a:rPr>
              <a:t>命中率</a:t>
            </a:r>
            <a:r>
              <a:rPr lang="zh-CN" altLang="en-US" sz="1400" dirty="0">
                <a:latin typeface="Huawei Sans" panose="020C0503030203020204" pitchFamily="34" charset="0"/>
                <a:ea typeface="方正兰亭黑简体" panose="02000000000000000000" pitchFamily="2" charset="-122"/>
              </a:rPr>
              <a:t>变低。出现伪共享的常见原因是高频访问的数据未按照</a:t>
            </a:r>
            <a:r>
              <a:rPr lang="en-US" altLang="zh-CN" sz="1400" dirty="0">
                <a:latin typeface="Huawei Sans" panose="020C0503030203020204" pitchFamily="34" charset="0"/>
                <a:ea typeface="方正兰亭黑简体" panose="02000000000000000000" pitchFamily="2" charset="-122"/>
              </a:rPr>
              <a:t>Cacheline</a:t>
            </a:r>
            <a:r>
              <a:rPr lang="zh-CN" altLang="en-US" sz="1400" dirty="0">
                <a:latin typeface="Huawei Sans" panose="020C0503030203020204" pitchFamily="34" charset="0"/>
                <a:ea typeface="方正兰亭黑简体" panose="02000000000000000000" pitchFamily="2" charset="-122"/>
              </a:rPr>
              <a:t>大小</a:t>
            </a:r>
            <a:r>
              <a:rPr lang="zh-CN" altLang="en-US" sz="1400" dirty="0" smtClean="0">
                <a:latin typeface="Huawei Sans" panose="020C0503030203020204" pitchFamily="34" charset="0"/>
                <a:ea typeface="方正兰亭黑简体" panose="02000000000000000000" pitchFamily="2" charset="-122"/>
              </a:rPr>
              <a:t>对齐。</a:t>
            </a:r>
            <a:endParaRPr lang="en-US" altLang="zh-CN" sz="1400" dirty="0" smtClean="0">
              <a:latin typeface="Huawei Sans" panose="020C0503030203020204" pitchFamily="34" charset="0"/>
              <a:ea typeface="方正兰亭黑简体" panose="02000000000000000000" pitchFamily="2" charset="-122"/>
            </a:endParaRPr>
          </a:p>
          <a:p>
            <a:r>
              <a:rPr lang="zh-CN" altLang="en-US" sz="1400" dirty="0">
                <a:latin typeface="Huawei Sans" panose="020C0503030203020204" pitchFamily="34" charset="0"/>
                <a:ea typeface="方正兰亭黑简体" panose="02000000000000000000" pitchFamily="2" charset="-122"/>
              </a:rPr>
              <a:t>例如以下代码定义两个变量，会在同一个</a:t>
            </a:r>
            <a:r>
              <a:rPr lang="en-US" altLang="zh-CN" sz="1400" dirty="0">
                <a:latin typeface="Huawei Sans" panose="020C0503030203020204" pitchFamily="34" charset="0"/>
                <a:ea typeface="方正兰亭黑简体" panose="02000000000000000000" pitchFamily="2" charset="-122"/>
              </a:rPr>
              <a:t>Cacheline</a:t>
            </a:r>
            <a:r>
              <a:rPr lang="zh-CN" altLang="en-US" sz="1400" dirty="0">
                <a:latin typeface="Huawei Sans" panose="020C0503030203020204" pitchFamily="34" charset="0"/>
                <a:ea typeface="方正兰亭黑简体" panose="02000000000000000000" pitchFamily="2" charset="-122"/>
              </a:rPr>
              <a:t>中，</a:t>
            </a:r>
            <a:r>
              <a:rPr lang="en-US" altLang="zh-CN" sz="1400" dirty="0">
                <a:latin typeface="Huawei Sans" panose="020C0503030203020204" pitchFamily="34" charset="0"/>
                <a:ea typeface="方正兰亭黑简体" panose="02000000000000000000" pitchFamily="2" charset="-122"/>
              </a:rPr>
              <a:t>Cache</a:t>
            </a:r>
            <a:r>
              <a:rPr lang="zh-CN" altLang="en-US" sz="1400" dirty="0">
                <a:latin typeface="Huawei Sans" panose="020C0503030203020204" pitchFamily="34" charset="0"/>
                <a:ea typeface="方正兰亭黑简体" panose="02000000000000000000" pitchFamily="2" charset="-122"/>
              </a:rPr>
              <a:t>会同时读入：</a:t>
            </a:r>
            <a:endParaRPr lang="en-US" altLang="zh-CN" sz="1400" dirty="0" smtClean="0">
              <a:latin typeface="Huawei Sans" panose="020C0503030203020204" pitchFamily="34" charset="0"/>
              <a:ea typeface="方正兰亭黑简体" panose="02000000000000000000" pitchFamily="2" charset="-122"/>
            </a:endParaRPr>
          </a:p>
          <a:p>
            <a:r>
              <a:rPr lang="en-US" altLang="zh-CN" sz="1400" dirty="0" smtClean="0">
                <a:latin typeface="Huawei Sans" panose="020C0503030203020204" pitchFamily="34" charset="0"/>
                <a:ea typeface="方正兰亭黑简体" panose="02000000000000000000" pitchFamily="2" charset="-122"/>
              </a:rPr>
              <a:t>int </a:t>
            </a:r>
            <a:r>
              <a:rPr lang="en-US" altLang="zh-CN" sz="1400" dirty="0">
                <a:latin typeface="Huawei Sans" panose="020C0503030203020204" pitchFamily="34" charset="0"/>
                <a:ea typeface="方正兰亭黑简体" panose="02000000000000000000" pitchFamily="2" charset="-122"/>
              </a:rPr>
              <a:t>readHighFreq, writeHighFreq </a:t>
            </a:r>
            <a:endParaRPr lang="en-US" altLang="zh-CN" sz="1400" dirty="0" smtClean="0">
              <a:latin typeface="Huawei Sans" panose="020C0503030203020204" pitchFamily="34" charset="0"/>
              <a:ea typeface="方正兰亭黑简体" panose="02000000000000000000" pitchFamily="2" charset="-122"/>
            </a:endParaRPr>
          </a:p>
          <a:p>
            <a:r>
              <a:rPr lang="en-US" altLang="zh-CN" sz="1400" dirty="0" smtClean="0">
                <a:latin typeface="Huawei Sans" panose="020C0503030203020204" pitchFamily="34" charset="0"/>
                <a:ea typeface="方正兰亭黑简体" panose="02000000000000000000" pitchFamily="2" charset="-122"/>
              </a:rPr>
              <a:t>writeHighFreq</a:t>
            </a:r>
            <a:r>
              <a:rPr lang="zh-CN" altLang="en-US" sz="1400" dirty="0">
                <a:latin typeface="Huawei Sans" panose="020C0503030203020204" pitchFamily="34" charset="0"/>
                <a:ea typeface="方正兰亭黑简体" panose="02000000000000000000" pitchFamily="2" charset="-122"/>
              </a:rPr>
              <a:t>在一个</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里面被改写后，这个</a:t>
            </a:r>
            <a:r>
              <a:rPr lang="en-US" altLang="zh-CN" sz="1400" dirty="0">
                <a:latin typeface="Huawei Sans" panose="020C0503030203020204" pitchFamily="34" charset="0"/>
                <a:ea typeface="方正兰亭黑简体" panose="02000000000000000000" pitchFamily="2" charset="-122"/>
              </a:rPr>
              <a:t>cache </a:t>
            </a:r>
            <a:r>
              <a:rPr lang="zh-CN" altLang="en-US" sz="1400" dirty="0">
                <a:latin typeface="Huawei Sans" panose="020C0503030203020204" pitchFamily="34" charset="0"/>
                <a:ea typeface="方正兰亭黑简体" panose="02000000000000000000" pitchFamily="2" charset="-122"/>
              </a:rPr>
              <a:t>中对应的</a:t>
            </a:r>
            <a:r>
              <a:rPr lang="en-US" altLang="zh-CN" sz="1400" dirty="0">
                <a:latin typeface="Huawei Sans" panose="020C0503030203020204" pitchFamily="34" charset="0"/>
                <a:ea typeface="方正兰亭黑简体" panose="02000000000000000000" pitchFamily="2" charset="-122"/>
              </a:rPr>
              <a:t>Cacheline</a:t>
            </a:r>
            <a:r>
              <a:rPr lang="zh-CN" altLang="en-US" sz="1400" dirty="0">
                <a:latin typeface="Huawei Sans" panose="020C0503030203020204" pitchFamily="34" charset="0"/>
                <a:ea typeface="方正兰亭黑简体" panose="02000000000000000000" pitchFamily="2" charset="-122"/>
              </a:rPr>
              <a:t>长度的 数据被标识为无效，也就是</a:t>
            </a:r>
            <a:r>
              <a:rPr lang="en-US" altLang="zh-CN" sz="1400" dirty="0">
                <a:latin typeface="Huawei Sans" panose="020C0503030203020204" pitchFamily="34" charset="0"/>
                <a:ea typeface="方正兰亭黑简体" panose="02000000000000000000" pitchFamily="2" charset="-122"/>
              </a:rPr>
              <a:t>readHighFreq</a:t>
            </a:r>
            <a:r>
              <a:rPr lang="zh-CN" altLang="en-US" sz="1400" dirty="0">
                <a:latin typeface="Huawei Sans" panose="020C0503030203020204" pitchFamily="34" charset="0"/>
                <a:ea typeface="方正兰亭黑简体" panose="02000000000000000000" pitchFamily="2" charset="-122"/>
              </a:rPr>
              <a:t>被</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标识为无效数据，虽然 </a:t>
            </a:r>
            <a:r>
              <a:rPr lang="en-US" altLang="zh-CN" sz="1400" dirty="0">
                <a:latin typeface="Huawei Sans" panose="020C0503030203020204" pitchFamily="34" charset="0"/>
                <a:ea typeface="方正兰亭黑简体" panose="02000000000000000000" pitchFamily="2" charset="-122"/>
              </a:rPr>
              <a:t>readHighFreq</a:t>
            </a:r>
            <a:r>
              <a:rPr lang="zh-CN" altLang="en-US" sz="1400" dirty="0">
                <a:latin typeface="Huawei Sans" panose="020C0503030203020204" pitchFamily="34" charset="0"/>
                <a:ea typeface="方正兰亭黑简体" panose="02000000000000000000" pitchFamily="2" charset="-122"/>
              </a:rPr>
              <a:t>并没有被修改，但是</a:t>
            </a: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在访问</a:t>
            </a:r>
            <a:r>
              <a:rPr lang="en-US" altLang="zh-CN" sz="1400" dirty="0">
                <a:latin typeface="Huawei Sans" panose="020C0503030203020204" pitchFamily="34" charset="0"/>
                <a:ea typeface="方正兰亭黑简体" panose="02000000000000000000" pitchFamily="2" charset="-122"/>
              </a:rPr>
              <a:t>readHighFreq</a:t>
            </a:r>
            <a:r>
              <a:rPr lang="zh-CN" altLang="en-US" sz="1400" dirty="0">
                <a:latin typeface="Huawei Sans" panose="020C0503030203020204" pitchFamily="34" charset="0"/>
                <a:ea typeface="方正兰亭黑简体" panose="02000000000000000000" pitchFamily="2" charset="-122"/>
              </a:rPr>
              <a:t>时，依然会从内存重新导 入，出现伪共享导致性能降低</a:t>
            </a:r>
            <a:r>
              <a:rPr lang="zh-CN" altLang="en-US" sz="1400" dirty="0" smtClean="0">
                <a:latin typeface="Huawei Sans" panose="020C0503030203020204" pitchFamily="34" charset="0"/>
                <a:ea typeface="方正兰亭黑简体" panose="02000000000000000000" pitchFamily="2" charset="-122"/>
              </a:rPr>
              <a:t>。</a:t>
            </a:r>
            <a:endParaRPr lang="en-US" altLang="zh-CN" sz="1400" dirty="0">
              <a:latin typeface="Huawei Sans" panose="020C0503030203020204" pitchFamily="34" charset="0"/>
              <a:ea typeface="方正兰亭黑简体" panose="02000000000000000000" pitchFamily="2" charset="-122"/>
            </a:endParaRPr>
          </a:p>
        </p:txBody>
      </p:sp>
      <p:pic>
        <p:nvPicPr>
          <p:cNvPr id="4" name="图片 3"/>
          <p:cNvPicPr>
            <a:picLocks noChangeAspect="1"/>
          </p:cNvPicPr>
          <p:nvPr/>
        </p:nvPicPr>
        <p:blipFill>
          <a:blip r:embed="rId2"/>
          <a:stretch>
            <a:fillRect/>
          </a:stretch>
        </p:blipFill>
        <p:spPr>
          <a:xfrm>
            <a:off x="695155" y="3274676"/>
            <a:ext cx="4820605" cy="2230309"/>
          </a:xfrm>
          <a:prstGeom prst="rect">
            <a:avLst/>
          </a:prstGeom>
        </p:spPr>
      </p:pic>
      <p:sp>
        <p:nvSpPr>
          <p:cNvPr id="6" name="矩形 5"/>
          <p:cNvSpPr/>
          <p:nvPr/>
        </p:nvSpPr>
        <p:spPr>
          <a:xfrm>
            <a:off x="5587342" y="2835560"/>
            <a:ext cx="5872331" cy="2923877"/>
          </a:xfrm>
          <a:prstGeom prst="rect">
            <a:avLst/>
          </a:prstGeom>
        </p:spPr>
        <p:txBody>
          <a:bodyPr wrap="square">
            <a:spAutoFit/>
          </a:bodyPr>
          <a:lstStyle/>
          <a:p>
            <a:r>
              <a:rPr lang="zh-CN" altLang="en-US" sz="1600" b="1" dirty="0" smtClean="0">
                <a:latin typeface="Huawei Sans" panose="020C0503030203020204" pitchFamily="34" charset="0"/>
                <a:ea typeface="方正兰亭黑简体" panose="02000000000000000000" pitchFamily="2" charset="-122"/>
              </a:rPr>
              <a:t>修改方式：</a:t>
            </a:r>
            <a:endParaRPr lang="en-US" altLang="zh-CN" sz="1200" b="1" dirty="0" smtClean="0">
              <a:latin typeface="Huawei Sans" panose="020C0503030203020204" pitchFamily="34" charset="0"/>
              <a:ea typeface="方正兰亭黑简体" panose="02000000000000000000" pitchFamily="2" charset="-122"/>
            </a:endParaRPr>
          </a:p>
          <a:p>
            <a:r>
              <a:rPr lang="en-US" altLang="zh-CN" sz="1200" dirty="0" smtClean="0">
                <a:latin typeface="Huawei Sans" panose="020C0503030203020204" pitchFamily="34" charset="0"/>
                <a:ea typeface="方正兰亭黑简体" panose="02000000000000000000" pitchFamily="2" charset="-122"/>
              </a:rPr>
              <a:t>1. </a:t>
            </a:r>
            <a:r>
              <a:rPr lang="zh-CN" altLang="en-US" sz="1200" dirty="0" smtClean="0">
                <a:latin typeface="Huawei Sans" panose="020C0503030203020204" pitchFamily="34" charset="0"/>
                <a:ea typeface="方正兰亭黑简体" panose="02000000000000000000" pitchFamily="2" charset="-122"/>
              </a:rPr>
              <a:t>修改</a:t>
            </a:r>
            <a:r>
              <a:rPr lang="zh-CN" altLang="en-US" sz="1200" dirty="0">
                <a:latin typeface="Huawei Sans" panose="020C0503030203020204" pitchFamily="34" charset="0"/>
                <a:ea typeface="方正兰亭黑简体" panose="02000000000000000000" pitchFamily="2" charset="-122"/>
              </a:rPr>
              <a:t>业务代码，使得读写频繁的数据以</a:t>
            </a:r>
            <a:r>
              <a:rPr lang="en-US" altLang="zh-CN" sz="1200" dirty="0">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大小</a:t>
            </a:r>
            <a:r>
              <a:rPr lang="zh-CN" altLang="en-US" sz="1200" dirty="0" smtClean="0">
                <a:latin typeface="Huawei Sans" panose="020C0503030203020204" pitchFamily="34" charset="0"/>
                <a:ea typeface="方正兰亭黑简体" panose="02000000000000000000" pitchFamily="2" charset="-122"/>
              </a:rPr>
              <a:t>对齐。可</a:t>
            </a:r>
            <a:r>
              <a:rPr lang="zh-CN" altLang="en-US" sz="1200" dirty="0">
                <a:latin typeface="Huawei Sans" panose="020C0503030203020204" pitchFamily="34" charset="0"/>
                <a:ea typeface="方正兰亭黑简体" panose="02000000000000000000" pitchFamily="2" charset="-122"/>
              </a:rPr>
              <a:t>参考</a:t>
            </a:r>
            <a:r>
              <a:rPr lang="zh-CN" altLang="en-US" sz="1200" dirty="0" smtClean="0">
                <a:latin typeface="Huawei Sans" panose="020C0503030203020204" pitchFamily="34" charset="0"/>
                <a:ea typeface="方正兰亭黑简体" panose="02000000000000000000" pitchFamily="2" charset="-122"/>
              </a:rPr>
              <a:t>：</a:t>
            </a:r>
            <a:endParaRPr lang="en-US" altLang="zh-CN" sz="1200" dirty="0" smtClean="0">
              <a:latin typeface="Huawei Sans" panose="020C0503030203020204" pitchFamily="34" charset="0"/>
              <a:ea typeface="方正兰亭黑简体" panose="02000000000000000000" pitchFamily="2" charset="-122"/>
            </a:endParaRPr>
          </a:p>
          <a:p>
            <a:r>
              <a:rPr lang="en-US" altLang="zh-CN" sz="1200" dirty="0">
                <a:latin typeface="Huawei Sans" panose="020C0503030203020204" pitchFamily="34" charset="0"/>
                <a:ea typeface="方正兰亭黑简体" panose="02000000000000000000" pitchFamily="2" charset="-122"/>
              </a:rPr>
              <a:t> </a:t>
            </a:r>
            <a:r>
              <a:rPr lang="en-US" altLang="zh-CN" sz="1200" dirty="0" smtClean="0">
                <a:latin typeface="Huawei Sans" panose="020C0503030203020204" pitchFamily="34" charset="0"/>
                <a:ea typeface="方正兰亭黑简体" panose="02000000000000000000" pitchFamily="2" charset="-122"/>
              </a:rPr>
              <a:t>   </a:t>
            </a:r>
            <a:r>
              <a:rPr lang="en-US" altLang="zh-CN" sz="1200" dirty="0" smtClean="0">
                <a:latin typeface="Huawei Sans" panose="020C0503030203020204" pitchFamily="34" charset="0"/>
                <a:ea typeface="方正兰亭黑简体" panose="02000000000000000000" pitchFamily="2" charset="-122"/>
              </a:rPr>
              <a:t>a</a:t>
            </a:r>
            <a:r>
              <a:rPr lang="en-US" altLang="zh-CN" sz="1200" dirty="0">
                <a:latin typeface="Huawei Sans" panose="020C0503030203020204" pitchFamily="34" charset="0"/>
                <a:ea typeface="方正兰亭黑简体" panose="02000000000000000000" pitchFamily="2" charset="-122"/>
              </a:rPr>
              <a:t>. </a:t>
            </a:r>
            <a:r>
              <a:rPr lang="zh-CN" altLang="en-US" sz="1200" dirty="0">
                <a:latin typeface="Huawei Sans" panose="020C0503030203020204" pitchFamily="34" charset="0"/>
                <a:ea typeface="方正兰亭黑简体" panose="02000000000000000000" pitchFamily="2" charset="-122"/>
              </a:rPr>
              <a:t>使用动态申请内存的对齐方法： </a:t>
            </a:r>
            <a:endParaRPr lang="en-US" altLang="zh-CN" sz="1200" dirty="0" smtClean="0">
              <a:latin typeface="Huawei Sans" panose="020C0503030203020204" pitchFamily="34" charset="0"/>
              <a:ea typeface="方正兰亭黑简体" panose="02000000000000000000" pitchFamily="2" charset="-122"/>
            </a:endParaRPr>
          </a:p>
          <a:p>
            <a:r>
              <a:rPr lang="en-US" altLang="zh-CN" sz="1200" dirty="0" smtClean="0">
                <a:latin typeface="Huawei Sans" panose="020C0503030203020204" pitchFamily="34" charset="0"/>
                <a:ea typeface="方正兰亭黑简体" panose="02000000000000000000" pitchFamily="2" charset="-122"/>
              </a:rPr>
              <a:t>    int </a:t>
            </a:r>
            <a:r>
              <a:rPr lang="en-US" altLang="zh-CN" sz="1200" dirty="0">
                <a:latin typeface="Huawei Sans" panose="020C0503030203020204" pitchFamily="34" charset="0"/>
                <a:ea typeface="方正兰亭黑简体" panose="02000000000000000000" pitchFamily="2" charset="-122"/>
              </a:rPr>
              <a:t>posix_memalign(void **memptr, size_t alignment, size_t size) </a:t>
            </a:r>
            <a:endParaRPr lang="en-US" altLang="zh-CN" sz="1200" dirty="0" smtClean="0">
              <a:latin typeface="Huawei Sans" panose="020C0503030203020204" pitchFamily="34" charset="0"/>
              <a:ea typeface="方正兰亭黑简体" panose="02000000000000000000" pitchFamily="2" charset="-122"/>
            </a:endParaRPr>
          </a:p>
          <a:p>
            <a:r>
              <a:rPr lang="zh-CN" altLang="en-US" sz="1200" dirty="0" smtClean="0">
                <a:latin typeface="Huawei Sans" panose="020C0503030203020204" pitchFamily="34" charset="0"/>
                <a:ea typeface="方正兰亭黑简体" panose="02000000000000000000" pitchFamily="2" charset="-122"/>
              </a:rPr>
              <a:t>调用</a:t>
            </a:r>
            <a:r>
              <a:rPr lang="en-US" altLang="zh-CN" sz="1200" dirty="0">
                <a:latin typeface="Huawei Sans" panose="020C0503030203020204" pitchFamily="34" charset="0"/>
                <a:ea typeface="方正兰亭黑简体" panose="02000000000000000000" pitchFamily="2" charset="-122"/>
              </a:rPr>
              <a:t>posix_memalign</a:t>
            </a:r>
            <a:r>
              <a:rPr lang="zh-CN" altLang="en-US" sz="1200" dirty="0">
                <a:latin typeface="Huawei Sans" panose="020C0503030203020204" pitchFamily="34" charset="0"/>
                <a:ea typeface="方正兰亭黑简体" panose="02000000000000000000" pitchFamily="2" charset="-122"/>
              </a:rPr>
              <a:t>函数成功时会返回</a:t>
            </a:r>
            <a:r>
              <a:rPr lang="en-US" altLang="zh-CN" sz="1200" dirty="0">
                <a:latin typeface="Huawei Sans" panose="020C0503030203020204" pitchFamily="34" charset="0"/>
                <a:ea typeface="方正兰亭黑简体" panose="02000000000000000000" pitchFamily="2" charset="-122"/>
              </a:rPr>
              <a:t>size</a:t>
            </a:r>
            <a:r>
              <a:rPr lang="zh-CN" altLang="en-US" sz="1200" dirty="0">
                <a:latin typeface="Huawei Sans" panose="020C0503030203020204" pitchFamily="34" charset="0"/>
                <a:ea typeface="方正兰亭黑简体" panose="02000000000000000000" pitchFamily="2" charset="-122"/>
              </a:rPr>
              <a:t>字节的动态内存，并且这块内存 的起始地址是</a:t>
            </a:r>
            <a:r>
              <a:rPr lang="en-US" altLang="zh-CN" sz="1200" dirty="0">
                <a:latin typeface="Huawei Sans" panose="020C0503030203020204" pitchFamily="34" charset="0"/>
                <a:ea typeface="方正兰亭黑简体" panose="02000000000000000000" pitchFamily="2" charset="-122"/>
              </a:rPr>
              <a:t>alignment</a:t>
            </a:r>
            <a:r>
              <a:rPr lang="zh-CN" altLang="en-US" sz="1200" dirty="0">
                <a:latin typeface="Huawei Sans" panose="020C0503030203020204" pitchFamily="34" charset="0"/>
                <a:ea typeface="方正兰亭黑简体" panose="02000000000000000000" pitchFamily="2" charset="-122"/>
              </a:rPr>
              <a:t>的倍数。 </a:t>
            </a:r>
            <a:endParaRPr lang="en-US" altLang="zh-CN" sz="1200" dirty="0" smtClean="0">
              <a:latin typeface="Huawei Sans" panose="020C0503030203020204" pitchFamily="34" charset="0"/>
              <a:ea typeface="方正兰亭黑简体" panose="02000000000000000000" pitchFamily="2" charset="-122"/>
            </a:endParaRPr>
          </a:p>
          <a:p>
            <a:endParaRPr lang="en-US" altLang="zh-CN" sz="1200" dirty="0">
              <a:latin typeface="Huawei Sans" panose="020C0503030203020204" pitchFamily="34" charset="0"/>
              <a:ea typeface="方正兰亭黑简体" panose="02000000000000000000" pitchFamily="2" charset="-122"/>
            </a:endParaRPr>
          </a:p>
          <a:p>
            <a:r>
              <a:rPr lang="en-US" altLang="zh-CN" sz="1200" dirty="0" smtClean="0">
                <a:latin typeface="Huawei Sans" panose="020C0503030203020204" pitchFamily="34" charset="0"/>
                <a:ea typeface="方正兰亭黑简体" panose="02000000000000000000" pitchFamily="2" charset="-122"/>
              </a:rPr>
              <a:t>    b</a:t>
            </a:r>
            <a:r>
              <a:rPr lang="en-US" altLang="zh-CN" sz="1200" dirty="0">
                <a:latin typeface="Huawei Sans" panose="020C0503030203020204" pitchFamily="34" charset="0"/>
                <a:ea typeface="方正兰亭黑简体" panose="02000000000000000000" pitchFamily="2" charset="-122"/>
              </a:rPr>
              <a:t>. </a:t>
            </a:r>
            <a:r>
              <a:rPr lang="zh-CN" altLang="en-US" sz="1200" dirty="0">
                <a:latin typeface="Huawei Sans" panose="020C0503030203020204" pitchFamily="34" charset="0"/>
                <a:ea typeface="方正兰亭黑简体" panose="02000000000000000000" pitchFamily="2" charset="-122"/>
              </a:rPr>
              <a:t>局部变量可以采用填充的方式</a:t>
            </a:r>
            <a:r>
              <a:rPr lang="zh-CN" altLang="en-US" sz="1200" dirty="0" smtClean="0">
                <a:latin typeface="Huawei Sans" panose="020C0503030203020204" pitchFamily="34" charset="0"/>
                <a:ea typeface="方正兰亭黑简体" panose="02000000000000000000" pitchFamily="2" charset="-122"/>
              </a:rPr>
              <a:t>：</a:t>
            </a:r>
            <a:endParaRPr lang="en-US" altLang="zh-CN" sz="1200" dirty="0" smtClean="0">
              <a:latin typeface="Huawei Sans" panose="020C0503030203020204" pitchFamily="34" charset="0"/>
              <a:ea typeface="方正兰亭黑简体" panose="02000000000000000000" pitchFamily="2" charset="-122"/>
            </a:endParaRPr>
          </a:p>
          <a:p>
            <a:r>
              <a:rPr lang="en-US" altLang="zh-CN" sz="1200" dirty="0" smtClean="0">
                <a:latin typeface="Huawei Sans" panose="020C0503030203020204" pitchFamily="34" charset="0"/>
                <a:ea typeface="方正兰亭黑简体" panose="02000000000000000000" pitchFamily="2" charset="-122"/>
              </a:rPr>
              <a:t>    int </a:t>
            </a:r>
            <a:r>
              <a:rPr lang="en-US" altLang="zh-CN" sz="1200" dirty="0">
                <a:latin typeface="Huawei Sans" panose="020C0503030203020204" pitchFamily="34" charset="0"/>
                <a:ea typeface="方正兰亭黑简体" panose="02000000000000000000" pitchFamily="2" charset="-122"/>
              </a:rPr>
              <a:t>writeHighFreq; </a:t>
            </a:r>
            <a:endParaRPr lang="en-US" altLang="zh-CN" sz="1200" dirty="0" smtClean="0">
              <a:latin typeface="Huawei Sans" panose="020C0503030203020204" pitchFamily="34" charset="0"/>
              <a:ea typeface="方正兰亭黑简体" panose="02000000000000000000" pitchFamily="2" charset="-122"/>
            </a:endParaRPr>
          </a:p>
          <a:p>
            <a:r>
              <a:rPr lang="en-US" altLang="zh-CN" sz="1200" dirty="0" smtClean="0">
                <a:latin typeface="Huawei Sans" panose="020C0503030203020204" pitchFamily="34" charset="0"/>
                <a:ea typeface="方正兰亭黑简体" panose="02000000000000000000" pitchFamily="2" charset="-122"/>
              </a:rPr>
              <a:t>    char </a:t>
            </a:r>
            <a:r>
              <a:rPr lang="en-US" altLang="zh-CN" sz="1200" dirty="0">
                <a:latin typeface="Huawei Sans" panose="020C0503030203020204" pitchFamily="34" charset="0"/>
                <a:ea typeface="方正兰亭黑简体" panose="02000000000000000000" pitchFamily="2" charset="-122"/>
              </a:rPr>
              <a:t>pad[CACHE_LINE_SIZE - sizeof(int</a:t>
            </a:r>
            <a:r>
              <a:rPr lang="en-US" altLang="zh-CN" sz="1200" dirty="0" smtClean="0">
                <a:latin typeface="Huawei Sans" panose="020C0503030203020204" pitchFamily="34" charset="0"/>
                <a:ea typeface="方正兰亭黑简体" panose="02000000000000000000" pitchFamily="2" charset="-122"/>
              </a:rPr>
              <a:t>)];</a:t>
            </a:r>
          </a:p>
          <a:p>
            <a:r>
              <a:rPr lang="zh-CN" altLang="en-US" sz="1200" dirty="0">
                <a:latin typeface="Huawei Sans" panose="020C0503030203020204" pitchFamily="34" charset="0"/>
                <a:ea typeface="方正兰亭黑简体" panose="02000000000000000000" pitchFamily="2" charset="-122"/>
              </a:rPr>
              <a:t>代码中</a:t>
            </a:r>
            <a:r>
              <a:rPr lang="en-US" altLang="zh-CN" sz="1200" dirty="0">
                <a:latin typeface="Huawei Sans" panose="020C0503030203020204" pitchFamily="34" charset="0"/>
                <a:ea typeface="方正兰亭黑简体" panose="02000000000000000000" pitchFamily="2" charset="-122"/>
              </a:rPr>
              <a:t>CACHE_LINE_SIZE</a:t>
            </a:r>
            <a:r>
              <a:rPr lang="zh-CN" altLang="en-US" sz="1200" dirty="0">
                <a:latin typeface="Huawei Sans" panose="020C0503030203020204" pitchFamily="34" charset="0"/>
                <a:ea typeface="方正兰亭黑简体" panose="02000000000000000000" pitchFamily="2" charset="-122"/>
              </a:rPr>
              <a:t>是服务器</a:t>
            </a:r>
            <a:r>
              <a:rPr lang="en-US" altLang="zh-CN" sz="1200" dirty="0">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的大小，</a:t>
            </a:r>
            <a:r>
              <a:rPr lang="en-US" altLang="zh-CN" sz="1200" dirty="0">
                <a:latin typeface="Huawei Sans" panose="020C0503030203020204" pitchFamily="34" charset="0"/>
                <a:ea typeface="方正兰亭黑简体" panose="02000000000000000000" pitchFamily="2" charset="-122"/>
              </a:rPr>
              <a:t>pad</a:t>
            </a:r>
            <a:r>
              <a:rPr lang="zh-CN" altLang="en-US" sz="1200" dirty="0">
                <a:latin typeface="Huawei Sans" panose="020C0503030203020204" pitchFamily="34" charset="0"/>
                <a:ea typeface="方正兰亭黑简体" panose="02000000000000000000" pitchFamily="2" charset="-122"/>
              </a:rPr>
              <a:t>变量没有用处，用 于填充</a:t>
            </a:r>
            <a:r>
              <a:rPr lang="en-US" altLang="zh-CN" sz="1200" dirty="0">
                <a:latin typeface="Huawei Sans" panose="020C0503030203020204" pitchFamily="34" charset="0"/>
                <a:ea typeface="方正兰亭黑简体" panose="02000000000000000000" pitchFamily="2" charset="-122"/>
              </a:rPr>
              <a:t>writeHighFreq</a:t>
            </a:r>
            <a:r>
              <a:rPr lang="zh-CN" altLang="en-US" sz="1200" dirty="0">
                <a:latin typeface="Huawei Sans" panose="020C0503030203020204" pitchFamily="34" charset="0"/>
                <a:ea typeface="方正兰亭黑简体" panose="02000000000000000000" pitchFamily="2" charset="-122"/>
              </a:rPr>
              <a:t>变量余下的空间，两者之和是</a:t>
            </a:r>
            <a:r>
              <a:rPr lang="en-US" altLang="zh-CN" sz="1200" dirty="0" err="1">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大小</a:t>
            </a:r>
            <a:r>
              <a:rPr lang="zh-CN" altLang="en-US" sz="1200" dirty="0" smtClean="0">
                <a:latin typeface="Huawei Sans" panose="020C0503030203020204" pitchFamily="34" charset="0"/>
                <a:ea typeface="方正兰亭黑简体" panose="02000000000000000000" pitchFamily="2" charset="-122"/>
              </a:rPr>
              <a:t>。</a:t>
            </a:r>
            <a:endParaRPr lang="en-US" altLang="zh-CN" sz="1200" dirty="0" smtClean="0">
              <a:latin typeface="Huawei Sans" panose="020C0503030203020204" pitchFamily="34" charset="0"/>
              <a:ea typeface="方正兰亭黑简体" panose="02000000000000000000" pitchFamily="2" charset="-122"/>
            </a:endParaRPr>
          </a:p>
          <a:p>
            <a:endParaRPr lang="en-US" altLang="zh-CN" sz="1200" dirty="0" smtClean="0">
              <a:latin typeface="Huawei Sans" panose="020C0503030203020204" pitchFamily="34" charset="0"/>
              <a:ea typeface="方正兰亭黑简体" panose="02000000000000000000" pitchFamily="2" charset="-122"/>
            </a:endParaRPr>
          </a:p>
          <a:p>
            <a:r>
              <a:rPr lang="en-US" altLang="zh-CN" sz="1200" dirty="0">
                <a:latin typeface="Huawei Sans" panose="020C0503030203020204" pitchFamily="34" charset="0"/>
                <a:ea typeface="方正兰亭黑简体" panose="02000000000000000000" pitchFamily="2" charset="-122"/>
              </a:rPr>
              <a:t>2. </a:t>
            </a:r>
            <a:r>
              <a:rPr lang="zh-CN" altLang="en-US" sz="1200" dirty="0">
                <a:latin typeface="Huawei Sans" panose="020C0503030203020204" pitchFamily="34" charset="0"/>
                <a:ea typeface="方正兰亭黑简体" panose="02000000000000000000" pitchFamily="2" charset="-122"/>
              </a:rPr>
              <a:t>部分开源软件代码中有</a:t>
            </a:r>
            <a:r>
              <a:rPr lang="en-US" altLang="zh-CN" sz="1200" dirty="0">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的宏定义，修改宏的值即可。如在</a:t>
            </a:r>
            <a:r>
              <a:rPr lang="en-US" altLang="zh-CN" sz="1200" dirty="0">
                <a:latin typeface="Huawei Sans" panose="020C0503030203020204" pitchFamily="34" charset="0"/>
                <a:ea typeface="方正兰亭黑简体" panose="02000000000000000000" pitchFamily="2" charset="-122"/>
              </a:rPr>
              <a:t>impala</a:t>
            </a:r>
            <a:r>
              <a:rPr lang="zh-CN" altLang="en-US" sz="1200" dirty="0">
                <a:latin typeface="Huawei Sans" panose="020C0503030203020204" pitchFamily="34" charset="0"/>
                <a:ea typeface="方正兰亭黑简体" panose="02000000000000000000" pitchFamily="2" charset="-122"/>
              </a:rPr>
              <a:t>使用 </a:t>
            </a:r>
            <a:r>
              <a:rPr lang="en-US" altLang="zh-CN" sz="1200" dirty="0">
                <a:latin typeface="Huawei Sans" panose="020C0503030203020204" pitchFamily="34" charset="0"/>
                <a:ea typeface="方正兰亭黑简体" panose="02000000000000000000" pitchFamily="2" charset="-122"/>
              </a:rPr>
              <a:t>CACHE_LINE_SIZE</a:t>
            </a:r>
            <a:r>
              <a:rPr lang="zh-CN" altLang="en-US" sz="1200" dirty="0">
                <a:latin typeface="Huawei Sans" panose="020C0503030203020204" pitchFamily="34" charset="0"/>
                <a:ea typeface="方正兰亭黑简体" panose="02000000000000000000" pitchFamily="2" charset="-122"/>
              </a:rPr>
              <a:t>宏来表示目标平台的</a:t>
            </a:r>
            <a:r>
              <a:rPr lang="en-US" altLang="zh-CN" sz="1200" dirty="0">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大小。</a:t>
            </a:r>
          </a:p>
        </p:txBody>
      </p:sp>
      <p:sp>
        <p:nvSpPr>
          <p:cNvPr id="7" name="矩形 6"/>
          <p:cNvSpPr/>
          <p:nvPr/>
        </p:nvSpPr>
        <p:spPr>
          <a:xfrm>
            <a:off x="731837" y="2759675"/>
            <a:ext cx="4702644" cy="326031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5" name="标题 4"/>
          <p:cNvSpPr>
            <a:spLocks noGrp="1"/>
          </p:cNvSpPr>
          <p:nvPr>
            <p:ph type="title"/>
          </p:nvPr>
        </p:nvSpPr>
        <p:spPr/>
        <p:txBody>
          <a:bodyPr/>
          <a:lstStyle/>
          <a:p>
            <a:r>
              <a:rPr lang="en-US" altLang="zh-CN" dirty="0"/>
              <a:t>Cache line</a:t>
            </a:r>
            <a:r>
              <a:rPr lang="zh-CN" altLang="en-US" dirty="0"/>
              <a:t>优化</a:t>
            </a:r>
          </a:p>
        </p:txBody>
      </p:sp>
    </p:spTree>
    <p:extLst>
      <p:ext uri="{BB962C8B-B14F-4D97-AF65-F5344CB8AC3E}">
        <p14:creationId xmlns:p14="http://schemas.microsoft.com/office/powerpoint/2010/main" val="156370150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mtClean="0">
                <a:sym typeface="+mn-lt"/>
              </a:rPr>
              <a:t>单选题</a:t>
            </a:r>
            <a:endParaRPr lang="en-US" altLang="zh-CN" smtClean="0">
              <a:sym typeface="+mn-lt"/>
            </a:endParaRPr>
          </a:p>
          <a:p>
            <a:r>
              <a:rPr lang="zh-CN" altLang="en-US" smtClean="0">
                <a:sym typeface="+mn-lt"/>
              </a:rPr>
              <a:t>以下哪个选项不是鲲鹏</a:t>
            </a:r>
            <a:r>
              <a:rPr lang="en-US" altLang="zh-CN" smtClean="0">
                <a:sym typeface="+mn-lt"/>
              </a:rPr>
              <a:t>920</a:t>
            </a:r>
            <a:r>
              <a:rPr lang="zh-CN" altLang="en-US" smtClean="0">
                <a:sym typeface="+mn-lt"/>
              </a:rPr>
              <a:t>处理器的特点（     ）。</a:t>
            </a:r>
            <a:endParaRPr lang="en-US" altLang="zh-CN" smtClean="0">
              <a:sym typeface="+mn-lt"/>
            </a:endParaRPr>
          </a:p>
          <a:p>
            <a:pPr lvl="1"/>
            <a:r>
              <a:rPr lang="zh-CN" altLang="en-US" smtClean="0">
                <a:sym typeface="+mn-lt"/>
              </a:rPr>
              <a:t>支持</a:t>
            </a:r>
            <a:r>
              <a:rPr lang="en-US" altLang="zh-CN" smtClean="0">
                <a:sym typeface="+mn-lt"/>
              </a:rPr>
              <a:t>PCIe 4.0</a:t>
            </a:r>
            <a:r>
              <a:rPr lang="zh-CN" altLang="en-US" smtClean="0">
                <a:sym typeface="+mn-lt"/>
              </a:rPr>
              <a:t>和</a:t>
            </a:r>
            <a:r>
              <a:rPr lang="en-US" altLang="zh-CN" smtClean="0">
                <a:sym typeface="+mn-lt"/>
              </a:rPr>
              <a:t>CCIX</a:t>
            </a:r>
          </a:p>
          <a:p>
            <a:pPr lvl="1"/>
            <a:r>
              <a:rPr lang="zh-CN" altLang="en-US" smtClean="0">
                <a:sym typeface="+mn-lt"/>
              </a:rPr>
              <a:t>只支持</a:t>
            </a:r>
            <a:r>
              <a:rPr lang="en-US" altLang="zh-CN" smtClean="0">
                <a:sym typeface="+mn-lt"/>
              </a:rPr>
              <a:t>2</a:t>
            </a:r>
            <a:r>
              <a:rPr lang="zh-CN" altLang="en-US" smtClean="0">
                <a:sym typeface="+mn-lt"/>
              </a:rPr>
              <a:t>路互连</a:t>
            </a:r>
            <a:endParaRPr lang="en-US" altLang="zh-CN" smtClean="0">
              <a:sym typeface="+mn-lt"/>
            </a:endParaRPr>
          </a:p>
          <a:p>
            <a:pPr lvl="1"/>
            <a:r>
              <a:rPr lang="zh-CN" altLang="en-US" smtClean="0">
                <a:sym typeface="+mn-lt"/>
              </a:rPr>
              <a:t>集成板载</a:t>
            </a:r>
            <a:r>
              <a:rPr lang="en-US" altLang="zh-CN" smtClean="0">
                <a:sym typeface="+mn-lt"/>
              </a:rPr>
              <a:t>100 GE</a:t>
            </a:r>
            <a:r>
              <a:rPr lang="zh-CN" altLang="en-US" smtClean="0">
                <a:sym typeface="+mn-lt"/>
              </a:rPr>
              <a:t>网络和加密、压缩等引擎</a:t>
            </a:r>
          </a:p>
          <a:p>
            <a:r>
              <a:rPr lang="zh-CN" altLang="en-US" smtClean="0">
                <a:sym typeface="+mn-lt"/>
              </a:rPr>
              <a:t>判断题</a:t>
            </a:r>
            <a:endParaRPr lang="en-US" altLang="zh-CN" smtClean="0">
              <a:sym typeface="+mn-lt"/>
            </a:endParaRPr>
          </a:p>
          <a:p>
            <a:r>
              <a:rPr lang="en-US" altLang="zh-CN" smtClean="0">
                <a:sym typeface="+mn-lt"/>
              </a:rPr>
              <a:t> </a:t>
            </a:r>
            <a:r>
              <a:rPr lang="zh-CN" altLang="en-US" smtClean="0">
                <a:sym typeface="+mn-lt"/>
              </a:rPr>
              <a:t>复杂指令集（</a:t>
            </a:r>
            <a:r>
              <a:rPr lang="en-US" altLang="zh-CN" smtClean="0"/>
              <a:t>CISC</a:t>
            </a:r>
            <a:r>
              <a:rPr lang="zh-CN" altLang="en-US" smtClean="0">
                <a:sym typeface="+mn-lt"/>
              </a:rPr>
              <a:t>）</a:t>
            </a:r>
            <a:r>
              <a:rPr lang="zh-CN" altLang="en-US" smtClean="0"/>
              <a:t>面积小，功耗低</a:t>
            </a:r>
            <a:r>
              <a:rPr lang="zh-CN" altLang="en-US" smtClean="0">
                <a:sym typeface="+mn-lt"/>
              </a:rPr>
              <a:t>。</a:t>
            </a:r>
            <a:endParaRPr lang="en-US" altLang="zh-CN" smtClean="0">
              <a:sym typeface="+mn-lt"/>
            </a:endParaRPr>
          </a:p>
          <a:p>
            <a:r>
              <a:rPr lang="en-US" altLang="zh-CN" smtClean="0">
                <a:sym typeface="+mn-lt"/>
              </a:rPr>
              <a:t/>
            </a:r>
            <a:br>
              <a:rPr lang="en-US" altLang="zh-CN" smtClean="0">
                <a:sym typeface="+mn-lt"/>
              </a:rPr>
            </a:br>
            <a:endParaRPr lang="en-US" altLang="zh-CN" smtClean="0">
              <a:sym typeface="+mn-lt"/>
            </a:endParaRPr>
          </a:p>
          <a:p>
            <a:pPr lvl="1"/>
            <a:endParaRPr lang="en-US" altLang="zh-CN" smtClean="0">
              <a:sym typeface="+mn-lt"/>
            </a:endParaRPr>
          </a:p>
          <a:p>
            <a:pPr lvl="1"/>
            <a:endParaRPr lang="zh-CN" altLang="en-US" dirty="0">
              <a:sym typeface="+mn-lt"/>
            </a:endParaRPr>
          </a:p>
        </p:txBody>
      </p:sp>
    </p:spTree>
    <p:extLst>
      <p:ext uri="{BB962C8B-B14F-4D97-AF65-F5344CB8AC3E}">
        <p14:creationId xmlns:p14="http://schemas.microsoft.com/office/powerpoint/2010/main" val="25345160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9175" y="1844675"/>
            <a:ext cx="10153650" cy="4083050"/>
          </a:xfrm>
        </p:spPr>
        <p:txBody>
          <a:bodyPr/>
          <a:lstStyle/>
          <a:p>
            <a:r>
              <a:rPr lang="zh-CN" altLang="en-US" smtClean="0"/>
              <a:t>学完本章之后，您将能够了解</a:t>
            </a:r>
            <a:endParaRPr lang="en-US" altLang="zh-CN" smtClean="0"/>
          </a:p>
          <a:p>
            <a:r>
              <a:rPr lang="zh-CN" altLang="en-US" smtClean="0"/>
              <a:t>华为鲲鹏处理器的技术原理；</a:t>
            </a:r>
            <a:endParaRPr lang="en-US" altLang="zh-CN" smtClean="0"/>
          </a:p>
          <a:p>
            <a:r>
              <a:rPr lang="zh-CN" altLang="en-US" smtClean="0"/>
              <a:t>华为</a:t>
            </a:r>
            <a:r>
              <a:rPr lang="en-US" altLang="zh-CN" smtClean="0"/>
              <a:t>TaiShan</a:t>
            </a:r>
            <a:r>
              <a:rPr lang="zh-CN" altLang="en-US" smtClean="0"/>
              <a:t>服务器的软硬件架构、加速部件及常用运维管理软件技术；</a:t>
            </a:r>
            <a:endParaRPr lang="en-US" altLang="zh-CN" smtClean="0"/>
          </a:p>
          <a:p>
            <a:r>
              <a:rPr lang="zh-CN" altLang="en-US" smtClean="0"/>
              <a:t>华为</a:t>
            </a:r>
            <a:r>
              <a:rPr lang="en-US" altLang="zh-CN" smtClean="0"/>
              <a:t>TaiShan</a:t>
            </a:r>
            <a:r>
              <a:rPr lang="zh-CN" altLang="en-US" smtClean="0"/>
              <a:t>服务器的典型应用案例。</a:t>
            </a:r>
            <a:endParaRPr lang="en-US" altLang="zh-CN" dirty="0" smtClean="0"/>
          </a:p>
        </p:txBody>
      </p:sp>
    </p:spTree>
    <p:extLst>
      <p:ext uri="{BB962C8B-B14F-4D97-AF65-F5344CB8AC3E}">
        <p14:creationId xmlns:p14="http://schemas.microsoft.com/office/powerpoint/2010/main" val="8773277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mtClean="0"/>
              <a:t>更多信息请参考如下二维码</a:t>
            </a:r>
            <a:endParaRPr lang="zh-CN" altLang="en-US" dirty="0"/>
          </a:p>
        </p:txBody>
      </p:sp>
      <p:pic>
        <p:nvPicPr>
          <p:cNvPr id="3" name="图片 2"/>
          <p:cNvPicPr>
            <a:picLocks noChangeAspect="1"/>
          </p:cNvPicPr>
          <p:nvPr/>
        </p:nvPicPr>
        <p:blipFill>
          <a:blip r:embed="rId3"/>
          <a:stretch>
            <a:fillRect/>
          </a:stretch>
        </p:blipFill>
        <p:spPr>
          <a:xfrm>
            <a:off x="2676525" y="2943846"/>
            <a:ext cx="6838950" cy="2247900"/>
          </a:xfrm>
          <a:prstGeom prst="rect">
            <a:avLst/>
          </a:prstGeom>
        </p:spPr>
      </p:pic>
    </p:spTree>
    <p:extLst>
      <p:ext uri="{BB962C8B-B14F-4D97-AF65-F5344CB8AC3E}">
        <p14:creationId xmlns:p14="http://schemas.microsoft.com/office/powerpoint/2010/main" val="42408820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zh-CN" altLang="en-US" smtClean="0"/>
              <a:t>华为官方网站</a:t>
            </a:r>
            <a:endParaRPr lang="en-US" altLang="zh-CN" smtClean="0"/>
          </a:p>
          <a:p>
            <a:pPr lvl="1"/>
            <a:r>
              <a:rPr lang="zh-CN" altLang="en-US" smtClean="0"/>
              <a:t>在线学习：</a:t>
            </a:r>
            <a:r>
              <a:rPr lang="en-US" altLang="zh-CN" smtClean="0">
                <a:hlinkClick r:id="rId3"/>
              </a:rPr>
              <a:t>https://e.huawei.com/cn/talent/#/home</a:t>
            </a:r>
            <a:endParaRPr lang="en-US" altLang="zh-CN" smtClean="0"/>
          </a:p>
          <a:p>
            <a:pPr lvl="1"/>
            <a:r>
              <a:rPr lang="zh-CN" altLang="en-US" smtClean="0"/>
              <a:t>企业业务：</a:t>
            </a:r>
            <a:r>
              <a:rPr lang="en-US" altLang="zh-CN" smtClean="0">
                <a:hlinkClick r:id="rId4"/>
              </a:rPr>
              <a:t>http://enterprise.huawei.com/cn/</a:t>
            </a:r>
            <a:endParaRPr lang="en-US" altLang="zh-CN" smtClean="0"/>
          </a:p>
          <a:p>
            <a:pPr lvl="1"/>
            <a:r>
              <a:rPr lang="zh-CN" altLang="en-US" smtClean="0"/>
              <a:t>技术支持：</a:t>
            </a:r>
            <a:r>
              <a:rPr lang="en-US" altLang="zh-CN" smtClean="0">
                <a:hlinkClick r:id="rId5"/>
              </a:rPr>
              <a:t>http://support.huawei.com/enterprise/</a:t>
            </a:r>
            <a:endParaRPr lang="en-US" altLang="zh-CN" smtClean="0"/>
          </a:p>
          <a:p>
            <a:r>
              <a:rPr lang="zh-CN" altLang="en-US" smtClean="0"/>
              <a:t>热门工具</a:t>
            </a:r>
            <a:endParaRPr lang="en-US" altLang="zh-CN" smtClean="0"/>
          </a:p>
          <a:p>
            <a:pPr lvl="1"/>
            <a:r>
              <a:rPr lang="en-US" altLang="zh-CN" smtClean="0"/>
              <a:t>HedEx Lite</a:t>
            </a:r>
            <a:endParaRPr lang="zh-CN" altLang="en-US" smtClean="0"/>
          </a:p>
          <a:p>
            <a:pPr lvl="1"/>
            <a:r>
              <a:rPr lang="zh-CN" altLang="en-US" smtClean="0"/>
              <a:t>网络资料工具中心</a:t>
            </a:r>
            <a:endParaRPr lang="en-US" altLang="zh-CN" smtClean="0"/>
          </a:p>
          <a:p>
            <a:pPr lvl="1"/>
            <a:r>
              <a:rPr lang="zh-CN" altLang="en-US" smtClean="0"/>
              <a:t>信息查询助手</a:t>
            </a:r>
            <a:endParaRPr lang="en-US" altLang="zh-CN" smtClean="0"/>
          </a:p>
          <a:p>
            <a:endParaRPr lang="zh-CN" altLang="en-US" dirty="0">
              <a:sym typeface="+mn-lt"/>
            </a:endParaRPr>
          </a:p>
        </p:txBody>
      </p:sp>
      <p:grpSp>
        <p:nvGrpSpPr>
          <p:cNvPr id="3" name="组合 2">
            <a:extLst>
              <a:ext uri="{FF2B5EF4-FFF2-40B4-BE49-F238E27FC236}">
                <a16:creationId xmlns="" xmlns:a16="http://schemas.microsoft.com/office/drawing/2014/main" id="{83F91931-180B-4236-AD33-35A849652E5B}"/>
              </a:ext>
            </a:extLst>
          </p:cNvPr>
          <p:cNvGrpSpPr/>
          <p:nvPr/>
        </p:nvGrpSpPr>
        <p:grpSpPr>
          <a:xfrm>
            <a:off x="6708036" y="4041036"/>
            <a:ext cx="3932189" cy="2043920"/>
            <a:chOff x="4716250" y="3981255"/>
            <a:chExt cx="3932189" cy="1951766"/>
          </a:xfrm>
        </p:grpSpPr>
        <p:pic>
          <p:nvPicPr>
            <p:cNvPr id="4" name="图片 3">
              <a:extLst>
                <a:ext uri="{FF2B5EF4-FFF2-40B4-BE49-F238E27FC236}">
                  <a16:creationId xmlns="" xmlns:a16="http://schemas.microsoft.com/office/drawing/2014/main" id="{C31C79E5-356B-486A-A06C-79CBC65DB1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250" y="3981255"/>
              <a:ext cx="1944000" cy="1944000"/>
            </a:xfrm>
            <a:prstGeom prst="rect">
              <a:avLst/>
            </a:prstGeom>
          </p:spPr>
        </p:pic>
        <p:pic>
          <p:nvPicPr>
            <p:cNvPr id="5" name="图片 4">
              <a:extLst>
                <a:ext uri="{FF2B5EF4-FFF2-40B4-BE49-F238E27FC236}">
                  <a16:creationId xmlns="" xmlns:a16="http://schemas.microsoft.com/office/drawing/2014/main" id="{D6EE5A41-3B9D-4CD4-97FB-9B05DF878C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4439" y="3981255"/>
              <a:ext cx="1944000" cy="1944000"/>
            </a:xfrm>
            <a:prstGeom prst="rect">
              <a:avLst/>
            </a:prstGeom>
          </p:spPr>
        </p:pic>
        <p:sp>
          <p:nvSpPr>
            <p:cNvPr id="6" name="矩形 5">
              <a:extLst>
                <a:ext uri="{FF2B5EF4-FFF2-40B4-BE49-F238E27FC236}">
                  <a16:creationId xmlns="" xmlns:a16="http://schemas.microsoft.com/office/drawing/2014/main" id="{D4014635-1BE6-47BD-9315-EB3D51863A68}"/>
                </a:ext>
              </a:extLst>
            </p:cNvPr>
            <p:cNvSpPr/>
            <p:nvPr/>
          </p:nvSpPr>
          <p:spPr>
            <a:xfrm>
              <a:off x="7225034" y="5625244"/>
              <a:ext cx="902811" cy="307777"/>
            </a:xfrm>
            <a:prstGeom prst="rect">
              <a:avLst/>
            </a:prstGeom>
            <a:noFill/>
          </p:spPr>
          <p:txBody>
            <a:bodyPr wrap="none">
              <a:spAutoFit/>
            </a:bodyPr>
            <a:lstStyle/>
            <a:p>
              <a:pPr algn="ctr"/>
              <a:r>
                <a:rPr lang="zh-CN" altLang="en-US" sz="1400" b="1" dirty="0">
                  <a:latin typeface="Huawei Sans" panose="020C0503030203020204" pitchFamily="34" charset="0"/>
                  <a:ea typeface="方正兰亭黑简体" panose="02000000000000000000" pitchFamily="2" charset="-122"/>
                </a:rPr>
                <a:t>热门工具</a:t>
              </a:r>
              <a:endParaRPr lang="en-US" altLang="zh-CN" sz="1400" b="1" dirty="0">
                <a:latin typeface="Huawei Sans" panose="020C0503030203020204" pitchFamily="34" charset="0"/>
                <a:ea typeface="方正兰亭黑简体" panose="02000000000000000000" pitchFamily="2" charset="-122"/>
              </a:endParaRPr>
            </a:p>
          </p:txBody>
        </p:sp>
        <p:sp>
          <p:nvSpPr>
            <p:cNvPr id="7" name="矩形 6">
              <a:extLst>
                <a:ext uri="{FF2B5EF4-FFF2-40B4-BE49-F238E27FC236}">
                  <a16:creationId xmlns="" xmlns:a16="http://schemas.microsoft.com/office/drawing/2014/main" id="{F0C0DE57-B92C-4D21-8E4E-12F0C1781314}"/>
                </a:ext>
              </a:extLst>
            </p:cNvPr>
            <p:cNvSpPr/>
            <p:nvPr/>
          </p:nvSpPr>
          <p:spPr>
            <a:xfrm>
              <a:off x="5236845" y="5625244"/>
              <a:ext cx="902811" cy="307777"/>
            </a:xfrm>
            <a:prstGeom prst="rect">
              <a:avLst/>
            </a:prstGeom>
            <a:noFill/>
          </p:spPr>
          <p:txBody>
            <a:bodyPr wrap="none">
              <a:spAutoFit/>
            </a:bodyPr>
            <a:lstStyle/>
            <a:p>
              <a:pPr algn="ctr"/>
              <a:r>
                <a:rPr lang="zh-CN" altLang="en-US" sz="1400" b="1" dirty="0">
                  <a:latin typeface="Huawei Sans" panose="020C0503030203020204" pitchFamily="34" charset="0"/>
                  <a:ea typeface="方正兰亭黑简体" panose="02000000000000000000" pitchFamily="2" charset="-122"/>
                </a:rPr>
                <a:t>技术支持</a:t>
              </a:r>
              <a:endParaRPr lang="en-US" altLang="zh-CN" sz="1400" b="1" dirty="0">
                <a:latin typeface="Huawei Sans" panose="020C0503030203020204" pitchFamily="34" charset="0"/>
                <a:ea typeface="方正兰亭黑简体" panose="02000000000000000000" pitchFamily="2" charset="-122"/>
              </a:endParaRPr>
            </a:p>
          </p:txBody>
        </p:sp>
        <p:pic>
          <p:nvPicPr>
            <p:cNvPr id="9" name="图片 8" descr="屏幕剪辑">
              <a:extLst>
                <a:ext uri="{FF2B5EF4-FFF2-40B4-BE49-F238E27FC236}">
                  <a16:creationId xmlns="" xmlns:a16="http://schemas.microsoft.com/office/drawing/2014/main" id="{8ADE64A2-3505-4D98-A267-C2BC72C0782D}"/>
                </a:ext>
              </a:extLst>
            </p:cNvPr>
            <p:cNvPicPr/>
            <p:nvPr/>
          </p:nvPicPr>
          <p:blipFill>
            <a:blip r:embed="rId8">
              <a:extLst>
                <a:ext uri="{28A0092B-C50C-407E-A947-70E740481C1C}">
                  <a14:useLocalDpi xmlns:a14="http://schemas.microsoft.com/office/drawing/2010/main" val="0"/>
                </a:ext>
              </a:extLst>
            </a:blip>
            <a:stretch>
              <a:fillRect/>
            </a:stretch>
          </p:blipFill>
          <p:spPr>
            <a:xfrm>
              <a:off x="5004250" y="4269255"/>
              <a:ext cx="1368000" cy="1368000"/>
            </a:xfrm>
            <a:prstGeom prst="rect">
              <a:avLst/>
            </a:prstGeom>
          </p:spPr>
        </p:pic>
        <p:pic>
          <p:nvPicPr>
            <p:cNvPr id="10" name="图片 9" descr="屏幕剪辑">
              <a:extLst>
                <a:ext uri="{FF2B5EF4-FFF2-40B4-BE49-F238E27FC236}">
                  <a16:creationId xmlns="" xmlns:a16="http://schemas.microsoft.com/office/drawing/2014/main" id="{0748FCF0-A092-4999-A891-A8FB6592BDB5}"/>
                </a:ext>
              </a:extLst>
            </p:cNvPr>
            <p:cNvPicPr/>
            <p:nvPr/>
          </p:nvPicPr>
          <p:blipFill>
            <a:blip r:embed="rId9">
              <a:extLst>
                <a:ext uri="{28A0092B-C50C-407E-A947-70E740481C1C}">
                  <a14:useLocalDpi xmlns:a14="http://schemas.microsoft.com/office/drawing/2010/main" val="0"/>
                </a:ext>
              </a:extLst>
            </a:blip>
            <a:stretch>
              <a:fillRect/>
            </a:stretch>
          </p:blipFill>
          <p:spPr>
            <a:xfrm>
              <a:off x="6992439" y="4269255"/>
              <a:ext cx="1368000" cy="1368000"/>
            </a:xfrm>
            <a:prstGeom prst="rect">
              <a:avLst/>
            </a:prstGeom>
          </p:spPr>
        </p:pic>
        <p:pic>
          <p:nvPicPr>
            <p:cNvPr id="11" name="图片 10">
              <a:extLst>
                <a:ext uri="{FF2B5EF4-FFF2-40B4-BE49-F238E27FC236}">
                  <a16:creationId xmlns="" xmlns:a16="http://schemas.microsoft.com/office/drawing/2014/main" id="{AFCA7D09-9808-4602-A580-616FAED56F1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0746" t="40987" r="40734" b="40492"/>
            <a:stretch/>
          </p:blipFill>
          <p:spPr>
            <a:xfrm>
              <a:off x="5508230" y="4773235"/>
              <a:ext cx="360040" cy="360040"/>
            </a:xfrm>
            <a:prstGeom prst="rect">
              <a:avLst/>
            </a:prstGeom>
          </p:spPr>
        </p:pic>
        <p:pic>
          <p:nvPicPr>
            <p:cNvPr id="12" name="图片 11">
              <a:extLst>
                <a:ext uri="{FF2B5EF4-FFF2-40B4-BE49-F238E27FC236}">
                  <a16:creationId xmlns="" xmlns:a16="http://schemas.microsoft.com/office/drawing/2014/main" id="{464A7EA6-CF2D-42AD-98D5-1A176F468D6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0746" t="40987" r="40734" b="40492"/>
            <a:stretch/>
          </p:blipFill>
          <p:spPr>
            <a:xfrm>
              <a:off x="7496419" y="4773235"/>
              <a:ext cx="360040" cy="360040"/>
            </a:xfrm>
            <a:prstGeom prst="rect">
              <a:avLst/>
            </a:prstGeom>
          </p:spPr>
        </p:pic>
      </p:grpSp>
    </p:spTree>
    <p:extLst>
      <p:ext uri="{BB962C8B-B14F-4D97-AF65-F5344CB8AC3E}">
        <p14:creationId xmlns:p14="http://schemas.microsoft.com/office/powerpoint/2010/main" val="9357174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1A4E927-2E19-40DA-AC21-D3EBC4321306}">
  <ds:schemaRefs>
    <ds:schemaRef ds:uri="http://schemas.microsoft.com/office/infopath/2007/PartnerControls"/>
    <ds:schemaRef ds:uri="http://www.w3.org/XML/1998/namespace"/>
    <ds:schemaRef ds:uri="http://purl.org/dc/dcmityp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E0C0B7D1-9D1B-4D75-900E-434169096B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7366</TotalTime>
  <Words>11210</Words>
  <Application>Microsoft Office PowerPoint</Application>
  <PresentationFormat>宽屏</PresentationFormat>
  <Paragraphs>1675</Paragraphs>
  <Slides>96</Slides>
  <Notes>43</Notes>
  <HiddenSlides>0</HiddenSlides>
  <MMClips>0</MMClips>
  <ScaleCrop>false</ScaleCrop>
  <HeadingPairs>
    <vt:vector size="8" baseType="variant">
      <vt:variant>
        <vt:lpstr>已用的字体</vt:lpstr>
      </vt:variant>
      <vt:variant>
        <vt:i4>19</vt:i4>
      </vt:variant>
      <vt:variant>
        <vt:lpstr>主题</vt:lpstr>
      </vt:variant>
      <vt:variant>
        <vt:i4>4</vt:i4>
      </vt:variant>
      <vt:variant>
        <vt:lpstr>嵌入 OLE 服务器</vt:lpstr>
      </vt:variant>
      <vt:variant>
        <vt:i4>2</vt:i4>
      </vt:variant>
      <vt:variant>
        <vt:lpstr>幻灯片标题</vt:lpstr>
      </vt:variant>
      <vt:variant>
        <vt:i4>96</vt:i4>
      </vt:variant>
    </vt:vector>
  </HeadingPairs>
  <TitlesOfParts>
    <vt:vector size="121" baseType="lpstr">
      <vt:lpstr>Arial Unicode MS</vt:lpstr>
      <vt:lpstr>FrutigerNext LT Regular</vt:lpstr>
      <vt:lpstr>FZLanTingHeiS-R-GB</vt:lpstr>
      <vt:lpstr>Helvetica Neue</vt:lpstr>
      <vt:lpstr>Helvetica Neue Medium</vt:lpstr>
      <vt:lpstr>Lucida Grande</vt:lpstr>
      <vt:lpstr>Lucida Sans</vt:lpstr>
      <vt:lpstr>微软雅黑</vt:lpstr>
      <vt:lpstr>微软雅黑</vt:lpstr>
      <vt:lpstr>Monotype Sorts</vt:lpstr>
      <vt:lpstr>宋体</vt:lpstr>
      <vt:lpstr>方正兰亭黑简体</vt:lpstr>
      <vt:lpstr>Arial</vt:lpstr>
      <vt:lpstr>Calibri</vt:lpstr>
      <vt:lpstr>Helvetica</vt:lpstr>
      <vt:lpstr>Huawei Sans</vt:lpstr>
      <vt:lpstr>Open Sans Light</vt:lpstr>
      <vt:lpstr>Times New Roman</vt:lpstr>
      <vt:lpstr>Wingdings</vt:lpstr>
      <vt:lpstr>1_标题页模板</vt:lpstr>
      <vt:lpstr>2_功能页模板</vt:lpstr>
      <vt:lpstr>3_内容页模板</vt:lpstr>
      <vt:lpstr>4_感谢页模板</vt:lpstr>
      <vt:lpstr>Visio</vt:lpstr>
      <vt:lpstr>工作表</vt:lpstr>
      <vt:lpstr>《计算机组成与结构》— 鲲鹏处理器</vt:lpstr>
      <vt:lpstr>PowerPoint 演示文稿</vt:lpstr>
      <vt:lpstr>PowerPoint 演示文稿</vt:lpstr>
      <vt:lpstr>PowerPoint 演示文稿</vt:lpstr>
      <vt:lpstr>PowerPoint 演示文稿</vt:lpstr>
      <vt:lpstr>冯诺依曼计算机模型</vt:lpstr>
      <vt:lpstr>什么是中央处理器</vt:lpstr>
      <vt:lpstr>什么是芯片</vt:lpstr>
      <vt:lpstr>芯片是信息社会的基石 </vt:lpstr>
      <vt:lpstr>芯片行业产业链</vt:lpstr>
      <vt:lpstr>指令集：RISC vs CISC</vt:lpstr>
      <vt:lpstr>处理器发展趋势</vt:lpstr>
      <vt:lpstr>主流CPU发展路径</vt:lpstr>
      <vt:lpstr>ARM提供更多计算核心</vt:lpstr>
      <vt:lpstr>ARM服务器级别处理器一览</vt:lpstr>
      <vt:lpstr>服务器内部视图</vt:lpstr>
      <vt:lpstr>TaiShan服务器物理结构</vt:lpstr>
      <vt:lpstr>TaiShan服务器逻辑结构</vt:lpstr>
      <vt:lpstr>TaiShan服务器物理结构</vt:lpstr>
      <vt:lpstr>TaiShan服务器逻辑结构</vt:lpstr>
      <vt:lpstr>PowerPoint 演示文稿</vt:lpstr>
      <vt:lpstr>ARM处理器体系结构</vt:lpstr>
      <vt:lpstr>ARM处理器体系结构</vt:lpstr>
      <vt:lpstr>ARM处理器体系结构</vt:lpstr>
      <vt:lpstr>ARM公司授权体系</vt:lpstr>
      <vt:lpstr>ARM处理器体系结构</vt:lpstr>
      <vt:lpstr>基于ARMv8的鲲鹏流水线技术</vt:lpstr>
      <vt:lpstr>ARM处理器体系结构</vt:lpstr>
      <vt:lpstr>ARM 处理器系列命名规则</vt:lpstr>
      <vt:lpstr>ARM架构发展史 (1)</vt:lpstr>
      <vt:lpstr>ARM架构发展史 (2)</vt:lpstr>
      <vt:lpstr>ARM架构发展史 (3)</vt:lpstr>
      <vt:lpstr>ARM架构发展史 (4)</vt:lpstr>
      <vt:lpstr>ARM服务器处理器的优势</vt:lpstr>
      <vt:lpstr>PowerPoint 演示文稿</vt:lpstr>
      <vt:lpstr>鲲鹏简介</vt:lpstr>
      <vt:lpstr>基于ARMv8的鲲鹏处理器微架构</vt:lpstr>
      <vt:lpstr>鲲鹏处理器</vt:lpstr>
      <vt:lpstr>基于鲲鹏主板的多样化计算产品</vt:lpstr>
      <vt:lpstr>基于鲲鹏920的华为TaiShan 200服务器</vt:lpstr>
      <vt:lpstr>PowerPoint 演示文稿</vt:lpstr>
      <vt:lpstr>鲲鹏920系列芯片概览</vt:lpstr>
      <vt:lpstr>鲲鹏920芯片概览：高性能、高集成、异构加速</vt:lpstr>
      <vt:lpstr>业界最高性能ARM-Based处理器</vt:lpstr>
      <vt:lpstr>高集成，高能效</vt:lpstr>
      <vt:lpstr>更高的链路带宽、更低的通信时延</vt:lpstr>
      <vt:lpstr>更安全：鲲鹏加速引擎，数据安全加解密</vt:lpstr>
      <vt:lpstr>PowerPoint 演示文稿</vt:lpstr>
      <vt:lpstr>鲲鹏920系列芯片规格</vt:lpstr>
      <vt:lpstr>Hi1620/Hi1620S/Hi1601规格</vt:lpstr>
      <vt:lpstr>PowerPoint 演示文稿</vt:lpstr>
      <vt:lpstr>鲲鹏920系列芯片架构 – 乐高架构 (1)</vt:lpstr>
      <vt:lpstr>鲲鹏920系列芯片架构 – 乐高架构 (2)</vt:lpstr>
      <vt:lpstr>芯片架构-乐高架构 (3) - 可支持多种封装形态</vt:lpstr>
      <vt:lpstr>鲲鹏920系列芯片架构</vt:lpstr>
      <vt:lpstr>鲲鹏920系列芯片架构 (2)</vt:lpstr>
      <vt:lpstr>鲲鹏920系列芯片架构 (3)</vt:lpstr>
      <vt:lpstr>鲲鹏920系列芯片架构——Cache模式</vt:lpstr>
      <vt:lpstr>芯片架构– Cache 时延</vt:lpstr>
      <vt:lpstr>鲲鹏920系列芯片架构——内存子系统</vt:lpstr>
      <vt:lpstr>鲲鹏920系列芯片架构—内存子系统</vt:lpstr>
      <vt:lpstr>鲲鹏920系列芯片架构——内存子系统 (2)</vt:lpstr>
      <vt:lpstr>芯片架构– IO子系统</vt:lpstr>
      <vt:lpstr>鲲鹏920系列芯片架构 (6)—网络子系统</vt:lpstr>
      <vt:lpstr>鲲鹏920系列芯片架构(6)—网络子系统</vt:lpstr>
      <vt:lpstr>鲲鹏920系列芯片架构(6)—网络子系统</vt:lpstr>
      <vt:lpstr>鲲鹏920系列芯片架构 (7)—SAS子系统</vt:lpstr>
      <vt:lpstr>鲲鹏920系列芯片架构 (7)—SAS子系统</vt:lpstr>
      <vt:lpstr>鲲鹏920系列芯片架构(8)—PCIe子系统</vt:lpstr>
      <vt:lpstr>鲲鹏920系列芯片架构(8)—PCIe子系统</vt:lpstr>
      <vt:lpstr>CPU流水线：ARM vs X86</vt:lpstr>
      <vt:lpstr>鲲鹏流水线技术亮点：CPU流水线主要阶段</vt:lpstr>
      <vt:lpstr>鲲鹏流水线技术：弱保序</vt:lpstr>
      <vt:lpstr>芯片架构– 系统安全&amp;IMU</vt:lpstr>
      <vt:lpstr>PowerPoint 演示文稿</vt:lpstr>
      <vt:lpstr>鲲鹏920系列芯片——加速器引擎功能 (1)</vt:lpstr>
      <vt:lpstr>鲲鹏920系列芯片——加速器引擎功能 (2)</vt:lpstr>
      <vt:lpstr>鲲鹏系列处理器 vs 业界主流产品的性能和效能对比</vt:lpstr>
      <vt:lpstr>鲲鹏整体性能对比-内存带宽和时延性能</vt:lpstr>
      <vt:lpstr>鲲鹏整体性能对比- IO性能</vt:lpstr>
      <vt:lpstr>鲲鹏整体性能对比- IO性能 (2)</vt:lpstr>
      <vt:lpstr>PowerPoint 演示文稿</vt:lpstr>
      <vt:lpstr>鲲鹏系列处理器发展历程</vt:lpstr>
      <vt:lpstr>鲲鹏计算的典型应用场景</vt:lpstr>
      <vt:lpstr>PowerPoint 演示文稿</vt:lpstr>
      <vt:lpstr>鲲鹏软件开发工具链</vt:lpstr>
      <vt:lpstr>性能优化工具 (Tuning Kit)</vt:lpstr>
      <vt:lpstr>Tuning Kit性能分析样例</vt:lpstr>
      <vt:lpstr>NUMA架构&amp;Numactl工具介绍</vt:lpstr>
      <vt:lpstr>网络NUMA亲和性</vt:lpstr>
      <vt:lpstr>Cache line优化</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wangleran</cp:lastModifiedBy>
  <cp:revision>221</cp:revision>
  <cp:lastPrinted>2020-07-31T09:33:18Z</cp:lastPrinted>
  <dcterms:created xsi:type="dcterms:W3CDTF">2018-11-29T10:16:29Z</dcterms:created>
  <dcterms:modified xsi:type="dcterms:W3CDTF">2020-10-14T01:31:14Z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(3)HwCcYv7HBjqsJwtSK+YDyPHOoqoqF2nsXxSrRBkoBAyZyr4+61+SNGomHdsBPZxaFLJZKKtl
LYWIDqJSvRDDltHu61QnEJ1LBdbhLGxnJwTJIhV0bNpy8D4m6I52EA2SXy7KmLkYUmClRBVS
tyWmWOf5VXNTZEuuUF3ef3K3fgKOdBdRRhoUMNCiyxCB8s4PnJAnXU37LqkrP8v9rdi/oDT7
PLDM8U3PVJ0PND3gKV</vt:lpwstr>
  </property>
  <property fmtid="{D5CDD505-2E9C-101B-9397-08002B2CF9AE}" pid="3" name="_2015_ms_pID_7253431">
    <vt:lpwstr>6pslbani5kP1QaYTgK91OlTJ258mUpLarPxaJqIoZc+FjXAcUv5PUU
zfCgJUj+z59ryuFHq5rYyDbdbAduMYBpe0tpQW28byMK/BgmX9QKGdFcmzrFF6NgsYtZSJnm
+NdZrvkhkdE4Y9yDdDNUFsvT9YbNWTaS2DQBOw7NLwWO5thm0JdWCTxD80vAKV2UnYNz+xOW
9lRmVxRzc2Y5Rr6qtFFy+WKGRt9YLyguXZjh</vt:lpwstr>
  </property>
  <property fmtid="{D5CDD505-2E9C-101B-9397-08002B2CF9AE}" pid="4" name="_2015_ms_pID_7253432">
    <vt:lpwstr>+A==</vt:lpwstr>
  </property>
  <property fmtid="{D5CDD505-2E9C-101B-9397-08002B2CF9AE}" pid="5" name="ContentTypeId">
    <vt:lpwstr>0x010100CC226774B8D87F4D92D9D1F6859ED44E</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1597126700</vt:lpwstr>
  </property>
</Properties>
</file>